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charts/chart4.xml" ContentType="application/vnd.openxmlformats-officedocument.drawingml.chart+xml"/>
  <Override PartName="/ppt/theme/themeOverride3.xml" ContentType="application/vnd.openxmlformats-officedocument.themeOverride+xml"/>
  <Override PartName="/ppt/charts/chart5.xml" ContentType="application/vnd.openxmlformats-officedocument.drawingml.chart+xml"/>
  <Override PartName="/ppt/theme/themeOverride4.xml" ContentType="application/vnd.openxmlformats-officedocument.themeOverride+xml"/>
  <Override PartName="/ppt/charts/chart6.xml" ContentType="application/vnd.openxmlformats-officedocument.drawingml.chart+xml"/>
  <Override PartName="/ppt/theme/themeOverride5.xml" ContentType="application/vnd.openxmlformats-officedocument.themeOverride+xml"/>
  <Override PartName="/ppt/charts/chart7.xml" ContentType="application/vnd.openxmlformats-officedocument.drawingml.chart+xml"/>
  <Override PartName="/ppt/charts/style1.xml" ContentType="application/vnd.ms-office.chartstyle+xml"/>
  <Override PartName="/ppt/charts/colors1.xml" ContentType="application/vnd.ms-office.chartcolorstyle+xml"/>
  <Override PartName="/ppt/charts/chart8.xml" ContentType="application/vnd.openxmlformats-officedocument.drawingml.chart+xml"/>
  <Override PartName="/ppt/charts/style2.xml" ContentType="application/vnd.ms-office.chartstyle+xml"/>
  <Override PartName="/ppt/charts/colors2.xml" ContentType="application/vnd.ms-office.chartcolorstyle+xml"/>
  <Override PartName="/ppt/charts/chart9.xml" ContentType="application/vnd.openxmlformats-officedocument.drawingml.chart+xml"/>
  <Override PartName="/ppt/charts/chart10.xml" ContentType="application/vnd.openxmlformats-officedocument.drawingml.chart+xml"/>
  <Override PartName="/ppt/charts/chart11.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12.xml" ContentType="application/vnd.openxmlformats-officedocument.drawingml.chart+xml"/>
  <Override PartName="/ppt/charts/chart13.xml" ContentType="application/vnd.openxmlformats-officedocument.drawingml.chart+xml"/>
  <Override PartName="/ppt/charts/style4.xml" ContentType="application/vnd.ms-office.chartstyle+xml"/>
  <Override PartName="/ppt/charts/colors4.xml" ContentType="application/vnd.ms-office.chartcolorstyle+xml"/>
  <Override PartName="/ppt/charts/chart14.xml" ContentType="application/vnd.openxmlformats-officedocument.drawingml.chart+xml"/>
  <Override PartName="/ppt/charts/chart15.xml" ContentType="application/vnd.openxmlformats-officedocument.drawingml.chart+xml"/>
  <Override PartName="/ppt/charts/chart16.xml" ContentType="application/vnd.openxmlformats-officedocument.drawingml.chart+xml"/>
  <Override PartName="/ppt/charts/chart1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79" r:id="rId1"/>
  </p:sldMasterIdLst>
  <p:sldIdLst>
    <p:sldId id="258" r:id="rId2"/>
    <p:sldId id="257" r:id="rId3"/>
    <p:sldId id="262" r:id="rId4"/>
    <p:sldId id="260" r:id="rId5"/>
    <p:sldId id="261" r:id="rId6"/>
    <p:sldId id="263" r:id="rId7"/>
    <p:sldId id="271" r:id="rId8"/>
    <p:sldId id="272" r:id="rId9"/>
    <p:sldId id="424" r:id="rId10"/>
    <p:sldId id="425" r:id="rId11"/>
    <p:sldId id="426" r:id="rId12"/>
    <p:sldId id="427" r:id="rId13"/>
    <p:sldId id="428" r:id="rId14"/>
    <p:sldId id="429" r:id="rId15"/>
    <p:sldId id="430" r:id="rId16"/>
    <p:sldId id="431" r:id="rId17"/>
    <p:sldId id="432" r:id="rId18"/>
    <p:sldId id="485" r:id="rId19"/>
    <p:sldId id="486" r:id="rId20"/>
    <p:sldId id="487" r:id="rId21"/>
    <p:sldId id="488" r:id="rId22"/>
    <p:sldId id="489" r:id="rId23"/>
    <p:sldId id="478" r:id="rId24"/>
    <p:sldId id="476" r:id="rId25"/>
    <p:sldId id="477" r:id="rId26"/>
    <p:sldId id="433" r:id="rId27"/>
    <p:sldId id="484" r:id="rId28"/>
    <p:sldId id="435" r:id="rId29"/>
    <p:sldId id="436" r:id="rId30"/>
    <p:sldId id="437" r:id="rId31"/>
    <p:sldId id="334" r:id="rId32"/>
    <p:sldId id="338" r:id="rId33"/>
    <p:sldId id="369" r:id="rId34"/>
    <p:sldId id="342" r:id="rId35"/>
    <p:sldId id="389" r:id="rId36"/>
    <p:sldId id="343" r:id="rId37"/>
    <p:sldId id="273" r:id="rId38"/>
    <p:sldId id="335" r:id="rId39"/>
    <p:sldId id="336" r:id="rId40"/>
    <p:sldId id="337" r:id="rId41"/>
    <p:sldId id="368" r:id="rId42"/>
    <p:sldId id="399" r:id="rId43"/>
    <p:sldId id="470" r:id="rId44"/>
    <p:sldId id="471" r:id="rId45"/>
    <p:sldId id="472" r:id="rId46"/>
    <p:sldId id="474" r:id="rId47"/>
    <p:sldId id="398" r:id="rId48"/>
    <p:sldId id="438" r:id="rId49"/>
    <p:sldId id="439" r:id="rId50"/>
    <p:sldId id="440" r:id="rId51"/>
    <p:sldId id="441" r:id="rId52"/>
    <p:sldId id="442" r:id="rId53"/>
    <p:sldId id="443" r:id="rId54"/>
    <p:sldId id="444" r:id="rId55"/>
    <p:sldId id="445" r:id="rId56"/>
    <p:sldId id="446" r:id="rId57"/>
    <p:sldId id="447" r:id="rId58"/>
    <p:sldId id="448" r:id="rId59"/>
    <p:sldId id="449" r:id="rId60"/>
    <p:sldId id="450" r:id="rId61"/>
    <p:sldId id="451" r:id="rId62"/>
    <p:sldId id="452" r:id="rId63"/>
    <p:sldId id="453" r:id="rId64"/>
    <p:sldId id="454" r:id="rId65"/>
    <p:sldId id="455" r:id="rId66"/>
    <p:sldId id="456" r:id="rId67"/>
    <p:sldId id="457" r:id="rId68"/>
    <p:sldId id="458" r:id="rId69"/>
    <p:sldId id="459" r:id="rId70"/>
    <p:sldId id="460" r:id="rId71"/>
    <p:sldId id="461" r:id="rId72"/>
    <p:sldId id="462" r:id="rId73"/>
    <p:sldId id="463" r:id="rId74"/>
    <p:sldId id="464" r:id="rId75"/>
    <p:sldId id="465" r:id="rId76"/>
    <p:sldId id="466" r:id="rId77"/>
    <p:sldId id="467" r:id="rId78"/>
    <p:sldId id="468" r:id="rId79"/>
    <p:sldId id="469" r:id="rId80"/>
    <p:sldId id="404" r:id="rId81"/>
    <p:sldId id="405" r:id="rId82"/>
    <p:sldId id="406" r:id="rId83"/>
    <p:sldId id="407" r:id="rId84"/>
    <p:sldId id="408" r:id="rId85"/>
    <p:sldId id="409" r:id="rId86"/>
    <p:sldId id="410" r:id="rId87"/>
    <p:sldId id="411" r:id="rId88"/>
    <p:sldId id="412" r:id="rId89"/>
    <p:sldId id="413" r:id="rId90"/>
    <p:sldId id="414" r:id="rId91"/>
    <p:sldId id="415" r:id="rId92"/>
    <p:sldId id="416" r:id="rId93"/>
    <p:sldId id="417" r:id="rId94"/>
    <p:sldId id="418" r:id="rId95"/>
    <p:sldId id="419" r:id="rId96"/>
    <p:sldId id="420" r:id="rId97"/>
    <p:sldId id="421" r:id="rId98"/>
    <p:sldId id="422" r:id="rId99"/>
    <p:sldId id="423" r:id="rId100"/>
    <p:sldId id="326" r:id="rId101"/>
    <p:sldId id="285" r:id="rId102"/>
    <p:sldId id="286" r:id="rId103"/>
    <p:sldId id="259" r:id="rId104"/>
    <p:sldId id="287" r:id="rId105"/>
    <p:sldId id="288" r:id="rId106"/>
    <p:sldId id="289" r:id="rId107"/>
    <p:sldId id="290" r:id="rId108"/>
    <p:sldId id="275" r:id="rId109"/>
    <p:sldId id="291" r:id="rId110"/>
    <p:sldId id="292" r:id="rId111"/>
    <p:sldId id="293" r:id="rId112"/>
    <p:sldId id="294" r:id="rId113"/>
    <p:sldId id="295" r:id="rId114"/>
    <p:sldId id="400" r:id="rId115"/>
    <p:sldId id="401" r:id="rId116"/>
    <p:sldId id="402" r:id="rId117"/>
    <p:sldId id="403" r:id="rId118"/>
    <p:sldId id="391" r:id="rId119"/>
    <p:sldId id="482" r:id="rId120"/>
    <p:sldId id="483" r:id="rId12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DD322EDE-7517-4942-8EDF-22731BB505A9}">
          <p14:sldIdLst>
            <p14:sldId id="258"/>
            <p14:sldId id="257"/>
            <p14:sldId id="262"/>
            <p14:sldId id="260"/>
            <p14:sldId id="261"/>
            <p14:sldId id="263"/>
            <p14:sldId id="271"/>
            <p14:sldId id="272"/>
            <p14:sldId id="424"/>
            <p14:sldId id="425"/>
            <p14:sldId id="426"/>
            <p14:sldId id="427"/>
            <p14:sldId id="428"/>
            <p14:sldId id="429"/>
            <p14:sldId id="430"/>
            <p14:sldId id="431"/>
            <p14:sldId id="432"/>
            <p14:sldId id="485"/>
            <p14:sldId id="486"/>
            <p14:sldId id="487"/>
            <p14:sldId id="488"/>
            <p14:sldId id="489"/>
            <p14:sldId id="478"/>
            <p14:sldId id="476"/>
            <p14:sldId id="477"/>
            <p14:sldId id="433"/>
            <p14:sldId id="484"/>
            <p14:sldId id="435"/>
            <p14:sldId id="436"/>
            <p14:sldId id="437"/>
            <p14:sldId id="334"/>
            <p14:sldId id="338"/>
            <p14:sldId id="369"/>
            <p14:sldId id="342"/>
            <p14:sldId id="389"/>
            <p14:sldId id="343"/>
            <p14:sldId id="273"/>
            <p14:sldId id="335"/>
            <p14:sldId id="336"/>
            <p14:sldId id="337"/>
            <p14:sldId id="368"/>
            <p14:sldId id="399"/>
            <p14:sldId id="470"/>
            <p14:sldId id="471"/>
            <p14:sldId id="472"/>
            <p14:sldId id="474"/>
            <p14:sldId id="398"/>
            <p14:sldId id="438"/>
            <p14:sldId id="439"/>
            <p14:sldId id="440"/>
            <p14:sldId id="441"/>
            <p14:sldId id="442"/>
            <p14:sldId id="443"/>
            <p14:sldId id="444"/>
            <p14:sldId id="445"/>
            <p14:sldId id="446"/>
            <p14:sldId id="447"/>
            <p14:sldId id="448"/>
            <p14:sldId id="449"/>
            <p14:sldId id="450"/>
            <p14:sldId id="451"/>
            <p14:sldId id="452"/>
            <p14:sldId id="453"/>
            <p14:sldId id="454"/>
            <p14:sldId id="455"/>
            <p14:sldId id="456"/>
            <p14:sldId id="457"/>
            <p14:sldId id="458"/>
            <p14:sldId id="459"/>
            <p14:sldId id="460"/>
            <p14:sldId id="461"/>
            <p14:sldId id="462"/>
            <p14:sldId id="463"/>
            <p14:sldId id="464"/>
            <p14:sldId id="465"/>
            <p14:sldId id="466"/>
            <p14:sldId id="467"/>
            <p14:sldId id="468"/>
            <p14:sldId id="469"/>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326"/>
            <p14:sldId id="285"/>
            <p14:sldId id="286"/>
            <p14:sldId id="259"/>
            <p14:sldId id="287"/>
            <p14:sldId id="288"/>
            <p14:sldId id="289"/>
            <p14:sldId id="290"/>
            <p14:sldId id="275"/>
            <p14:sldId id="291"/>
            <p14:sldId id="292"/>
            <p14:sldId id="293"/>
            <p14:sldId id="294"/>
            <p14:sldId id="295"/>
            <p14:sldId id="400"/>
            <p14:sldId id="401"/>
            <p14:sldId id="402"/>
            <p14:sldId id="403"/>
            <p14:sldId id="391"/>
            <p14:sldId id="482"/>
            <p14:sldId id="48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8799B23B-EC83-4686-B30A-512413B5E67A}" styleName="Estilo claro 3 - Acento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0"/>
    <p:restoredTop sz="95958"/>
  </p:normalViewPr>
  <p:slideViewPr>
    <p:cSldViewPr snapToGrid="0" snapToObjects="1">
      <p:cViewPr varScale="1">
        <p:scale>
          <a:sx n="112" d="100"/>
          <a:sy n="112" d="100"/>
        </p:scale>
        <p:origin x="432" y="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1" Type="http://schemas.openxmlformats.org/officeDocument/2006/relationships/oleObject" Target="file:///E:\DOCUMENTOS%20HS%202024\Informes%20SIAU%20HS%202024\INFORME%20DE%20SATISFACCION%202024%20diciembre%2031.xlsx" TargetMode="External"/></Relationships>
</file>

<file path=ppt/charts/_rels/chart10.xml.rels><?xml version="1.0" encoding="UTF-8" standalone="yes"?>
<Relationships xmlns="http://schemas.openxmlformats.org/package/2006/relationships"><Relationship Id="rId1" Type="http://schemas.openxmlformats.org/officeDocument/2006/relationships/package" Target="../embeddings/Hoja_de_c_lculo_de_Microsoft_Excel.xlsx"/></Relationships>
</file>

<file path=ppt/charts/_rels/chart11.xml.rels><?xml version="1.0" encoding="UTF-8" standalone="yes"?>
<Relationships xmlns="http://schemas.openxmlformats.org/package/2006/relationships"><Relationship Id="rId3" Type="http://schemas.openxmlformats.org/officeDocument/2006/relationships/oleObject" Target="file:///E:\DOCUMENTOS%20HS%202024\Auditorias%20Internas%20HS%202024\Plan%20Operativo%20Anual%20POA%202024\Seguimiento%20POA%202024%20septiembre%2030\Cuadro%20evaluacion%20objetivos%202024%203o%20trimestre.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12.xml.rels><?xml version="1.0" encoding="UTF-8" standalone="yes"?>
<Relationships xmlns="http://schemas.openxmlformats.org/package/2006/relationships"><Relationship Id="rId1" Type="http://schemas.openxmlformats.org/officeDocument/2006/relationships/oleObject" Target="file:///E:\DOCUMENTOS%20HS%202024\Informes%20SIAU%20HS%202024\INFORME%20DE%20SATISFACCION%202023%20JUNIO%2030.xlsx" TargetMode="External"/></Relationships>
</file>

<file path=ppt/charts/_rels/chart13.xml.rels><?xml version="1.0" encoding="UTF-8" standalone="yes"?>
<Relationships xmlns="http://schemas.openxmlformats.org/package/2006/relationships"><Relationship Id="rId3" Type="http://schemas.openxmlformats.org/officeDocument/2006/relationships/oleObject" Target="file:///E:\DOCUMENTOS%20HS%202024\Informes%20SIAU%20HS%202024\INFORME%20DE%20SATISFACCION%202023%20JUNIO%2030.xlsx" TargetMode="External"/><Relationship Id="rId2" Type="http://schemas.microsoft.com/office/2011/relationships/chartColorStyle" Target="colors4.xml"/><Relationship Id="rId1" Type="http://schemas.microsoft.com/office/2011/relationships/chartStyle" Target="style4.xml"/></Relationships>
</file>

<file path=ppt/charts/_rels/chart14.xml.rels><?xml version="1.0" encoding="UTF-8" standalone="yes"?>
<Relationships xmlns="http://schemas.openxmlformats.org/package/2006/relationships"><Relationship Id="rId1" Type="http://schemas.openxmlformats.org/officeDocument/2006/relationships/oleObject" Target="file:///E:\DOCUMENTOS%20HS%202024\Informes%20SIAU%20HS%202024\INFORME%20DE%20SATISFACCION%202023%20JUNIO%2030.xlsx" TargetMode="External"/></Relationships>
</file>

<file path=ppt/charts/_rels/chart15.xml.rels><?xml version="1.0" encoding="UTF-8" standalone="yes"?>
<Relationships xmlns="http://schemas.openxmlformats.org/package/2006/relationships"><Relationship Id="rId1" Type="http://schemas.openxmlformats.org/officeDocument/2006/relationships/oleObject" Target="file:///E:\DOCUMENTOS%20HS%202024\Informes%20SIAU%20HS%202024\INFORME%20DE%20SATISFACCION%202024%20diciembre%2031.xlsx" TargetMode="External"/></Relationships>
</file>

<file path=ppt/charts/_rels/chart16.xml.rels><?xml version="1.0" encoding="UTF-8" standalone="yes"?>
<Relationships xmlns="http://schemas.openxmlformats.org/package/2006/relationships"><Relationship Id="rId1" Type="http://schemas.openxmlformats.org/officeDocument/2006/relationships/oleObject" Target="file:///C:\Users\liney\Desktop\ESTANDARES%20MINIMOS%20HOSPITAL\2.4.1.%20Plan%20Anual%20de%20Trabajo\FO-SST-032%20Plan%20de%20trabajo%202024.xlsx" TargetMode="External"/></Relationships>
</file>

<file path=ppt/charts/_rels/chart17.xml.rels><?xml version="1.0" encoding="UTF-8" standalone="yes"?>
<Relationships xmlns="http://schemas.openxmlformats.org/package/2006/relationships"><Relationship Id="rId1" Type="http://schemas.openxmlformats.org/officeDocument/2006/relationships/oleObject" Target="file:///C:\Users\liney\Desktop\ESTANDARES%20MINIMOS%20HOSPITAL\1.2.1.%20Programa%20de%20capacitaci&#243;n%20anual\CRONOGRAMA%20DE%20CAPACITACION%202024.xlsx" TargetMode="External"/></Relationships>
</file>

<file path=ppt/charts/_rels/chart2.xml.rels><?xml version="1.0" encoding="UTF-8" standalone="yes"?>
<Relationships xmlns="http://schemas.openxmlformats.org/package/2006/relationships"><Relationship Id="rId2" Type="http://schemas.openxmlformats.org/officeDocument/2006/relationships/oleObject" Target="file:///C:\Users\HSJD\Documents\INFORME%20RENDICI&#211;N%20CUENTAS%202024\INFORME%20CONCEJO%20NOV%202024\CUADRO%20DE%20PRODUCCION%20%20COMPARATIVO.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oleObject" Target="file:///C:\Users\HSJD\Documents\INFORME%20RENDICI&#211;N%20CUENTAS%202024\INFORME%20CONCEJO%20NOV%202024\CUADRO%20DE%20PRODUCCION%20%20COMPARATIVO.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C:\Users\HSJD\Documents\INFORME%20RENDICI&#211;N%20CUENTAS%202024\INFORME%20CONCEJO%20NOV%202024\CUADRO%20DE%20PRODUCCION%20%20COMPARATIVO.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C:\Users\HSJD\Documents\INFORME%20RENDICI&#211;N%20CUENTAS%202024\INFORME%20CONCEJO%20NOV%202024\CUADRO%20DE%20PRODUCCION%20%20COMPARATIVO.xlsx"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oleObject" Target="file:///C:\Users\HSJD\Documents\INFORME%20RENDICI&#211;N%20CUENTAS%202024\INFORME%20CONCEJO%20NOV%202024\CUADRO%20DE%20PRODUCCION%20%20COMPARATIVO.xlsx" TargetMode="External"/><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3" Type="http://schemas.openxmlformats.org/officeDocument/2006/relationships/oleObject" Target="file:///E:\DOCUMENTOS%20HS%202024\Auditorias%20Internas%20HS%202024\Talento%20Humano%20Hojas%20de%20vida%202024\CUADRO%20DE%20PERSONAL%202024%20%20Revision%20Hojas%20de%20Vida%20Julio%2031.xlsx" TargetMode="External"/><Relationship Id="rId2" Type="http://schemas.microsoft.com/office/2011/relationships/chartColorStyle" Target="colors1.xml"/><Relationship Id="rId1" Type="http://schemas.microsoft.com/office/2011/relationships/chartStyle" Target="style1.xml"/></Relationships>
</file>

<file path=ppt/charts/_rels/chart8.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9.xml.rels><?xml version="1.0" encoding="UTF-8" standalone="yes"?>
<Relationships xmlns="http://schemas.openxmlformats.org/package/2006/relationships"><Relationship Id="rId1" Type="http://schemas.openxmlformats.org/officeDocument/2006/relationships/oleObject" Target="file:///D:\DOCUMENTOS%20HS%202022\Formatos%20Evaluacion%20Planes%20Estrategicos%20HS%202022\Evalucion%20Plan%20de%20desarrollo%20POA%20HS%202022\Seguimiento%20POA%204o%20Trim%20HS%202022\Cuadro%20evaluacion%20objetivos%202022%204o%20trimestr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359828842737878E-2"/>
          <c:y val="5.458921488867103E-2"/>
          <c:w val="0.9023407030259698"/>
          <c:h val="0.79005552244651733"/>
        </c:manualLayout>
      </c:layout>
      <c:barChart>
        <c:barDir val="col"/>
        <c:grouping val="clustered"/>
        <c:varyColors val="0"/>
        <c:ser>
          <c:idx val="0"/>
          <c:order val="0"/>
          <c:invertIfNegative val="0"/>
          <c:dPt>
            <c:idx val="0"/>
            <c:invertIfNegative val="0"/>
            <c:bubble3D val="0"/>
            <c:spPr>
              <a:solidFill>
                <a:srgbClr val="FFC000"/>
              </a:solidFill>
            </c:spPr>
            <c:extLst>
              <c:ext xmlns:c16="http://schemas.microsoft.com/office/drawing/2014/chart" uri="{C3380CC4-5D6E-409C-BE32-E72D297353CC}">
                <c16:uniqueId val="{00000001-D12B-410D-94ED-A2316C95F062}"/>
              </c:ext>
            </c:extLst>
          </c:dPt>
          <c:dPt>
            <c:idx val="1"/>
            <c:invertIfNegative val="0"/>
            <c:bubble3D val="0"/>
            <c:spPr>
              <a:solidFill>
                <a:srgbClr val="7030A0"/>
              </a:solidFill>
            </c:spPr>
            <c:extLst>
              <c:ext xmlns:c16="http://schemas.microsoft.com/office/drawing/2014/chart" uri="{C3380CC4-5D6E-409C-BE32-E72D297353CC}">
                <c16:uniqueId val="{00000003-D12B-410D-94ED-A2316C95F062}"/>
              </c:ext>
            </c:extLst>
          </c:dPt>
          <c:dPt>
            <c:idx val="2"/>
            <c:invertIfNegative val="0"/>
            <c:bubble3D val="0"/>
            <c:spPr>
              <a:solidFill>
                <a:srgbClr val="C00000"/>
              </a:solidFill>
            </c:spPr>
            <c:extLst>
              <c:ext xmlns:c16="http://schemas.microsoft.com/office/drawing/2014/chart" uri="{C3380CC4-5D6E-409C-BE32-E72D297353CC}">
                <c16:uniqueId val="{00000005-D12B-410D-94ED-A2316C95F062}"/>
              </c:ext>
            </c:extLst>
          </c:dPt>
          <c:dPt>
            <c:idx val="3"/>
            <c:invertIfNegative val="0"/>
            <c:bubble3D val="0"/>
            <c:spPr>
              <a:solidFill>
                <a:srgbClr val="00B0F0"/>
              </a:solidFill>
            </c:spPr>
            <c:extLst>
              <c:ext xmlns:c16="http://schemas.microsoft.com/office/drawing/2014/chart" uri="{C3380CC4-5D6E-409C-BE32-E72D297353CC}">
                <c16:uniqueId val="{00000007-D12B-410D-94ED-A2316C95F062}"/>
              </c:ext>
            </c:extLst>
          </c:dPt>
          <c:dPt>
            <c:idx val="4"/>
            <c:invertIfNegative val="0"/>
            <c:bubble3D val="0"/>
            <c:spPr>
              <a:solidFill>
                <a:schemeClr val="bg2">
                  <a:lumMod val="25000"/>
                </a:schemeClr>
              </a:solidFill>
            </c:spPr>
            <c:extLst>
              <c:ext xmlns:c16="http://schemas.microsoft.com/office/drawing/2014/chart" uri="{C3380CC4-5D6E-409C-BE32-E72D297353CC}">
                <c16:uniqueId val="{00000009-D12B-410D-94ED-A2316C95F062}"/>
              </c:ext>
            </c:extLst>
          </c:dPt>
          <c:dPt>
            <c:idx val="5"/>
            <c:invertIfNegative val="0"/>
            <c:bubble3D val="0"/>
            <c:spPr>
              <a:solidFill>
                <a:srgbClr val="92D050"/>
              </a:solidFill>
            </c:spPr>
            <c:extLst>
              <c:ext xmlns:c16="http://schemas.microsoft.com/office/drawing/2014/chart" uri="{C3380CC4-5D6E-409C-BE32-E72D297353CC}">
                <c16:uniqueId val="{0000000B-D12B-410D-94ED-A2316C95F062}"/>
              </c:ext>
            </c:extLst>
          </c:dPt>
          <c:dPt>
            <c:idx val="6"/>
            <c:invertIfNegative val="0"/>
            <c:bubble3D val="0"/>
            <c:spPr>
              <a:solidFill>
                <a:schemeClr val="tx2">
                  <a:lumMod val="75000"/>
                </a:schemeClr>
              </a:solidFill>
            </c:spPr>
            <c:extLst>
              <c:ext xmlns:c16="http://schemas.microsoft.com/office/drawing/2014/chart" uri="{C3380CC4-5D6E-409C-BE32-E72D297353CC}">
                <c16:uniqueId val="{0000000D-D12B-410D-94ED-A2316C95F062}"/>
              </c:ext>
            </c:extLst>
          </c:dPt>
          <c:dPt>
            <c:idx val="7"/>
            <c:invertIfNegative val="0"/>
            <c:bubble3D val="0"/>
            <c:spPr>
              <a:solidFill>
                <a:schemeClr val="bg1">
                  <a:lumMod val="65000"/>
                </a:schemeClr>
              </a:solidFill>
            </c:spPr>
            <c:extLst>
              <c:ext xmlns:c16="http://schemas.microsoft.com/office/drawing/2014/chart" uri="{C3380CC4-5D6E-409C-BE32-E72D297353CC}">
                <c16:uniqueId val="{0000000F-D12B-410D-94ED-A2316C95F062}"/>
              </c:ext>
            </c:extLst>
          </c:dPt>
          <c:cat>
            <c:strRef>
              <c:f>'SERVICIOS 2024'!$A$4:$A$11</c:f>
              <c:strCache>
                <c:ptCount val="8"/>
                <c:pt idx="0">
                  <c:v>Consulta Médica</c:v>
                </c:pt>
                <c:pt idx="1">
                  <c:v>Odontología</c:v>
                </c:pt>
                <c:pt idx="2">
                  <c:v>Urgencias </c:v>
                </c:pt>
                <c:pt idx="3">
                  <c:v>Laboratorio</c:v>
                </c:pt>
                <c:pt idx="4">
                  <c:v>Rayos X</c:v>
                </c:pt>
                <c:pt idx="5">
                  <c:v>Farmacia </c:v>
                </c:pt>
                <c:pt idx="6">
                  <c:v>Hospitalización</c:v>
                </c:pt>
                <c:pt idx="7">
                  <c:v>P y P</c:v>
                </c:pt>
              </c:strCache>
            </c:strRef>
          </c:cat>
          <c:val>
            <c:numRef>
              <c:f>'SERVICIOS 2024'!$B$4:$B$11</c:f>
              <c:numCache>
                <c:formatCode>_(* #,##0_);_(* \(#,##0\);_(* "-"_);_(@_)</c:formatCode>
                <c:ptCount val="8"/>
                <c:pt idx="0">
                  <c:v>11428</c:v>
                </c:pt>
                <c:pt idx="1">
                  <c:v>2168</c:v>
                </c:pt>
                <c:pt idx="2">
                  <c:v>5538</c:v>
                </c:pt>
                <c:pt idx="3">
                  <c:v>35200</c:v>
                </c:pt>
                <c:pt idx="4">
                  <c:v>2909</c:v>
                </c:pt>
                <c:pt idx="5">
                  <c:v>45509</c:v>
                </c:pt>
                <c:pt idx="6">
                  <c:v>84</c:v>
                </c:pt>
                <c:pt idx="7">
                  <c:v>7365</c:v>
                </c:pt>
              </c:numCache>
            </c:numRef>
          </c:val>
          <c:extLst>
            <c:ext xmlns:c16="http://schemas.microsoft.com/office/drawing/2014/chart" uri="{C3380CC4-5D6E-409C-BE32-E72D297353CC}">
              <c16:uniqueId val="{00000010-D12B-410D-94ED-A2316C95F062}"/>
            </c:ext>
          </c:extLst>
        </c:ser>
        <c:dLbls>
          <c:showLegendKey val="0"/>
          <c:showVal val="0"/>
          <c:showCatName val="0"/>
          <c:showSerName val="0"/>
          <c:showPercent val="0"/>
          <c:showBubbleSize val="0"/>
        </c:dLbls>
        <c:gapWidth val="150"/>
        <c:axId val="34756096"/>
        <c:axId val="34757632"/>
      </c:barChart>
      <c:catAx>
        <c:axId val="34756096"/>
        <c:scaling>
          <c:orientation val="minMax"/>
        </c:scaling>
        <c:delete val="0"/>
        <c:axPos val="b"/>
        <c:numFmt formatCode="General" sourceLinked="0"/>
        <c:majorTickMark val="none"/>
        <c:minorTickMark val="none"/>
        <c:tickLblPos val="nextTo"/>
        <c:crossAx val="34757632"/>
        <c:crosses val="autoZero"/>
        <c:auto val="1"/>
        <c:lblAlgn val="ctr"/>
        <c:lblOffset val="100"/>
        <c:noMultiLvlLbl val="0"/>
      </c:catAx>
      <c:valAx>
        <c:axId val="34757632"/>
        <c:scaling>
          <c:orientation val="minMax"/>
        </c:scaling>
        <c:delete val="0"/>
        <c:axPos val="l"/>
        <c:majorGridlines/>
        <c:title>
          <c:tx>
            <c:rich>
              <a:bodyPr/>
              <a:lstStyle/>
              <a:p>
                <a:pPr>
                  <a:defRPr sz="900"/>
                </a:pPr>
                <a:r>
                  <a:rPr lang="en-US" sz="900" dirty="0"/>
                  <a:t>CANTIDADES</a:t>
                </a:r>
              </a:p>
            </c:rich>
          </c:tx>
          <c:layout>
            <c:manualLayout>
              <c:xMode val="edge"/>
              <c:yMode val="edge"/>
              <c:x val="5.9842526824448509E-4"/>
              <c:y val="0.38597353086330316"/>
            </c:manualLayout>
          </c:layout>
          <c:overlay val="0"/>
        </c:title>
        <c:numFmt formatCode="_(* #,##0_);_(* \(#,##0\);_(* &quot;-&quot;_);_(@_)" sourceLinked="1"/>
        <c:majorTickMark val="none"/>
        <c:minorTickMark val="none"/>
        <c:tickLblPos val="nextTo"/>
        <c:txPr>
          <a:bodyPr/>
          <a:lstStyle/>
          <a:p>
            <a:pPr>
              <a:defRPr sz="1050" b="1"/>
            </a:pPr>
            <a:endParaRPr lang="es-ES"/>
          </a:p>
        </c:txPr>
        <c:crossAx val="34756096"/>
        <c:crosses val="autoZero"/>
        <c:crossBetween val="between"/>
      </c:valAx>
      <c:dTable>
        <c:showHorzBorder val="1"/>
        <c:showVertBorder val="1"/>
        <c:showOutline val="1"/>
        <c:showKeys val="1"/>
        <c:txPr>
          <a:bodyPr/>
          <a:lstStyle/>
          <a:p>
            <a:pPr rtl="0">
              <a:defRPr sz="1400" b="1" baseline="0"/>
            </a:pPr>
            <a:endParaRPr lang="es-ES"/>
          </a:p>
        </c:txPr>
      </c:dTable>
    </c:plotArea>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1" i="0" u="none" strike="noStrike" kern="1200" spc="0" baseline="0">
                <a:solidFill>
                  <a:schemeClr val="tx1">
                    <a:lumMod val="65000"/>
                    <a:lumOff val="35000"/>
                  </a:schemeClr>
                </a:solidFill>
                <a:latin typeface="+mn-lt"/>
                <a:ea typeface="+mn-ea"/>
                <a:cs typeface="+mn-cs"/>
              </a:defRPr>
            </a:pPr>
            <a:r>
              <a:rPr lang="es-CO" sz="1200" b="1" dirty="0"/>
              <a:t>% DE CUMPLIMIENTO POR LÍNEA ESTRATÉGICA AL CUARTO TRIMESTRE DE 2.024.</a:t>
            </a:r>
          </a:p>
        </c:rich>
      </c:tx>
      <c:layout/>
      <c:overlay val="0"/>
      <c:spPr>
        <a:noFill/>
        <a:ln>
          <a:noFill/>
        </a:ln>
        <a:effectLst/>
      </c:spPr>
    </c:title>
    <c:autoTitleDeleted val="0"/>
    <c:plotArea>
      <c:layout>
        <c:manualLayout>
          <c:layoutTarget val="inner"/>
          <c:xMode val="edge"/>
          <c:yMode val="edge"/>
          <c:x val="7.3086986173972343E-2"/>
          <c:y val="0.13004629629629633"/>
          <c:w val="0.90766541977528403"/>
          <c:h val="0.64312109788468164"/>
        </c:manualLayout>
      </c:layout>
      <c:barChart>
        <c:barDir val="col"/>
        <c:grouping val="clustered"/>
        <c:varyColors val="0"/>
        <c:ser>
          <c:idx val="0"/>
          <c:order val="0"/>
          <c:tx>
            <c:strRef>
              <c:f>Hoja3!$B$62</c:f>
              <c:strCache>
                <c:ptCount val="1"/>
              </c:strCache>
            </c:strRef>
          </c:tx>
          <c:spPr>
            <a:solidFill>
              <a:schemeClr val="accent1"/>
            </a:solidFill>
            <a:ln>
              <a:noFill/>
            </a:ln>
            <a:effectLst/>
          </c:spPr>
          <c:invertIfNegative val="0"/>
          <c:cat>
            <c:strRef>
              <c:f>Hoja3!$A$63:$A$67</c:f>
              <c:strCache>
                <c:ptCount val="5"/>
                <c:pt idx="0">
                  <c:v>Gestión Financiera</c:v>
                </c:pt>
                <c:pt idx="1">
                  <c:v>Gestión de la Participación y Satisfacción de los Usuarios</c:v>
                </c:pt>
                <c:pt idx="2">
                  <c:v>Gestión de Procesos</c:v>
                </c:pt>
                <c:pt idx="3">
                  <c:v>Gestion del Desarrollo de las Personas</c:v>
                </c:pt>
                <c:pt idx="4">
                  <c:v>Gestión de la Infraestructura Fisica y Sistemas de Información</c:v>
                </c:pt>
              </c:strCache>
            </c:strRef>
          </c:cat>
          <c:val>
            <c:numRef>
              <c:f>Hoja3!$B$63:$B$67</c:f>
            </c:numRef>
          </c:val>
          <c:extLst>
            <c:ext xmlns:c16="http://schemas.microsoft.com/office/drawing/2014/chart" uri="{C3380CC4-5D6E-409C-BE32-E72D297353CC}">
              <c16:uniqueId val="{00000000-E4EA-4F67-B25D-B1586B3F64C0}"/>
            </c:ext>
          </c:extLst>
        </c:ser>
        <c:ser>
          <c:idx val="2"/>
          <c:order val="1"/>
          <c:tx>
            <c:strRef>
              <c:f>Hoja3!$D$62</c:f>
              <c:strCache>
                <c:ptCount val="1"/>
                <c:pt idx="0">
                  <c:v>% DE CUMPLIMIENTO</c:v>
                </c:pt>
              </c:strCache>
            </c:strRef>
          </c:tx>
          <c:spPr>
            <a:solidFill>
              <a:schemeClr val="accent3"/>
            </a:solidFill>
            <a:ln>
              <a:noFill/>
            </a:ln>
            <a:effectLst/>
          </c:spPr>
          <c:invertIfNegative val="0"/>
          <c:dPt>
            <c:idx val="0"/>
            <c:invertIfNegative val="0"/>
            <c:bubble3D val="0"/>
            <c:spPr>
              <a:solidFill>
                <a:srgbClr val="C00000"/>
              </a:solidFill>
              <a:ln>
                <a:noFill/>
              </a:ln>
              <a:effectLst/>
            </c:spPr>
            <c:extLst>
              <c:ext xmlns:c16="http://schemas.microsoft.com/office/drawing/2014/chart" uri="{C3380CC4-5D6E-409C-BE32-E72D297353CC}">
                <c16:uniqueId val="{00000001-36B4-4F46-8DDB-8BC937675275}"/>
              </c:ext>
            </c:extLst>
          </c:dPt>
          <c:dPt>
            <c:idx val="1"/>
            <c:invertIfNegative val="0"/>
            <c:bubble3D val="0"/>
            <c:spPr>
              <a:solidFill>
                <a:srgbClr val="002060"/>
              </a:solidFill>
              <a:ln>
                <a:noFill/>
              </a:ln>
              <a:effectLst/>
            </c:spPr>
            <c:extLst>
              <c:ext xmlns:c16="http://schemas.microsoft.com/office/drawing/2014/chart" uri="{C3380CC4-5D6E-409C-BE32-E72D297353CC}">
                <c16:uniqueId val="{00000003-36B4-4F46-8DDB-8BC937675275}"/>
              </c:ext>
            </c:extLst>
          </c:dPt>
          <c:dPt>
            <c:idx val="2"/>
            <c:invertIfNegative val="0"/>
            <c:bubble3D val="0"/>
            <c:spPr>
              <a:solidFill>
                <a:srgbClr val="FF9933"/>
              </a:solidFill>
              <a:ln>
                <a:noFill/>
              </a:ln>
              <a:effectLst/>
            </c:spPr>
            <c:extLst>
              <c:ext xmlns:c16="http://schemas.microsoft.com/office/drawing/2014/chart" uri="{C3380CC4-5D6E-409C-BE32-E72D297353CC}">
                <c16:uniqueId val="{00000005-36B4-4F46-8DDB-8BC937675275}"/>
              </c:ext>
            </c:extLst>
          </c:dPt>
          <c:dPt>
            <c:idx val="3"/>
            <c:invertIfNegative val="0"/>
            <c:bubble3D val="0"/>
            <c:spPr>
              <a:solidFill>
                <a:srgbClr val="006600"/>
              </a:solidFill>
              <a:ln>
                <a:noFill/>
              </a:ln>
              <a:effectLst/>
            </c:spPr>
            <c:extLst>
              <c:ext xmlns:c16="http://schemas.microsoft.com/office/drawing/2014/chart" uri="{C3380CC4-5D6E-409C-BE32-E72D297353CC}">
                <c16:uniqueId val="{00000007-36B4-4F46-8DDB-8BC937675275}"/>
              </c:ext>
            </c:extLst>
          </c:dPt>
          <c:dPt>
            <c:idx val="4"/>
            <c:invertIfNegative val="0"/>
            <c:bubble3D val="0"/>
            <c:spPr>
              <a:solidFill>
                <a:schemeClr val="accent2"/>
              </a:solidFill>
              <a:ln>
                <a:noFill/>
              </a:ln>
              <a:effectLst/>
            </c:spPr>
            <c:extLst>
              <c:ext xmlns:c16="http://schemas.microsoft.com/office/drawing/2014/chart" uri="{C3380CC4-5D6E-409C-BE32-E72D297353CC}">
                <c16:uniqueId val="{00000009-36B4-4F46-8DDB-8BC937675275}"/>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Hoja3!$A$63:$A$67</c:f>
              <c:strCache>
                <c:ptCount val="5"/>
                <c:pt idx="0">
                  <c:v>Gestión Financiera</c:v>
                </c:pt>
                <c:pt idx="1">
                  <c:v>Gestión de la Participación y Satisfacción de los Usuarios</c:v>
                </c:pt>
                <c:pt idx="2">
                  <c:v>Gestión de Procesos</c:v>
                </c:pt>
                <c:pt idx="3">
                  <c:v>Gestion del Desarrollo de las Personas</c:v>
                </c:pt>
                <c:pt idx="4">
                  <c:v>Gestión de la Infraestructura Fisica y Sistemas de Información</c:v>
                </c:pt>
              </c:strCache>
            </c:strRef>
          </c:cat>
          <c:val>
            <c:numRef>
              <c:f>Hoja3!$D$63:$D$67</c:f>
              <c:numCache>
                <c:formatCode>0.00%</c:formatCode>
                <c:ptCount val="5"/>
                <c:pt idx="0">
                  <c:v>0.51570000000000005</c:v>
                </c:pt>
                <c:pt idx="1">
                  <c:v>0.78290000000000004</c:v>
                </c:pt>
                <c:pt idx="2">
                  <c:v>0.79910000000000003</c:v>
                </c:pt>
                <c:pt idx="3">
                  <c:v>0.5756</c:v>
                </c:pt>
                <c:pt idx="4">
                  <c:v>0.59050000000000002</c:v>
                </c:pt>
              </c:numCache>
            </c:numRef>
          </c:val>
          <c:extLst>
            <c:ext xmlns:c16="http://schemas.microsoft.com/office/drawing/2014/chart" uri="{C3380CC4-5D6E-409C-BE32-E72D297353CC}">
              <c16:uniqueId val="{00000002-E4EA-4F67-B25D-B1586B3F64C0}"/>
            </c:ext>
          </c:extLst>
        </c:ser>
        <c:dLbls>
          <c:showLegendKey val="0"/>
          <c:showVal val="0"/>
          <c:showCatName val="0"/>
          <c:showSerName val="0"/>
          <c:showPercent val="0"/>
          <c:showBubbleSize val="0"/>
        </c:dLbls>
        <c:gapWidth val="219"/>
        <c:overlap val="-27"/>
        <c:axId val="144705792"/>
        <c:axId val="144715776"/>
      </c:barChart>
      <c:catAx>
        <c:axId val="144705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s-ES"/>
          </a:p>
        </c:txPr>
        <c:crossAx val="144715776"/>
        <c:crosses val="autoZero"/>
        <c:auto val="1"/>
        <c:lblAlgn val="ctr"/>
        <c:lblOffset val="100"/>
        <c:noMultiLvlLbl val="0"/>
      </c:catAx>
      <c:valAx>
        <c:axId val="14471577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44705792"/>
        <c:crosses val="autoZero"/>
        <c:crossBetween val="between"/>
      </c:valAx>
      <c:spPr>
        <a:solidFill>
          <a:schemeClr val="bg1">
            <a:lumMod val="95000"/>
          </a:schemeClr>
        </a:solidFill>
        <a:ln>
          <a:noFill/>
        </a:ln>
        <a:effectLst/>
      </c:spPr>
    </c:plotArea>
    <c:legend>
      <c:legendPos val="b"/>
      <c:layout/>
      <c:overlay val="0"/>
      <c:spPr>
        <a:noFill/>
        <a:ln>
          <a:noFill/>
        </a:ln>
        <a:effectLst/>
      </c:spPr>
      <c:txPr>
        <a:bodyPr rot="0" spcFirstLastPara="1" vertOverflow="ellipsis" vert="horz" wrap="square" anchor="ctr" anchorCtr="1"/>
        <a:lstStyle/>
        <a:p>
          <a:pPr>
            <a:defRPr sz="1050" b="0"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2700" cap="flat" cmpd="sng" algn="ctr">
      <a:solidFill>
        <a:srgbClr val="006600"/>
      </a:solidFill>
      <a:round/>
    </a:ln>
    <a:effectLst/>
  </c:spPr>
  <c:txPr>
    <a:bodyPr/>
    <a:lstStyle/>
    <a:p>
      <a:pPr>
        <a:defRPr/>
      </a:pPr>
      <a:endParaRPr lang="es-ES"/>
    </a:p>
  </c:txPr>
  <c:externalData r:id="rId1">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1" i="0" baseline="0" dirty="0">
                <a:effectLst/>
              </a:rPr>
              <a:t>Gráfico de los Compromisos Establecidos en los Comités al 4o Trimestre de 2.024</a:t>
            </a:r>
            <a:endParaRPr lang="es-ES" sz="1200" dirty="0">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s-E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1.7949005039383382E-2"/>
          <c:y val="0.17011194169015434"/>
          <c:w val="0.96410198992123342"/>
          <c:h val="0.69866399910489263"/>
        </c:manualLayout>
      </c:layout>
      <c:pie3DChart>
        <c:varyColors val="1"/>
        <c:ser>
          <c:idx val="0"/>
          <c:order val="0"/>
          <c:dPt>
            <c:idx val="0"/>
            <c:bubble3D val="0"/>
            <c:spPr>
              <a:solidFill>
                <a:srgbClr val="92D050"/>
              </a:solidFill>
              <a:ln w="25400">
                <a:solidFill>
                  <a:schemeClr val="lt1"/>
                </a:solidFill>
              </a:ln>
              <a:effectLst/>
              <a:sp3d contourW="25400">
                <a:contourClr>
                  <a:schemeClr val="lt1"/>
                </a:contourClr>
              </a:sp3d>
            </c:spPr>
            <c:extLst>
              <c:ext xmlns:c16="http://schemas.microsoft.com/office/drawing/2014/chart" uri="{C3380CC4-5D6E-409C-BE32-E72D297353CC}">
                <c16:uniqueId val="{00000001-0940-4BF7-9C53-076F25576AFB}"/>
              </c:ext>
            </c:extLst>
          </c:dPt>
          <c:dPt>
            <c:idx val="1"/>
            <c:bubble3D val="0"/>
            <c:spPr>
              <a:solidFill>
                <a:srgbClr val="FFC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3-0940-4BF7-9C53-076F25576AFB}"/>
              </c:ext>
            </c:extLst>
          </c:dPt>
          <c:dPt>
            <c:idx val="2"/>
            <c:bubble3D val="0"/>
            <c:spPr>
              <a:solidFill>
                <a:srgbClr val="C00000"/>
              </a:solidFill>
              <a:ln w="25400">
                <a:solidFill>
                  <a:schemeClr val="lt1"/>
                </a:solidFill>
              </a:ln>
              <a:effectLst/>
              <a:sp3d contourW="25400">
                <a:contourClr>
                  <a:schemeClr val="lt1"/>
                </a:contourClr>
              </a:sp3d>
            </c:spPr>
            <c:extLst>
              <c:ext xmlns:c16="http://schemas.microsoft.com/office/drawing/2014/chart" uri="{C3380CC4-5D6E-409C-BE32-E72D297353CC}">
                <c16:uniqueId val="{00000005-0940-4BF7-9C53-076F25576AFB}"/>
              </c:ext>
            </c:extLst>
          </c:dPt>
          <c:cat>
            <c:strRef>
              <c:f>Hoja2!$A$62:$A$64</c:f>
              <c:strCache>
                <c:ptCount val="3"/>
                <c:pt idx="0">
                  <c:v>Cumplidas </c:v>
                </c:pt>
                <c:pt idx="1">
                  <c:v>Pendientes</c:v>
                </c:pt>
                <c:pt idx="2">
                  <c:v>Incumplidas</c:v>
                </c:pt>
              </c:strCache>
            </c:strRef>
          </c:cat>
          <c:val>
            <c:numRef>
              <c:f>Hoja2!$B$62:$B$64</c:f>
              <c:numCache>
                <c:formatCode>General</c:formatCode>
                <c:ptCount val="3"/>
                <c:pt idx="0">
                  <c:v>122</c:v>
                </c:pt>
                <c:pt idx="1">
                  <c:v>9</c:v>
                </c:pt>
                <c:pt idx="2">
                  <c:v>37</c:v>
                </c:pt>
              </c:numCache>
            </c:numRef>
          </c:val>
          <c:extLst>
            <c:ext xmlns:c16="http://schemas.microsoft.com/office/drawing/2014/chart" uri="{C3380CC4-5D6E-409C-BE32-E72D297353CC}">
              <c16:uniqueId val="{00000006-0940-4BF7-9C53-076F25576AFB}"/>
            </c:ext>
          </c:extLst>
        </c:ser>
        <c:ser>
          <c:idx val="1"/>
          <c:order val="1"/>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8-0940-4BF7-9C53-076F25576AF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A-0940-4BF7-9C53-076F25576AF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C-0940-4BF7-9C53-076F25576AFB}"/>
              </c:ext>
            </c:extLst>
          </c:dPt>
          <c:cat>
            <c:strRef>
              <c:f>Hoja2!$A$62:$A$64</c:f>
              <c:strCache>
                <c:ptCount val="3"/>
                <c:pt idx="0">
                  <c:v>Cumplidas </c:v>
                </c:pt>
                <c:pt idx="1">
                  <c:v>Pendientes</c:v>
                </c:pt>
                <c:pt idx="2">
                  <c:v>Incumplidas</c:v>
                </c:pt>
              </c:strCache>
            </c:strRef>
          </c:cat>
          <c:val>
            <c:numRef>
              <c:f>Hoja2!$C$62:$C$64</c:f>
              <c:numCache>
                <c:formatCode>0.00%</c:formatCode>
                <c:ptCount val="3"/>
                <c:pt idx="0">
                  <c:v>0.72619047619047616</c:v>
                </c:pt>
                <c:pt idx="1">
                  <c:v>5.3571428571428568E-2</c:v>
                </c:pt>
                <c:pt idx="2">
                  <c:v>0.22023809523809523</c:v>
                </c:pt>
              </c:numCache>
            </c:numRef>
          </c:val>
          <c:extLst>
            <c:ext xmlns:c16="http://schemas.microsoft.com/office/drawing/2014/chart" uri="{C3380CC4-5D6E-409C-BE32-E72D297353CC}">
              <c16:uniqueId val="{0000000D-0940-4BF7-9C53-076F25576AFB}"/>
            </c:ext>
          </c:extLst>
        </c:ser>
        <c:dLbls>
          <c:showLegendKey val="0"/>
          <c:showVal val="0"/>
          <c:showCatName val="0"/>
          <c:showSerName val="0"/>
          <c:showPercent val="0"/>
          <c:showBubbleSize val="0"/>
          <c:showLeaderLines val="1"/>
        </c:dLbls>
      </c:pie3DChart>
      <c:spPr>
        <a:noFill/>
        <a:ln w="6350">
          <a:noFill/>
        </a:ln>
        <a:effectLst/>
      </c:spPr>
    </c:plotArea>
    <c:legend>
      <c:legendPos val="b"/>
      <c:layout/>
      <c:overlay val="0"/>
      <c:spPr>
        <a:noFill/>
        <a:ln>
          <a:noFill/>
        </a:ln>
        <a:effectLst/>
      </c:spPr>
      <c:txPr>
        <a:bodyPr rot="0" spcFirstLastPara="1" vertOverflow="ellipsis" vert="horz" wrap="square" anchor="ctr" anchorCtr="1"/>
        <a:lstStyle/>
        <a:p>
          <a:pPr>
            <a:defRPr sz="1050" b="1" i="0" u="none" strike="noStrike" kern="1200" baseline="0">
              <a:solidFill>
                <a:schemeClr val="tx1">
                  <a:lumMod val="65000"/>
                  <a:lumOff val="35000"/>
                </a:schemeClr>
              </a:solidFill>
              <a:latin typeface="+mn-lt"/>
              <a:ea typeface="+mn-ea"/>
              <a:cs typeface="+mn-cs"/>
            </a:defRPr>
          </a:pPr>
          <a:endParaRPr lang="es-ES"/>
        </a:p>
      </c:txPr>
    </c:legend>
    <c:plotVisOnly val="1"/>
    <c:dispBlanksAs val="gap"/>
    <c:showDLblsOverMax val="0"/>
  </c:chart>
  <c:spPr>
    <a:noFill/>
    <a:ln w="9525">
      <a:noFill/>
    </a:ln>
    <a:effectLst/>
  </c:spPr>
  <c:txPr>
    <a:bodyPr/>
    <a:lstStyle/>
    <a:p>
      <a:pPr>
        <a:defRPr/>
      </a:pPr>
      <a:endParaRPr lang="es-E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'PQRS 2024 REAL'!$C$88</c:f>
              <c:strCache>
                <c:ptCount val="1"/>
                <c:pt idx="0">
                  <c:v>2024</c:v>
                </c:pt>
              </c:strCache>
            </c:strRef>
          </c:tx>
          <c:spPr>
            <a:solidFill>
              <a:srgbClr val="00B050"/>
            </a:solidFill>
          </c:spPr>
          <c:invertIfNegative val="0"/>
          <c:dLbls>
            <c:dLbl>
              <c:idx val="4"/>
              <c:layout>
                <c:manualLayout>
                  <c:x val="-1.4388793523044277E-16"/>
                  <c:y val="1.3888888888888888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0B94-4C02-B1BF-D179B3F67E01}"/>
                </c:ext>
              </c:extLst>
            </c:dLbl>
            <c:spPr>
              <a:noFill/>
              <a:ln>
                <a:noFill/>
              </a:ln>
              <a:effectLst/>
            </c:spPr>
            <c:txPr>
              <a:bodyPr/>
              <a:lstStyle/>
              <a:p>
                <a:pPr>
                  <a:defRPr b="1"/>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'PQRS 2024 REAL'!$B$89:$B$93</c:f>
              <c:strCache>
                <c:ptCount val="5"/>
                <c:pt idx="0">
                  <c:v>PETICIONES</c:v>
                </c:pt>
                <c:pt idx="1">
                  <c:v>QUEJAS</c:v>
                </c:pt>
                <c:pt idx="2">
                  <c:v>RECLAMOS</c:v>
                </c:pt>
                <c:pt idx="3">
                  <c:v>SUGERENCIAS</c:v>
                </c:pt>
                <c:pt idx="4">
                  <c:v>FELICITACIONES</c:v>
                </c:pt>
              </c:strCache>
            </c:strRef>
          </c:cat>
          <c:val>
            <c:numRef>
              <c:f>'PQRS 2024 REAL'!$C$89:$C$93</c:f>
              <c:numCache>
                <c:formatCode>General</c:formatCode>
                <c:ptCount val="5"/>
                <c:pt idx="0">
                  <c:v>0</c:v>
                </c:pt>
                <c:pt idx="1">
                  <c:v>29</c:v>
                </c:pt>
                <c:pt idx="2">
                  <c:v>0</c:v>
                </c:pt>
                <c:pt idx="3">
                  <c:v>4</c:v>
                </c:pt>
                <c:pt idx="4">
                  <c:v>15</c:v>
                </c:pt>
              </c:numCache>
            </c:numRef>
          </c:val>
          <c:extLst>
            <c:ext xmlns:c16="http://schemas.microsoft.com/office/drawing/2014/chart" uri="{C3380CC4-5D6E-409C-BE32-E72D297353CC}">
              <c16:uniqueId val="{00000001-0B94-4C02-B1BF-D179B3F67E01}"/>
            </c:ext>
          </c:extLst>
        </c:ser>
        <c:ser>
          <c:idx val="1"/>
          <c:order val="1"/>
          <c:tx>
            <c:strRef>
              <c:f>'PQRS 2024 REAL'!$D$88</c:f>
              <c:strCache>
                <c:ptCount val="1"/>
                <c:pt idx="0">
                  <c:v>2023</c:v>
                </c:pt>
              </c:strCache>
            </c:strRef>
          </c:tx>
          <c:spPr>
            <a:solidFill>
              <a:srgbClr val="FFC000"/>
            </a:solidFill>
          </c:spPr>
          <c:invertIfNegative val="0"/>
          <c:dLbls>
            <c:dLbl>
              <c:idx val="1"/>
              <c:layout>
                <c:manualLayout>
                  <c:x val="0"/>
                  <c:y val="7.2255688053687239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0B94-4C02-B1BF-D179B3F67E01}"/>
                </c:ext>
              </c:extLst>
            </c:dLbl>
            <c:dLbl>
              <c:idx val="3"/>
              <c:layout>
                <c:manualLayout>
                  <c:x val="-2.3675698852567506E-3"/>
                  <c:y val="-2.6537703180596062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0B94-4C02-B1BF-D179B3F67E01}"/>
                </c:ext>
              </c:extLst>
            </c:dLbl>
            <c:dLbl>
              <c:idx val="4"/>
              <c:layout>
                <c:manualLayout>
                  <c:x val="-1.9621002395533308E-3"/>
                  <c:y val="-2.7116517651543798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0B94-4C02-B1BF-D179B3F67E01}"/>
                </c:ext>
              </c:extLst>
            </c:dLbl>
            <c:spPr>
              <a:noFill/>
              <a:ln>
                <a:noFill/>
              </a:ln>
              <a:effectLst/>
            </c:spPr>
            <c:txPr>
              <a:bodyPr/>
              <a:lstStyle/>
              <a:p>
                <a:pPr>
                  <a:defRPr b="1"/>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ext>
            </c:extLst>
          </c:dLbls>
          <c:cat>
            <c:strRef>
              <c:f>'PQRS 2024 REAL'!$B$89:$B$93</c:f>
              <c:strCache>
                <c:ptCount val="5"/>
                <c:pt idx="0">
                  <c:v>PETICIONES</c:v>
                </c:pt>
                <c:pt idx="1">
                  <c:v>QUEJAS</c:v>
                </c:pt>
                <c:pt idx="2">
                  <c:v>RECLAMOS</c:v>
                </c:pt>
                <c:pt idx="3">
                  <c:v>SUGERENCIAS</c:v>
                </c:pt>
                <c:pt idx="4">
                  <c:v>FELICITACIONES</c:v>
                </c:pt>
              </c:strCache>
            </c:strRef>
          </c:cat>
          <c:val>
            <c:numRef>
              <c:f>'PQRS 2024 REAL'!$D$89:$D$93</c:f>
              <c:numCache>
                <c:formatCode>General</c:formatCode>
                <c:ptCount val="5"/>
                <c:pt idx="0">
                  <c:v>0</c:v>
                </c:pt>
                <c:pt idx="1">
                  <c:v>46</c:v>
                </c:pt>
                <c:pt idx="2">
                  <c:v>0</c:v>
                </c:pt>
                <c:pt idx="3">
                  <c:v>3</c:v>
                </c:pt>
                <c:pt idx="4">
                  <c:v>10</c:v>
                </c:pt>
              </c:numCache>
            </c:numRef>
          </c:val>
          <c:extLst>
            <c:ext xmlns:c16="http://schemas.microsoft.com/office/drawing/2014/chart" uri="{C3380CC4-5D6E-409C-BE32-E72D297353CC}">
              <c16:uniqueId val="{00000004-0B94-4C02-B1BF-D179B3F67E01}"/>
            </c:ext>
          </c:extLst>
        </c:ser>
        <c:dLbls>
          <c:showLegendKey val="0"/>
          <c:showVal val="0"/>
          <c:showCatName val="0"/>
          <c:showSerName val="0"/>
          <c:showPercent val="0"/>
          <c:showBubbleSize val="0"/>
        </c:dLbls>
        <c:gapWidth val="150"/>
        <c:axId val="140746752"/>
        <c:axId val="140748288"/>
      </c:barChart>
      <c:catAx>
        <c:axId val="140746752"/>
        <c:scaling>
          <c:orientation val="minMax"/>
        </c:scaling>
        <c:delete val="0"/>
        <c:axPos val="b"/>
        <c:numFmt formatCode="General" sourceLinked="0"/>
        <c:majorTickMark val="none"/>
        <c:minorTickMark val="none"/>
        <c:tickLblPos val="nextTo"/>
        <c:crossAx val="140748288"/>
        <c:crosses val="autoZero"/>
        <c:auto val="1"/>
        <c:lblAlgn val="ctr"/>
        <c:lblOffset val="100"/>
        <c:noMultiLvlLbl val="0"/>
      </c:catAx>
      <c:valAx>
        <c:axId val="140748288"/>
        <c:scaling>
          <c:orientation val="minMax"/>
        </c:scaling>
        <c:delete val="0"/>
        <c:axPos val="l"/>
        <c:majorGridlines/>
        <c:title>
          <c:tx>
            <c:rich>
              <a:bodyPr/>
              <a:lstStyle/>
              <a:p>
                <a:pPr>
                  <a:defRPr/>
                </a:pPr>
                <a:r>
                  <a:rPr lang="en-US" dirty="0"/>
                  <a:t>CANTIDADES</a:t>
                </a:r>
              </a:p>
            </c:rich>
          </c:tx>
          <c:layout/>
          <c:overlay val="0"/>
        </c:title>
        <c:numFmt formatCode="General" sourceLinked="1"/>
        <c:majorTickMark val="none"/>
        <c:minorTickMark val="none"/>
        <c:tickLblPos val="nextTo"/>
        <c:txPr>
          <a:bodyPr/>
          <a:lstStyle/>
          <a:p>
            <a:pPr>
              <a:defRPr b="1"/>
            </a:pPr>
            <a:endParaRPr lang="es-ES"/>
          </a:p>
        </c:txPr>
        <c:crossAx val="140746752"/>
        <c:crosses val="autoZero"/>
        <c:crossBetween val="between"/>
      </c:valAx>
      <c:dTable>
        <c:showHorzBorder val="1"/>
        <c:showVertBorder val="1"/>
        <c:showOutline val="1"/>
        <c:showKeys val="1"/>
        <c:txPr>
          <a:bodyPr/>
          <a:lstStyle/>
          <a:p>
            <a:pPr rtl="0">
              <a:defRPr b="1"/>
            </a:pPr>
            <a:endParaRPr lang="es-ES"/>
          </a:p>
        </c:txPr>
      </c:dTable>
    </c:plotArea>
    <c:plotVisOnly val="1"/>
    <c:dispBlanksAs val="gap"/>
    <c:showDLblsOverMax val="0"/>
  </c:chart>
  <c:spPr>
    <a:ln cmpd="dbl">
      <a:solidFill>
        <a:srgbClr val="339933"/>
      </a:solidFill>
    </a:ln>
  </c:spPr>
  <c:txPr>
    <a:bodyPr/>
    <a:lstStyle/>
    <a:p>
      <a:pPr>
        <a:defRPr sz="1400"/>
      </a:pPr>
      <a:endParaRPr lang="es-ES"/>
    </a:p>
  </c:txPr>
  <c:externalData r:id="rId1">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99615180390154E-2"/>
          <c:y val="4.5674181096751705E-2"/>
          <c:w val="0.9075244655158784"/>
          <c:h val="0.64943482485046589"/>
        </c:manualLayout>
      </c:layout>
      <c:barChart>
        <c:barDir val="col"/>
        <c:grouping val="clustered"/>
        <c:varyColors val="0"/>
        <c:ser>
          <c:idx val="0"/>
          <c:order val="0"/>
          <c:tx>
            <c:strRef>
              <c:f>'PQRS 2024 REAL'!$B$74</c:f>
              <c:strCache>
                <c:ptCount val="1"/>
                <c:pt idx="0">
                  <c:v>P</c:v>
                </c:pt>
              </c:strCache>
            </c:strRef>
          </c:tx>
          <c:spPr>
            <a:solidFill>
              <a:srgbClr val="7030A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'PQRS 2024 REAL'!$C$73:$F$73</c:f>
              <c:numCache>
                <c:formatCode>General</c:formatCode>
                <c:ptCount val="4"/>
                <c:pt idx="0" formatCode="#,##0">
                  <c:v>2021</c:v>
                </c:pt>
                <c:pt idx="1">
                  <c:v>2.0219999999999998</c:v>
                </c:pt>
                <c:pt idx="2">
                  <c:v>2023</c:v>
                </c:pt>
                <c:pt idx="3">
                  <c:v>2024</c:v>
                </c:pt>
              </c:numCache>
            </c:numRef>
          </c:cat>
          <c:val>
            <c:numRef>
              <c:f>'PQRS 2024 REAL'!$C$74:$F$74</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0-CCC8-4DAE-9630-9B47D5BECAC1}"/>
            </c:ext>
          </c:extLst>
        </c:ser>
        <c:ser>
          <c:idx val="1"/>
          <c:order val="1"/>
          <c:tx>
            <c:strRef>
              <c:f>'PQRS 2024 REAL'!$B$75</c:f>
              <c:strCache>
                <c:ptCount val="1"/>
                <c:pt idx="0">
                  <c:v>Q</c:v>
                </c:pt>
              </c:strCache>
            </c:strRef>
          </c:tx>
          <c:spPr>
            <a:solidFill>
              <a:srgbClr val="0070C0"/>
            </a:solidFill>
            <a:ln>
              <a:noFill/>
            </a:ln>
            <a:effectLst/>
          </c:spPr>
          <c:invertIfNegative val="0"/>
          <c:dLbls>
            <c:dLbl>
              <c:idx val="0"/>
              <c:layout>
                <c:manualLayout>
                  <c:x val="1.187657119087969E-3"/>
                  <c:y val="1.0577643442631485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5-CCC8-4DAE-9630-9B47D5BECAC1}"/>
                </c:ext>
              </c:extLst>
            </c:dLbl>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'PQRS 2024 REAL'!$C$73:$F$73</c:f>
              <c:numCache>
                <c:formatCode>General</c:formatCode>
                <c:ptCount val="4"/>
                <c:pt idx="0" formatCode="#,##0">
                  <c:v>2021</c:v>
                </c:pt>
                <c:pt idx="1">
                  <c:v>2.0219999999999998</c:v>
                </c:pt>
                <c:pt idx="2">
                  <c:v>2023</c:v>
                </c:pt>
                <c:pt idx="3">
                  <c:v>2024</c:v>
                </c:pt>
              </c:numCache>
            </c:numRef>
          </c:cat>
          <c:val>
            <c:numRef>
              <c:f>'PQRS 2024 REAL'!$C$75:$F$75</c:f>
              <c:numCache>
                <c:formatCode>General</c:formatCode>
                <c:ptCount val="4"/>
                <c:pt idx="0">
                  <c:v>57</c:v>
                </c:pt>
                <c:pt idx="1">
                  <c:v>42</c:v>
                </c:pt>
                <c:pt idx="2">
                  <c:v>46</c:v>
                </c:pt>
                <c:pt idx="3">
                  <c:v>29</c:v>
                </c:pt>
              </c:numCache>
            </c:numRef>
          </c:val>
          <c:extLst>
            <c:ext xmlns:c16="http://schemas.microsoft.com/office/drawing/2014/chart" uri="{C3380CC4-5D6E-409C-BE32-E72D297353CC}">
              <c16:uniqueId val="{00000001-CCC8-4DAE-9630-9B47D5BECAC1}"/>
            </c:ext>
          </c:extLst>
        </c:ser>
        <c:ser>
          <c:idx val="2"/>
          <c:order val="2"/>
          <c:tx>
            <c:strRef>
              <c:f>'PQRS 2024 REAL'!$B$76</c:f>
              <c:strCache>
                <c:ptCount val="1"/>
                <c:pt idx="0">
                  <c:v>R</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'PQRS 2024 REAL'!$C$73:$F$73</c:f>
              <c:numCache>
                <c:formatCode>General</c:formatCode>
                <c:ptCount val="4"/>
                <c:pt idx="0" formatCode="#,##0">
                  <c:v>2021</c:v>
                </c:pt>
                <c:pt idx="1">
                  <c:v>2.0219999999999998</c:v>
                </c:pt>
                <c:pt idx="2">
                  <c:v>2023</c:v>
                </c:pt>
                <c:pt idx="3">
                  <c:v>2024</c:v>
                </c:pt>
              </c:numCache>
            </c:numRef>
          </c:cat>
          <c:val>
            <c:numRef>
              <c:f>'PQRS 2024 REAL'!$C$76:$F$76</c:f>
              <c:numCache>
                <c:formatCode>General</c:formatCode>
                <c:ptCount val="4"/>
                <c:pt idx="0">
                  <c:v>0</c:v>
                </c:pt>
                <c:pt idx="1">
                  <c:v>0</c:v>
                </c:pt>
                <c:pt idx="2">
                  <c:v>0</c:v>
                </c:pt>
                <c:pt idx="3">
                  <c:v>0</c:v>
                </c:pt>
              </c:numCache>
            </c:numRef>
          </c:val>
          <c:extLst>
            <c:ext xmlns:c16="http://schemas.microsoft.com/office/drawing/2014/chart" uri="{C3380CC4-5D6E-409C-BE32-E72D297353CC}">
              <c16:uniqueId val="{00000002-CCC8-4DAE-9630-9B47D5BECAC1}"/>
            </c:ext>
          </c:extLst>
        </c:ser>
        <c:ser>
          <c:idx val="3"/>
          <c:order val="3"/>
          <c:tx>
            <c:strRef>
              <c:f>'PQRS 2024 REAL'!$B$77</c:f>
              <c:strCache>
                <c:ptCount val="1"/>
                <c:pt idx="0">
                  <c:v>S</c:v>
                </c:pt>
              </c:strCache>
            </c:strRef>
          </c:tx>
          <c:spPr>
            <a:solidFill>
              <a:srgbClr val="00B05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'PQRS 2024 REAL'!$C$73:$F$73</c:f>
              <c:numCache>
                <c:formatCode>General</c:formatCode>
                <c:ptCount val="4"/>
                <c:pt idx="0" formatCode="#,##0">
                  <c:v>2021</c:v>
                </c:pt>
                <c:pt idx="1">
                  <c:v>2.0219999999999998</c:v>
                </c:pt>
                <c:pt idx="2">
                  <c:v>2023</c:v>
                </c:pt>
                <c:pt idx="3">
                  <c:v>2024</c:v>
                </c:pt>
              </c:numCache>
            </c:numRef>
          </c:cat>
          <c:val>
            <c:numRef>
              <c:f>'PQRS 2024 REAL'!$C$77:$F$77</c:f>
              <c:numCache>
                <c:formatCode>General</c:formatCode>
                <c:ptCount val="4"/>
                <c:pt idx="0">
                  <c:v>2</c:v>
                </c:pt>
                <c:pt idx="1">
                  <c:v>7</c:v>
                </c:pt>
                <c:pt idx="2">
                  <c:v>3</c:v>
                </c:pt>
                <c:pt idx="3">
                  <c:v>4</c:v>
                </c:pt>
              </c:numCache>
            </c:numRef>
          </c:val>
          <c:extLst>
            <c:ext xmlns:c16="http://schemas.microsoft.com/office/drawing/2014/chart" uri="{C3380CC4-5D6E-409C-BE32-E72D297353CC}">
              <c16:uniqueId val="{00000003-CCC8-4DAE-9630-9B47D5BECAC1}"/>
            </c:ext>
          </c:extLst>
        </c:ser>
        <c:ser>
          <c:idx val="4"/>
          <c:order val="4"/>
          <c:tx>
            <c:strRef>
              <c:f>'PQRS 2024 REAL'!$B$78</c:f>
              <c:strCache>
                <c:ptCount val="1"/>
                <c:pt idx="0">
                  <c:v>F</c:v>
                </c:pt>
              </c:strCache>
            </c:strRef>
          </c:tx>
          <c:spPr>
            <a:solidFill>
              <a:srgbClr val="FFC000"/>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'PQRS 2024 REAL'!$C$73:$F$73</c:f>
              <c:numCache>
                <c:formatCode>General</c:formatCode>
                <c:ptCount val="4"/>
                <c:pt idx="0" formatCode="#,##0">
                  <c:v>2021</c:v>
                </c:pt>
                <c:pt idx="1">
                  <c:v>2.0219999999999998</c:v>
                </c:pt>
                <c:pt idx="2">
                  <c:v>2023</c:v>
                </c:pt>
                <c:pt idx="3">
                  <c:v>2024</c:v>
                </c:pt>
              </c:numCache>
            </c:numRef>
          </c:cat>
          <c:val>
            <c:numRef>
              <c:f>'PQRS 2024 REAL'!$C$78:$F$78</c:f>
              <c:numCache>
                <c:formatCode>General</c:formatCode>
                <c:ptCount val="4"/>
                <c:pt idx="0">
                  <c:v>9</c:v>
                </c:pt>
                <c:pt idx="1">
                  <c:v>0</c:v>
                </c:pt>
                <c:pt idx="2">
                  <c:v>10</c:v>
                </c:pt>
                <c:pt idx="3">
                  <c:v>15</c:v>
                </c:pt>
              </c:numCache>
            </c:numRef>
          </c:val>
          <c:extLst>
            <c:ext xmlns:c16="http://schemas.microsoft.com/office/drawing/2014/chart" uri="{C3380CC4-5D6E-409C-BE32-E72D297353CC}">
              <c16:uniqueId val="{00000004-CCC8-4DAE-9630-9B47D5BECAC1}"/>
            </c:ext>
          </c:extLst>
        </c:ser>
        <c:dLbls>
          <c:showLegendKey val="0"/>
          <c:showVal val="0"/>
          <c:showCatName val="0"/>
          <c:showSerName val="0"/>
          <c:showPercent val="0"/>
          <c:showBubbleSize val="0"/>
        </c:dLbls>
        <c:gapWidth val="150"/>
        <c:axId val="141058048"/>
        <c:axId val="141059584"/>
      </c:barChart>
      <c:catAx>
        <c:axId val="141058048"/>
        <c:scaling>
          <c:orientation val="minMax"/>
        </c:scaling>
        <c:delete val="0"/>
        <c:axPos val="b"/>
        <c:numFmt formatCode="#,##0"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ES"/>
          </a:p>
        </c:txPr>
        <c:crossAx val="141059584"/>
        <c:crosses val="autoZero"/>
        <c:auto val="1"/>
        <c:lblAlgn val="ctr"/>
        <c:lblOffset val="100"/>
        <c:noMultiLvlLbl val="0"/>
      </c:catAx>
      <c:valAx>
        <c:axId val="141059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sz="1600" dirty="0"/>
                  <a:t>CANTIDAD</a:t>
                </a:r>
              </a:p>
            </c:rich>
          </c:tx>
          <c:layout>
            <c:manualLayout>
              <c:xMode val="edge"/>
              <c:yMode val="edge"/>
              <c:x val="1.2728720767321365E-2"/>
              <c:y val="0.36316736286560131"/>
            </c:manualLayout>
          </c:layout>
          <c:overlay val="0"/>
          <c:spPr>
            <a:noFill/>
            <a:ln>
              <a:noFill/>
            </a:ln>
            <a:effectLst/>
          </c:spPr>
          <c:txPr>
            <a:bodyPr rot="-54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ES"/>
          </a:p>
        </c:txPr>
        <c:crossAx val="14105804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200" b="1" i="0" u="none" strike="noStrike" kern="1200" baseline="0">
                <a:solidFill>
                  <a:schemeClr val="tx1">
                    <a:lumMod val="65000"/>
                    <a:lumOff val="35000"/>
                  </a:schemeClr>
                </a:solidFill>
                <a:latin typeface="+mn-lt"/>
                <a:ea typeface="+mn-ea"/>
                <a:cs typeface="+mn-cs"/>
              </a:defRPr>
            </a:pPr>
            <a:endParaRPr lang="es-E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9525" cap="flat" cmpd="sng" algn="ctr">
      <a:solidFill>
        <a:srgbClr val="339933"/>
      </a:solidFill>
      <a:round/>
    </a:ln>
    <a:effectLst/>
  </c:spPr>
  <c:txPr>
    <a:bodyPr/>
    <a:lstStyle/>
    <a:p>
      <a:pPr>
        <a:defRPr sz="1200" b="1"/>
      </a:pPr>
      <a:endParaRPr lang="es-E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058525363586542E-2"/>
          <c:y val="5.5271631188806992E-2"/>
          <c:w val="0.9505410613036791"/>
          <c:h val="0.82020224937129849"/>
        </c:manualLayout>
      </c:layout>
      <c:barChart>
        <c:barDir val="col"/>
        <c:grouping val="clustered"/>
        <c:varyColors val="0"/>
        <c:ser>
          <c:idx val="1"/>
          <c:order val="0"/>
          <c:tx>
            <c:strRef>
              <c:f>'Encuestas 2024'!$L$39</c:f>
              <c:strCache>
                <c:ptCount val="1"/>
                <c:pt idx="0">
                  <c:v>1o SEM 2024</c:v>
                </c:pt>
              </c:strCache>
            </c:strRef>
          </c:tx>
          <c:spPr>
            <a:solidFill>
              <a:srgbClr val="FFC000"/>
            </a:solidFill>
          </c:spPr>
          <c:invertIfNegative val="0"/>
          <c:dPt>
            <c:idx val="0"/>
            <c:invertIfNegative val="0"/>
            <c:bubble3D val="0"/>
            <c:spPr>
              <a:solidFill>
                <a:srgbClr val="92D050"/>
              </a:solidFill>
            </c:spPr>
            <c:extLst>
              <c:ext xmlns:c16="http://schemas.microsoft.com/office/drawing/2014/chart" uri="{C3380CC4-5D6E-409C-BE32-E72D297353CC}">
                <c16:uniqueId val="{00000001-9C6D-42A5-8520-F98A117C1C47}"/>
              </c:ext>
            </c:extLst>
          </c:dPt>
          <c:dPt>
            <c:idx val="2"/>
            <c:invertIfNegative val="0"/>
            <c:bubble3D val="0"/>
            <c:spPr>
              <a:solidFill>
                <a:srgbClr val="0070C0"/>
              </a:solidFill>
            </c:spPr>
            <c:extLst>
              <c:ext xmlns:c16="http://schemas.microsoft.com/office/drawing/2014/chart" uri="{C3380CC4-5D6E-409C-BE32-E72D297353CC}">
                <c16:uniqueId val="{00000003-9C6D-42A5-8520-F98A117C1C47}"/>
              </c:ext>
            </c:extLst>
          </c:dPt>
          <c:dLbls>
            <c:dLbl>
              <c:idx val="0"/>
              <c:layout/>
              <c:tx>
                <c:rich>
                  <a:bodyPr/>
                  <a:lstStyle/>
                  <a:p>
                    <a:r>
                      <a:rPr lang="en-US" dirty="0"/>
                      <a:t>1.869</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9C6D-42A5-8520-F98A117C1C47}"/>
                </c:ext>
              </c:extLst>
            </c:dLbl>
            <c:dLbl>
              <c:idx val="1"/>
              <c:layout/>
              <c:tx>
                <c:rich>
                  <a:bodyPr/>
                  <a:lstStyle/>
                  <a:p>
                    <a:r>
                      <a:rPr lang="en-US" dirty="0"/>
                      <a:t>15</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4-9C6D-42A5-8520-F98A117C1C47}"/>
                </c:ext>
              </c:extLst>
            </c:dLbl>
            <c:dLbl>
              <c:idx val="2"/>
              <c:layout/>
              <c:tx>
                <c:rich>
                  <a:bodyPr/>
                  <a:lstStyle/>
                  <a:p>
                    <a:r>
                      <a:rPr lang="en-US" dirty="0"/>
                      <a:t>1.884</a:t>
                    </a:r>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9C6D-42A5-8520-F98A117C1C47}"/>
                </c:ext>
              </c:extLst>
            </c:dLbl>
            <c:spPr>
              <a:noFill/>
              <a:ln>
                <a:noFill/>
              </a:ln>
              <a:effectLst/>
            </c:spPr>
            <c:txPr>
              <a:bodyPr wrap="square" lIns="38100" tIns="19050" rIns="38100" bIns="19050" anchor="ctr">
                <a:spAutoFit/>
              </a:bodyPr>
              <a:lstStyle/>
              <a:p>
                <a:pPr>
                  <a:defRPr sz="1800" b="1"/>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'Encuestas 2024'!$K$40:$K$42</c:f>
              <c:strCache>
                <c:ptCount val="3"/>
                <c:pt idx="0">
                  <c:v>SATISFACTORIAS</c:v>
                </c:pt>
                <c:pt idx="1">
                  <c:v>NO SATISFACTORIAS</c:v>
                </c:pt>
                <c:pt idx="2">
                  <c:v>TOTAL ENCUESTAS</c:v>
                </c:pt>
              </c:strCache>
            </c:strRef>
          </c:cat>
          <c:val>
            <c:numRef>
              <c:f>'Encuestas 2024'!$L$40:$L$42</c:f>
              <c:numCache>
                <c:formatCode>_-* #,##0_-;\-* #,##0_-;_-* "-"??_-;_-@_-</c:formatCode>
                <c:ptCount val="3"/>
                <c:pt idx="0" formatCode="_(* #,##0_);_(* \(#,##0\);_(* &quot;-&quot;_);_(@_)">
                  <c:v>1007</c:v>
                </c:pt>
                <c:pt idx="1">
                  <c:v>22</c:v>
                </c:pt>
                <c:pt idx="2">
                  <c:v>1029</c:v>
                </c:pt>
              </c:numCache>
            </c:numRef>
          </c:val>
          <c:extLst>
            <c:ext xmlns:c16="http://schemas.microsoft.com/office/drawing/2014/chart" uri="{C3380CC4-5D6E-409C-BE32-E72D297353CC}">
              <c16:uniqueId val="{00000005-9C6D-42A5-8520-F98A117C1C47}"/>
            </c:ext>
          </c:extLst>
        </c:ser>
        <c:dLbls>
          <c:showLegendKey val="0"/>
          <c:showVal val="1"/>
          <c:showCatName val="0"/>
          <c:showSerName val="0"/>
          <c:showPercent val="0"/>
          <c:showBubbleSize val="0"/>
        </c:dLbls>
        <c:gapWidth val="219"/>
        <c:axId val="142579200"/>
        <c:axId val="142599296"/>
      </c:barChart>
      <c:catAx>
        <c:axId val="142579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S"/>
          </a:p>
        </c:txPr>
        <c:crossAx val="142599296"/>
        <c:crosses val="autoZero"/>
        <c:auto val="1"/>
        <c:lblAlgn val="ctr"/>
        <c:lblOffset val="100"/>
        <c:noMultiLvlLbl val="0"/>
      </c:catAx>
      <c:valAx>
        <c:axId val="142599296"/>
        <c:scaling>
          <c:orientation val="minMax"/>
        </c:scaling>
        <c:delete val="0"/>
        <c:axPos val="l"/>
        <c:majorGridlines>
          <c:spPr>
            <a:ln w="9525" cap="flat" cmpd="sng" algn="ctr">
              <a:solidFill>
                <a:schemeClr val="tx1">
                  <a:lumMod val="15000"/>
                  <a:lumOff val="85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es-ES"/>
          </a:p>
        </c:txPr>
        <c:crossAx val="142579200"/>
        <c:crosses val="autoZero"/>
        <c:crossBetween val="between"/>
      </c:valAx>
    </c:plotArea>
    <c:plotVisOnly val="1"/>
    <c:dispBlanksAs val="gap"/>
    <c:showDLblsOverMax val="0"/>
    <c:extLst/>
  </c:chart>
  <c:spPr>
    <a:solidFill>
      <a:schemeClr val="bg1"/>
    </a:solidFill>
    <a:ln w="9525" cap="flat" cmpd="sng" algn="ctr">
      <a:solidFill>
        <a:srgbClr val="339933"/>
      </a:solidFill>
      <a:round/>
    </a:ln>
    <a:effectLst/>
  </c:spPr>
  <c:txPr>
    <a:bodyPr/>
    <a:lstStyle/>
    <a:p>
      <a:pPr>
        <a:defRPr/>
      </a:pPr>
      <a:endParaRPr lang="es-ES"/>
    </a:p>
  </c:txPr>
  <c:externalData r:id="rId1">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manualLayout>
          <c:layoutTarget val="inner"/>
          <c:xMode val="edge"/>
          <c:yMode val="edge"/>
          <c:x val="3.2431464404429074E-2"/>
          <c:y val="9.2385169136102757E-2"/>
          <c:w val="0.93633981143116518"/>
          <c:h val="0.89945169041976025"/>
        </c:manualLayout>
      </c:layout>
      <c:pie3DChart>
        <c:varyColors val="1"/>
        <c:ser>
          <c:idx val="0"/>
          <c:order val="0"/>
          <c:dPt>
            <c:idx val="0"/>
            <c:bubble3D val="0"/>
            <c:spPr>
              <a:solidFill>
                <a:srgbClr val="FFC000"/>
              </a:solidFill>
            </c:spPr>
            <c:extLst>
              <c:ext xmlns:c16="http://schemas.microsoft.com/office/drawing/2014/chart" uri="{C3380CC4-5D6E-409C-BE32-E72D297353CC}">
                <c16:uniqueId val="{00000001-6536-4706-BF42-B23A1A2D64D9}"/>
              </c:ext>
            </c:extLst>
          </c:dPt>
          <c:dPt>
            <c:idx val="1"/>
            <c:bubble3D val="0"/>
            <c:spPr>
              <a:solidFill>
                <a:srgbClr val="C00000"/>
              </a:solidFill>
            </c:spPr>
            <c:extLst>
              <c:ext xmlns:c16="http://schemas.microsoft.com/office/drawing/2014/chart" uri="{C3380CC4-5D6E-409C-BE32-E72D297353CC}">
                <c16:uniqueId val="{00000003-6536-4706-BF42-B23A1A2D64D9}"/>
              </c:ext>
            </c:extLst>
          </c:dPt>
          <c:dPt>
            <c:idx val="2"/>
            <c:bubble3D val="0"/>
            <c:spPr>
              <a:solidFill>
                <a:schemeClr val="accent5">
                  <a:lumMod val="40000"/>
                  <a:lumOff val="60000"/>
                </a:schemeClr>
              </a:solidFill>
            </c:spPr>
            <c:extLst>
              <c:ext xmlns:c16="http://schemas.microsoft.com/office/drawing/2014/chart" uri="{C3380CC4-5D6E-409C-BE32-E72D297353CC}">
                <c16:uniqueId val="{00000005-6536-4706-BF42-B23A1A2D64D9}"/>
              </c:ext>
            </c:extLst>
          </c:dPt>
          <c:dPt>
            <c:idx val="3"/>
            <c:bubble3D val="0"/>
            <c:spPr>
              <a:solidFill>
                <a:srgbClr val="00B050"/>
              </a:solidFill>
            </c:spPr>
            <c:extLst>
              <c:ext xmlns:c16="http://schemas.microsoft.com/office/drawing/2014/chart" uri="{C3380CC4-5D6E-409C-BE32-E72D297353CC}">
                <c16:uniqueId val="{00000007-6536-4706-BF42-B23A1A2D64D9}"/>
              </c:ext>
            </c:extLst>
          </c:dPt>
          <c:dPt>
            <c:idx val="4"/>
            <c:bubble3D val="0"/>
            <c:spPr>
              <a:solidFill>
                <a:srgbClr val="7030A0"/>
              </a:solidFill>
            </c:spPr>
            <c:extLst>
              <c:ext xmlns:c16="http://schemas.microsoft.com/office/drawing/2014/chart" uri="{C3380CC4-5D6E-409C-BE32-E72D297353CC}">
                <c16:uniqueId val="{00000009-6536-4706-BF42-B23A1A2D64D9}"/>
              </c:ext>
            </c:extLst>
          </c:dPt>
          <c:dPt>
            <c:idx val="5"/>
            <c:bubble3D val="0"/>
            <c:spPr>
              <a:solidFill>
                <a:srgbClr val="FF9933"/>
              </a:solidFill>
            </c:spPr>
            <c:extLst>
              <c:ext xmlns:c16="http://schemas.microsoft.com/office/drawing/2014/chart" uri="{C3380CC4-5D6E-409C-BE32-E72D297353CC}">
                <c16:uniqueId val="{0000000B-6536-4706-BF42-B23A1A2D64D9}"/>
              </c:ext>
            </c:extLst>
          </c:dPt>
          <c:dPt>
            <c:idx val="6"/>
            <c:bubble3D val="0"/>
            <c:spPr>
              <a:solidFill>
                <a:schemeClr val="accent5">
                  <a:lumMod val="50000"/>
                </a:schemeClr>
              </a:solidFill>
            </c:spPr>
            <c:extLst>
              <c:ext xmlns:c16="http://schemas.microsoft.com/office/drawing/2014/chart" uri="{C3380CC4-5D6E-409C-BE32-E72D297353CC}">
                <c16:uniqueId val="{0000000D-6536-4706-BF42-B23A1A2D64D9}"/>
              </c:ext>
            </c:extLst>
          </c:dPt>
          <c:dPt>
            <c:idx val="7"/>
            <c:bubble3D val="0"/>
            <c:spPr>
              <a:solidFill>
                <a:srgbClr val="FFCCFF"/>
              </a:solidFill>
            </c:spPr>
            <c:extLst>
              <c:ext xmlns:c16="http://schemas.microsoft.com/office/drawing/2014/chart" uri="{C3380CC4-5D6E-409C-BE32-E72D297353CC}">
                <c16:uniqueId val="{0000000F-6536-4706-BF42-B23A1A2D64D9}"/>
              </c:ext>
            </c:extLst>
          </c:dPt>
          <c:dPt>
            <c:idx val="8"/>
            <c:bubble3D val="0"/>
            <c:spPr>
              <a:solidFill>
                <a:srgbClr val="00B0F0"/>
              </a:solidFill>
            </c:spPr>
            <c:extLst>
              <c:ext xmlns:c16="http://schemas.microsoft.com/office/drawing/2014/chart" uri="{C3380CC4-5D6E-409C-BE32-E72D297353CC}">
                <c16:uniqueId val="{00000011-6536-4706-BF42-B23A1A2D64D9}"/>
              </c:ext>
            </c:extLst>
          </c:dPt>
          <c:dPt>
            <c:idx val="10"/>
            <c:bubble3D val="0"/>
            <c:spPr>
              <a:solidFill>
                <a:srgbClr val="92D050"/>
              </a:solidFill>
            </c:spPr>
            <c:extLst>
              <c:ext xmlns:c16="http://schemas.microsoft.com/office/drawing/2014/chart" uri="{C3380CC4-5D6E-409C-BE32-E72D297353CC}">
                <c16:uniqueId val="{00000013-6536-4706-BF42-B23A1A2D64D9}"/>
              </c:ext>
            </c:extLst>
          </c:dPt>
          <c:dLbls>
            <c:dLbl>
              <c:idx val="0"/>
              <c:layout>
                <c:manualLayout>
                  <c:x val="-0.13706913928643427"/>
                  <c:y val="0.13217386288252431"/>
                </c:manualLayout>
              </c:layout>
              <c:tx>
                <c:rich>
                  <a:bodyPr/>
                  <a:lstStyle/>
                  <a:p>
                    <a:fld id="{9B3DAAE3-2C21-4210-B378-BBF5B41DAE57}" type="CATEGORYNAME">
                      <a:rPr lang="en-US"/>
                      <a:pPr/>
                      <a:t>[NOMBRE DE CATEGORÍA]</a:t>
                    </a:fld>
                    <a:r>
                      <a:rPr lang="en-US" dirty="0"/>
                      <a:t>  218 - </a:t>
                    </a:r>
                    <a:fld id="{6DFD82F6-95F3-401F-9503-9A793F91A681}" type="PERCENTAGE">
                      <a:rPr lang="en-US" baseline="0"/>
                      <a:pPr/>
                      <a:t>[PORCENTAJE]</a:t>
                    </a:fld>
                    <a:endParaRPr lang="en-US" dirty="0"/>
                  </a:p>
                </c:rich>
              </c:tx>
              <c:showLegendKey val="0"/>
              <c:showVal val="0"/>
              <c:showCatName val="1"/>
              <c:showSerName val="0"/>
              <c:showPercent val="1"/>
              <c:showBubbleSize val="0"/>
              <c:extLst>
                <c:ext xmlns:c15="http://schemas.microsoft.com/office/drawing/2012/chart" uri="{CE6537A1-D6FC-4f65-9D91-7224C49458BB}">
                  <c15:layout>
                    <c:manualLayout>
                      <c:w val="0.22122555936303165"/>
                      <c:h val="0.13867085295656725"/>
                    </c:manualLayout>
                  </c15:layout>
                  <c15:dlblFieldTable/>
                  <c15:showDataLabelsRange val="0"/>
                </c:ext>
                <c:ext xmlns:c16="http://schemas.microsoft.com/office/drawing/2014/chart" uri="{C3380CC4-5D6E-409C-BE32-E72D297353CC}">
                  <c16:uniqueId val="{00000001-6536-4706-BF42-B23A1A2D64D9}"/>
                </c:ext>
              </c:extLst>
            </c:dLbl>
            <c:dLbl>
              <c:idx val="1"/>
              <c:layout/>
              <c:tx>
                <c:rich>
                  <a:bodyPr/>
                  <a:lstStyle/>
                  <a:p>
                    <a:pPr>
                      <a:defRPr sz="1200" b="1">
                        <a:solidFill>
                          <a:schemeClr val="bg1"/>
                        </a:solidFill>
                      </a:defRPr>
                    </a:pPr>
                    <a:fld id="{C37E3717-195E-4574-880A-C38B81672149}" type="CATEGORYNAME">
                      <a:rPr lang="en-US" sz="1200"/>
                      <a:pPr>
                        <a:defRPr sz="1200" b="1">
                          <a:solidFill>
                            <a:schemeClr val="bg1"/>
                          </a:solidFill>
                        </a:defRPr>
                      </a:pPr>
                      <a:t>[NOMBRE DE CATEGORÍA]</a:t>
                    </a:fld>
                    <a:r>
                      <a:rPr lang="en-US" sz="1200" baseline="0" dirty="0"/>
                      <a:t>
198 -</a:t>
                    </a:r>
                    <a:fld id="{D137296C-0AE7-4199-B644-967D939CD6D1}" type="PERCENTAGE">
                      <a:rPr lang="en-US" sz="1200" baseline="0"/>
                      <a:pPr>
                        <a:defRPr sz="1200" b="1">
                          <a:solidFill>
                            <a:schemeClr val="bg1"/>
                          </a:solidFill>
                        </a:defRPr>
                      </a:pPr>
                      <a:t>[PORCENTAJE]</a:t>
                    </a:fld>
                    <a:endParaRPr lang="en-US" sz="1200" baseline="0" dirty="0"/>
                  </a:p>
                </c:rich>
              </c:tx>
              <c:spPr>
                <a:noFill/>
                <a:ln>
                  <a:noFill/>
                </a:ln>
                <a:effectLst/>
              </c:spPr>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3-6536-4706-BF42-B23A1A2D64D9}"/>
                </c:ext>
              </c:extLst>
            </c:dLbl>
            <c:dLbl>
              <c:idx val="2"/>
              <c:layout>
                <c:manualLayout>
                  <c:x val="-0.19021390467695273"/>
                  <c:y val="-0.18137197136072283"/>
                </c:manualLayout>
              </c:layout>
              <c:tx>
                <c:rich>
                  <a:bodyPr/>
                  <a:lstStyle/>
                  <a:p>
                    <a:fld id="{2679C4D3-E801-4FB5-B438-DA6D0D3B625A}" type="CATEGORYNAME">
                      <a:rPr lang="en-US"/>
                      <a:pPr/>
                      <a:t>[NOMBRE DE CATEGORÍA]</a:t>
                    </a:fld>
                    <a:r>
                      <a:rPr lang="en-US" dirty="0"/>
                      <a:t>288 - </a:t>
                    </a:r>
                    <a:fld id="{BAD1CD7D-030F-4D69-A4DC-75CCB9359396}" type="PERCENTAGE">
                      <a:rPr lang="en-US" baseline="0"/>
                      <a:pPr/>
                      <a:t>[PORCENTAJE]</a:t>
                    </a:fld>
                    <a:endParaRPr lang="en-US" dirty="0"/>
                  </a:p>
                </c:rich>
              </c:tx>
              <c:showLegendKey val="0"/>
              <c:showVal val="0"/>
              <c:showCatName val="1"/>
              <c:showSerName val="0"/>
              <c:showPercent val="1"/>
              <c:showBubbleSize val="0"/>
              <c:extLst>
                <c:ext xmlns:c15="http://schemas.microsoft.com/office/drawing/2012/chart" uri="{CE6537A1-D6FC-4f65-9D91-7224C49458BB}">
                  <c15:layout>
                    <c:manualLayout>
                      <c:w val="0.23126385809312638"/>
                      <c:h val="9.5552066980638395E-2"/>
                    </c:manualLayout>
                  </c15:layout>
                  <c15:dlblFieldTable/>
                  <c15:showDataLabelsRange val="0"/>
                </c:ext>
                <c:ext xmlns:c16="http://schemas.microsoft.com/office/drawing/2014/chart" uri="{C3380CC4-5D6E-409C-BE32-E72D297353CC}">
                  <c16:uniqueId val="{00000005-6536-4706-BF42-B23A1A2D64D9}"/>
                </c:ext>
              </c:extLst>
            </c:dLbl>
            <c:dLbl>
              <c:idx val="3"/>
              <c:layout>
                <c:manualLayout>
                  <c:x val="-0.16991494285346967"/>
                  <c:y val="-0.26782517569919145"/>
                </c:manualLayout>
              </c:layout>
              <c:tx>
                <c:rich>
                  <a:bodyPr/>
                  <a:lstStyle/>
                  <a:p>
                    <a:pPr>
                      <a:defRPr sz="1200" b="1">
                        <a:solidFill>
                          <a:schemeClr val="bg1"/>
                        </a:solidFill>
                      </a:defRPr>
                    </a:pPr>
                    <a:fld id="{2CBF3C2A-B9BB-4F19-8B63-B73E7C820858}" type="CATEGORYNAME">
                      <a:rPr lang="en-US" sz="1200">
                        <a:solidFill>
                          <a:schemeClr val="bg1"/>
                        </a:solidFill>
                      </a:rPr>
                      <a:pPr>
                        <a:defRPr sz="1200" b="1">
                          <a:solidFill>
                            <a:schemeClr val="bg1"/>
                          </a:solidFill>
                        </a:defRPr>
                      </a:pPr>
                      <a:t>[NOMBRE DE CATEGORÍA]</a:t>
                    </a:fld>
                    <a:r>
                      <a:rPr lang="en-US" sz="1200" dirty="0">
                        <a:solidFill>
                          <a:schemeClr val="bg1"/>
                        </a:solidFill>
                      </a:rPr>
                      <a:t> 297 -</a:t>
                    </a:r>
                    <a:fld id="{5974888E-83AC-4EE2-A2AC-8F3B243A840B}" type="PERCENTAGE">
                      <a:rPr lang="en-US" sz="1200" baseline="0">
                        <a:solidFill>
                          <a:schemeClr val="bg1"/>
                        </a:solidFill>
                      </a:rPr>
                      <a:pPr>
                        <a:defRPr sz="1200" b="1">
                          <a:solidFill>
                            <a:schemeClr val="bg1"/>
                          </a:solidFill>
                        </a:defRPr>
                      </a:pPr>
                      <a:t>[PORCENTAJE]</a:t>
                    </a:fld>
                    <a:endParaRPr lang="en-US" sz="1200" dirty="0">
                      <a:solidFill>
                        <a:schemeClr val="bg1"/>
                      </a:solidFill>
                    </a:endParaRPr>
                  </a:p>
                </c:rich>
              </c:tx>
              <c:spPr>
                <a:noFill/>
                <a:ln>
                  <a:noFill/>
                </a:ln>
                <a:effectLst/>
              </c:spPr>
              <c:showLegendKey val="0"/>
              <c:showVal val="0"/>
              <c:showCatName val="1"/>
              <c:showSerName val="0"/>
              <c:showPercent val="1"/>
              <c:showBubbleSize val="0"/>
              <c:extLst>
                <c:ext xmlns:c15="http://schemas.microsoft.com/office/drawing/2012/chart" uri="{CE6537A1-D6FC-4f65-9D91-7224C49458BB}">
                  <c15:layout>
                    <c:manualLayout>
                      <c:w val="0.2342068131425116"/>
                      <c:h val="9.5552066980638395E-2"/>
                    </c:manualLayout>
                  </c15:layout>
                  <c15:dlblFieldTable/>
                  <c15:showDataLabelsRange val="0"/>
                </c:ext>
                <c:ext xmlns:c16="http://schemas.microsoft.com/office/drawing/2014/chart" uri="{C3380CC4-5D6E-409C-BE32-E72D297353CC}">
                  <c16:uniqueId val="{00000007-6536-4706-BF42-B23A1A2D64D9}"/>
                </c:ext>
              </c:extLst>
            </c:dLbl>
            <c:dLbl>
              <c:idx val="4"/>
              <c:layout>
                <c:manualLayout>
                  <c:x val="-3.2774198020857792E-2"/>
                  <c:y val="0"/>
                </c:manualLayout>
              </c:layout>
              <c:tx>
                <c:rich>
                  <a:bodyPr/>
                  <a:lstStyle/>
                  <a:p>
                    <a:fld id="{A9498E14-8C08-49B1-9B5B-96460C92C639}" type="CATEGORYNAME">
                      <a:rPr lang="en-US"/>
                      <a:pPr/>
                      <a:t>[NOMBRE DE CATEGORÍA]</a:t>
                    </a:fld>
                    <a:r>
                      <a:rPr lang="en-US" dirty="0"/>
                      <a:t>15-</a:t>
                    </a:r>
                    <a:fld id="{E962C68F-6F29-4AE3-BFCA-5B2F682E5CDC}" type="PERCENTAGE">
                      <a:rPr lang="en-US" baseline="0"/>
                      <a:pPr/>
                      <a:t>[PORCENTAJE]</a:t>
                    </a:fld>
                    <a:endParaRPr lang="en-US" dirty="0"/>
                  </a:p>
                </c:rich>
              </c:tx>
              <c:showLegendKey val="0"/>
              <c:showVal val="0"/>
              <c:showCatName val="1"/>
              <c:showSerName val="0"/>
              <c:showPercent val="1"/>
              <c:showBubbleSize val="0"/>
              <c:extLst>
                <c:ext xmlns:c15="http://schemas.microsoft.com/office/drawing/2012/chart" uri="{CE6537A1-D6FC-4f65-9D91-7224C49458BB}">
                  <c15:layout>
                    <c:manualLayout>
                      <c:w val="0.10086103889671406"/>
                      <c:h val="4.5728502593068737E-2"/>
                    </c:manualLayout>
                  </c15:layout>
                  <c15:dlblFieldTable/>
                  <c15:showDataLabelsRange val="0"/>
                </c:ext>
                <c:ext xmlns:c16="http://schemas.microsoft.com/office/drawing/2014/chart" uri="{C3380CC4-5D6E-409C-BE32-E72D297353CC}">
                  <c16:uniqueId val="{00000009-6536-4706-BF42-B23A1A2D64D9}"/>
                </c:ext>
              </c:extLst>
            </c:dLbl>
            <c:dLbl>
              <c:idx val="5"/>
              <c:layout>
                <c:manualLayout>
                  <c:x val="-0.14062808231781493"/>
                  <c:y val="-5.4173703500637785E-2"/>
                </c:manualLayout>
              </c:layout>
              <c:tx>
                <c:rich>
                  <a:bodyPr/>
                  <a:lstStyle/>
                  <a:p>
                    <a:fld id="{46E7BCA1-CC42-42EE-B834-144245DBB29F}" type="CATEGORYNAME">
                      <a:rPr lang="en-US"/>
                      <a:pPr/>
                      <a:t>[NOMBRE DE CATEGORÍA]</a:t>
                    </a:fld>
                    <a:r>
                      <a:rPr lang="en-US" dirty="0"/>
                      <a:t>79 - </a:t>
                    </a:r>
                    <a:fld id="{D280B7BF-CA13-46A2-82F9-69B9A3010CDD}" type="PERCENTAGE">
                      <a:rPr lang="en-US" baseline="0"/>
                      <a:pPr/>
                      <a:t>[PORCENTAJE]</a:t>
                    </a:fld>
                    <a:endParaRPr lang="en-US" dirty="0"/>
                  </a:p>
                </c:rich>
              </c:tx>
              <c:showLegendKey val="0"/>
              <c:showVal val="0"/>
              <c:showCatName val="1"/>
              <c:showSerName val="0"/>
              <c:showPercent val="1"/>
              <c:showBubbleSize val="0"/>
              <c:extLst>
                <c:ext xmlns:c15="http://schemas.microsoft.com/office/drawing/2012/chart" uri="{CE6537A1-D6FC-4f65-9D91-7224C49458BB}">
                  <c15:layout>
                    <c:manualLayout>
                      <c:w val="0.11529051243458206"/>
                      <c:h val="5.7446568902097879E-2"/>
                    </c:manualLayout>
                  </c15:layout>
                  <c15:dlblFieldTable/>
                  <c15:showDataLabelsRange val="0"/>
                </c:ext>
                <c:ext xmlns:c16="http://schemas.microsoft.com/office/drawing/2014/chart" uri="{C3380CC4-5D6E-409C-BE32-E72D297353CC}">
                  <c16:uniqueId val="{0000000B-6536-4706-BF42-B23A1A2D64D9}"/>
                </c:ext>
              </c:extLst>
            </c:dLbl>
            <c:dLbl>
              <c:idx val="6"/>
              <c:layout>
                <c:manualLayout>
                  <c:x val="0.16932072924697758"/>
                  <c:y val="-0.26699906726736544"/>
                </c:manualLayout>
              </c:layout>
              <c:tx>
                <c:rich>
                  <a:bodyPr/>
                  <a:lstStyle/>
                  <a:p>
                    <a:pPr>
                      <a:defRPr sz="1200" b="1">
                        <a:solidFill>
                          <a:schemeClr val="bg1"/>
                        </a:solidFill>
                      </a:defRPr>
                    </a:pPr>
                    <a:fld id="{11AA3D2D-C92C-4725-9241-ADB01A963E23}" type="CATEGORYNAME">
                      <a:rPr lang="en-US" sz="1200"/>
                      <a:pPr>
                        <a:defRPr sz="1200" b="1">
                          <a:solidFill>
                            <a:schemeClr val="bg1"/>
                          </a:solidFill>
                        </a:defRPr>
                      </a:pPr>
                      <a:t>[NOMBRE DE CATEGORÍA]</a:t>
                    </a:fld>
                    <a:r>
                      <a:rPr lang="en-US" sz="1200" dirty="0"/>
                      <a:t> 155 - </a:t>
                    </a:r>
                    <a:fld id="{AEF00379-EED4-4467-8E57-2D593D9BE7B2}" type="PERCENTAGE">
                      <a:rPr lang="en-US" sz="1200" baseline="0"/>
                      <a:pPr>
                        <a:defRPr sz="1200" b="1">
                          <a:solidFill>
                            <a:schemeClr val="bg1"/>
                          </a:solidFill>
                        </a:defRPr>
                      </a:pPr>
                      <a:t>[PORCENTAJE]</a:t>
                    </a:fld>
                    <a:endParaRPr lang="en-US" sz="1200" dirty="0"/>
                  </a:p>
                </c:rich>
              </c:tx>
              <c:spPr>
                <a:noFill/>
                <a:ln>
                  <a:noFill/>
                </a:ln>
                <a:effectLst/>
              </c:spPr>
              <c:showLegendKey val="0"/>
              <c:showVal val="0"/>
              <c:showCatName val="1"/>
              <c:showSerName val="0"/>
              <c:showPercent val="1"/>
              <c:showBubbleSize val="0"/>
              <c:extLst>
                <c:ext xmlns:c15="http://schemas.microsoft.com/office/drawing/2012/chart" uri="{CE6537A1-D6FC-4f65-9D91-7224C49458BB}">
                  <c15:layout>
                    <c:manualLayout>
                      <c:w val="0.21013908486192301"/>
                      <c:h val="9.6807953950811099E-2"/>
                    </c:manualLayout>
                  </c15:layout>
                  <c15:dlblFieldTable/>
                  <c15:showDataLabelsRange val="0"/>
                </c:ext>
                <c:ext xmlns:c16="http://schemas.microsoft.com/office/drawing/2014/chart" uri="{C3380CC4-5D6E-409C-BE32-E72D297353CC}">
                  <c16:uniqueId val="{0000000D-6536-4706-BF42-B23A1A2D64D9}"/>
                </c:ext>
              </c:extLst>
            </c:dLbl>
            <c:dLbl>
              <c:idx val="7"/>
              <c:layout>
                <c:manualLayout>
                  <c:x val="1.5924208828865148E-3"/>
                  <c:y val="-0.12881851307048156"/>
                </c:manualLayout>
              </c:layout>
              <c:tx>
                <c:rich>
                  <a:bodyPr/>
                  <a:lstStyle/>
                  <a:p>
                    <a:r>
                      <a:rPr lang="en-US" baseline="0" dirty="0"/>
                      <a:t>Hospitalización
 98 - </a:t>
                    </a:r>
                    <a:fld id="{2CA8F766-5A1E-4A2E-8428-0FF07CEEA80A}" type="PERCENTAGE">
                      <a:rPr lang="en-US" baseline="0"/>
                      <a:pPr/>
                      <a:t>[PORCENTAJE]</a:t>
                    </a:fld>
                    <a:endParaRPr lang="en-US" baseline="0" dirty="0"/>
                  </a:p>
                </c:rich>
              </c:tx>
              <c:showLegendKey val="0"/>
              <c:showVal val="0"/>
              <c:showCatName val="1"/>
              <c:showSerName val="0"/>
              <c:showPercent val="1"/>
              <c:showBubbleSize val="0"/>
              <c:extLst>
                <c:ext xmlns:c15="http://schemas.microsoft.com/office/drawing/2012/chart" uri="{CE6537A1-D6FC-4f65-9D91-7224C49458BB}">
                  <c15:layout/>
                  <c15:dlblFieldTable/>
                  <c15:showDataLabelsRange val="0"/>
                </c:ext>
                <c:ext xmlns:c16="http://schemas.microsoft.com/office/drawing/2014/chart" uri="{C3380CC4-5D6E-409C-BE32-E72D297353CC}">
                  <c16:uniqueId val="{0000000F-6536-4706-BF42-B23A1A2D64D9}"/>
                </c:ext>
              </c:extLst>
            </c:dLbl>
            <c:dLbl>
              <c:idx val="8"/>
              <c:layout>
                <c:manualLayout>
                  <c:x val="0.18960902916766523"/>
                  <c:y val="5.4434129799709102E-2"/>
                </c:manualLayout>
              </c:layout>
              <c:tx>
                <c:rich>
                  <a:bodyPr/>
                  <a:lstStyle/>
                  <a:p>
                    <a:fld id="{2C2F6381-4B2B-4CBA-B8DB-EFE7E17152F6}" type="CATEGORYNAME">
                      <a:rPr lang="en-US"/>
                      <a:pPr/>
                      <a:t>[NOMBRE DE CATEGORÍA]</a:t>
                    </a:fld>
                    <a:r>
                      <a:rPr lang="en-US" dirty="0"/>
                      <a:t> 291 - </a:t>
                    </a:r>
                    <a:fld id="{0D2F3DB8-F83F-4081-A1A2-EB1FB255CAD4}" type="PERCENTAGE">
                      <a:rPr lang="en-US" baseline="0"/>
                      <a:pPr/>
                      <a:t>[PORCENTAJE]</a:t>
                    </a:fld>
                    <a:endParaRPr lang="en-US" dirty="0"/>
                  </a:p>
                </c:rich>
              </c:tx>
              <c:showLegendKey val="0"/>
              <c:showVal val="0"/>
              <c:showCatName val="1"/>
              <c:showSerName val="0"/>
              <c:showPercent val="1"/>
              <c:showBubbleSize val="0"/>
              <c:extLst>
                <c:ext xmlns:c15="http://schemas.microsoft.com/office/drawing/2012/chart" uri="{CE6537A1-D6FC-4f65-9D91-7224C49458BB}">
                  <c15:layout>
                    <c:manualLayout>
                      <c:w val="0.22525700463616205"/>
                      <c:h val="9.6807953950811099E-2"/>
                    </c:manualLayout>
                  </c15:layout>
                  <c15:dlblFieldTable/>
                  <c15:showDataLabelsRange val="0"/>
                </c:ext>
                <c:ext xmlns:c16="http://schemas.microsoft.com/office/drawing/2014/chart" uri="{C3380CC4-5D6E-409C-BE32-E72D297353CC}">
                  <c16:uniqueId val="{00000011-6536-4706-BF42-B23A1A2D64D9}"/>
                </c:ext>
              </c:extLst>
            </c:dLbl>
            <c:dLbl>
              <c:idx val="9"/>
              <c:layout>
                <c:manualLayout>
                  <c:x val="0.11086474501108644"/>
                  <c:y val="0.1148817936219511"/>
                </c:manualLayout>
              </c:layout>
              <c:tx>
                <c:rich>
                  <a:bodyPr/>
                  <a:lstStyle/>
                  <a:p>
                    <a:fld id="{60220B4B-23AB-428C-A963-81517D3027E2}" type="CATEGORYNAME">
                      <a:rPr lang="es-ES"/>
                      <a:pPr/>
                      <a:t>[NOMBRE DE CATEGORÍA]</a:t>
                    </a:fld>
                    <a:r>
                      <a:rPr lang="es-ES" dirty="0"/>
                      <a:t> 225 - 12%</a:t>
                    </a:r>
                  </a:p>
                </c:rich>
              </c:tx>
              <c:showLegendKey val="0"/>
              <c:showVal val="0"/>
              <c:showCatName val="1"/>
              <c:showSerName val="0"/>
              <c:showPercent val="1"/>
              <c:showBubbleSize val="0"/>
              <c:extLst>
                <c:ext xmlns:c15="http://schemas.microsoft.com/office/drawing/2012/chart" uri="{CE6537A1-D6FC-4f65-9D91-7224C49458BB}">
                  <c15:layout>
                    <c:manualLayout>
                      <c:w val="0.16680104817577102"/>
                      <c:h val="9.6807953950811099E-2"/>
                    </c:manualLayout>
                  </c15:layout>
                  <c15:dlblFieldTable/>
                  <c15:showDataLabelsRange val="0"/>
                </c:ext>
                <c:ext xmlns:c16="http://schemas.microsoft.com/office/drawing/2014/chart" uri="{C3380CC4-5D6E-409C-BE32-E72D297353CC}">
                  <c16:uniqueId val="{00000014-6536-4706-BF42-B23A1A2D64D9}"/>
                </c:ext>
              </c:extLst>
            </c:dLbl>
            <c:dLbl>
              <c:idx val="10"/>
              <c:layout>
                <c:manualLayout>
                  <c:x val="3.6283007458173769E-2"/>
                  <c:y val="1.6069419893941828E-2"/>
                </c:manualLayout>
              </c:layout>
              <c:tx>
                <c:rich>
                  <a:bodyPr/>
                  <a:lstStyle/>
                  <a:p>
                    <a:fld id="{5501E460-0B3D-4F4D-A9D5-9F38023084A6}" type="CATEGORYNAME">
                      <a:rPr lang="en-US"/>
                      <a:pPr/>
                      <a:t>[NOMBRE DE CATEGORÍA]</a:t>
                    </a:fld>
                    <a:r>
                      <a:rPr lang="en-US" dirty="0"/>
                      <a:t> 20 </a:t>
                    </a:r>
                    <a:fld id="{AD3666F6-C72D-493A-AFD3-848B4707063D}" type="PERCENTAGE">
                      <a:rPr lang="en-US" baseline="0"/>
                      <a:pPr/>
                      <a:t>[PORCENTAJE]</a:t>
                    </a:fld>
                    <a:endParaRPr lang="en-US" dirty="0"/>
                  </a:p>
                </c:rich>
              </c:tx>
              <c:showLegendKey val="0"/>
              <c:showVal val="0"/>
              <c:showCatName val="1"/>
              <c:showSerName val="0"/>
              <c:showPercent val="1"/>
              <c:showBubbleSize val="0"/>
              <c:extLst>
                <c:ext xmlns:c15="http://schemas.microsoft.com/office/drawing/2012/chart" uri="{CE6537A1-D6FC-4f65-9D91-7224C49458BB}">
                  <c15:layout>
                    <c:manualLayout>
                      <c:w val="0.16478532553920583"/>
                      <c:h val="9.4191522762951341E-2"/>
                    </c:manualLayout>
                  </c15:layout>
                  <c15:dlblFieldTable/>
                  <c15:showDataLabelsRange val="0"/>
                </c:ext>
                <c:ext xmlns:c16="http://schemas.microsoft.com/office/drawing/2014/chart" uri="{C3380CC4-5D6E-409C-BE32-E72D297353CC}">
                  <c16:uniqueId val="{00000013-6536-4706-BF42-B23A1A2D64D9}"/>
                </c:ext>
              </c:extLst>
            </c:dLbl>
            <c:spPr>
              <a:noFill/>
              <a:ln>
                <a:noFill/>
              </a:ln>
              <a:effectLst/>
            </c:spPr>
            <c:txPr>
              <a:bodyPr/>
              <a:lstStyle/>
              <a:p>
                <a:pPr>
                  <a:defRPr sz="1200" b="1"/>
                </a:pPr>
                <a:endParaRPr lang="es-ES"/>
              </a:p>
            </c:txPr>
            <c:showLegendKey val="0"/>
            <c:showVal val="0"/>
            <c:showCatName val="1"/>
            <c:showSerName val="0"/>
            <c:showPercent val="1"/>
            <c:showBubbleSize val="0"/>
            <c:showLeaderLines val="1"/>
            <c:extLst>
              <c:ext xmlns:c15="http://schemas.microsoft.com/office/drawing/2012/chart" uri="{CE6537A1-D6FC-4f65-9D91-7224C49458BB}"/>
            </c:extLst>
          </c:dLbls>
          <c:cat>
            <c:strRef>
              <c:f>'Encuestas 2024'!$A$144:$A$154</c:f>
              <c:strCache>
                <c:ptCount val="11"/>
                <c:pt idx="0">
                  <c:v>Consulta Médica</c:v>
                </c:pt>
                <c:pt idx="1">
                  <c:v>Odontología</c:v>
                </c:pt>
                <c:pt idx="2">
                  <c:v>Urgencias </c:v>
                </c:pt>
                <c:pt idx="3">
                  <c:v>Laboratorio</c:v>
                </c:pt>
                <c:pt idx="4">
                  <c:v>Rayos X</c:v>
                </c:pt>
                <c:pt idx="5">
                  <c:v>Farmacia </c:v>
                </c:pt>
                <c:pt idx="6">
                  <c:v>Salud Oral</c:v>
                </c:pt>
                <c:pt idx="7">
                  <c:v>Hopitalización</c:v>
                </c:pt>
                <c:pt idx="8">
                  <c:v>Electros</c:v>
                </c:pt>
                <c:pt idx="9">
                  <c:v>P y P</c:v>
                </c:pt>
                <c:pt idx="10">
                  <c:v>Partos</c:v>
                </c:pt>
              </c:strCache>
            </c:strRef>
          </c:cat>
          <c:val>
            <c:numRef>
              <c:f>'Encuestas 2024'!$B$144:$B$154</c:f>
              <c:numCache>
                <c:formatCode>0%</c:formatCode>
                <c:ptCount val="11"/>
                <c:pt idx="0">
                  <c:v>0.11571125265392782</c:v>
                </c:pt>
                <c:pt idx="1">
                  <c:v>0.10509554140127389</c:v>
                </c:pt>
                <c:pt idx="2">
                  <c:v>0.15286624203821655</c:v>
                </c:pt>
                <c:pt idx="3">
                  <c:v>0.15764331210191082</c:v>
                </c:pt>
                <c:pt idx="4">
                  <c:v>7.9617834394904458E-3</c:v>
                </c:pt>
                <c:pt idx="5">
                  <c:v>4.1932059447983012E-2</c:v>
                </c:pt>
                <c:pt idx="6">
                  <c:v>8.2271762208067936E-2</c:v>
                </c:pt>
                <c:pt idx="7">
                  <c:v>5.2016985138004249E-2</c:v>
                </c:pt>
                <c:pt idx="8">
                  <c:v>0.15445859872611464</c:v>
                </c:pt>
                <c:pt idx="9">
                  <c:v>0.11942675159235669</c:v>
                </c:pt>
                <c:pt idx="10">
                  <c:v>1.0615711252653927E-2</c:v>
                </c:pt>
              </c:numCache>
            </c:numRef>
          </c:val>
          <c:extLst>
            <c:ext xmlns:c16="http://schemas.microsoft.com/office/drawing/2014/chart" uri="{C3380CC4-5D6E-409C-BE32-E72D297353CC}">
              <c16:uniqueId val="{00000015-6536-4706-BF42-B23A1A2D64D9}"/>
            </c:ext>
          </c:extLst>
        </c:ser>
        <c:dLbls>
          <c:showLegendKey val="0"/>
          <c:showVal val="0"/>
          <c:showCatName val="1"/>
          <c:showSerName val="0"/>
          <c:showPercent val="1"/>
          <c:showBubbleSize val="0"/>
          <c:showLeaderLines val="1"/>
        </c:dLbls>
      </c:pie3DChart>
    </c:plotArea>
    <c:plotVisOnly val="1"/>
    <c:dispBlanksAs val="gap"/>
    <c:showDLblsOverMax val="0"/>
  </c:chart>
  <c:spPr>
    <a:ln w="9525"/>
  </c:spPr>
  <c:externalData r:id="rId1">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0"/>
    </c:view3D>
    <c:floor>
      <c:thickness val="0"/>
    </c:floor>
    <c:sideWall>
      <c:thickness val="0"/>
    </c:sideWall>
    <c:backWall>
      <c:thickness val="0"/>
    </c:backWall>
    <c:plotArea>
      <c:layout>
        <c:manualLayout>
          <c:layoutTarget val="inner"/>
          <c:xMode val="edge"/>
          <c:yMode val="edge"/>
          <c:x val="6.0109689413823275E-2"/>
          <c:y val="6.1487212660510285E-2"/>
          <c:w val="0.89391529168670525"/>
          <c:h val="0.76062075560235265"/>
        </c:manualLayout>
      </c:layout>
      <c:pie3DChart>
        <c:varyColors val="1"/>
        <c:ser>
          <c:idx val="0"/>
          <c:order val="0"/>
          <c:spPr>
            <a:solidFill>
              <a:srgbClr val="5B9BD5"/>
            </a:solidFill>
            <a:ln w="25400">
              <a:noFill/>
            </a:ln>
          </c:spPr>
          <c:dPt>
            <c:idx val="0"/>
            <c:bubble3D val="0"/>
            <c:spPr>
              <a:solidFill>
                <a:schemeClr val="accent6">
                  <a:lumMod val="75000"/>
                </a:schemeClr>
              </a:solidFill>
              <a:ln w="25400">
                <a:noFill/>
              </a:ln>
            </c:spPr>
            <c:extLst>
              <c:ext xmlns:c16="http://schemas.microsoft.com/office/drawing/2014/chart" uri="{C3380CC4-5D6E-409C-BE32-E72D297353CC}">
                <c16:uniqueId val="{00000001-0378-477F-868D-A32D6167DB41}"/>
              </c:ext>
            </c:extLst>
          </c:dPt>
          <c:dPt>
            <c:idx val="1"/>
            <c:bubble3D val="0"/>
            <c:spPr>
              <a:solidFill>
                <a:srgbClr val="C00000"/>
              </a:solidFill>
              <a:ln w="25400">
                <a:noFill/>
              </a:ln>
            </c:spPr>
            <c:extLst>
              <c:ext xmlns:c16="http://schemas.microsoft.com/office/drawing/2014/chart" uri="{C3380CC4-5D6E-409C-BE32-E72D297353CC}">
                <c16:uniqueId val="{00000003-0378-477F-868D-A32D6167DB41}"/>
              </c:ext>
            </c:extLst>
          </c:dPt>
          <c:dLbls>
            <c:dLbl>
              <c:idx val="0"/>
              <c:layout>
                <c:manualLayout>
                  <c:x val="-8.4131031088360758E-2"/>
                  <c:y val="-0.34484788134082422"/>
                </c:manualLayout>
              </c:layout>
              <c:spPr>
                <a:noFill/>
                <a:ln w="25400">
                  <a:noFill/>
                </a:ln>
              </c:spPr>
              <c:txPr>
                <a:bodyPr wrap="square" lIns="38100" tIns="19050" rIns="38100" bIns="19050" anchor="ctr">
                  <a:spAutoFit/>
                </a:bodyPr>
                <a:lstStyle/>
                <a:p>
                  <a:pPr>
                    <a:defRPr sz="2400" b="0" i="0" u="none" strike="noStrike" baseline="0">
                      <a:solidFill>
                        <a:schemeClr val="bg1"/>
                      </a:solidFill>
                      <a:latin typeface="Calibri"/>
                      <a:ea typeface="Calibri"/>
                      <a:cs typeface="Calibri"/>
                    </a:defRPr>
                  </a:pPr>
                  <a:endParaRPr lang="es-ES"/>
                </a:p>
              </c:txP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0378-477F-868D-A32D6167DB41}"/>
                </c:ext>
              </c:extLst>
            </c:dLbl>
            <c:dLbl>
              <c:idx val="1"/>
              <c:layout>
                <c:manualLayout>
                  <c:x val="5.6217462223783751E-2"/>
                  <c:y val="0.11972881977517101"/>
                </c:manualLayout>
              </c:layout>
              <c:spPr>
                <a:noFill/>
                <a:ln w="25400">
                  <a:noFill/>
                </a:ln>
              </c:spPr>
              <c:txPr>
                <a:bodyPr wrap="square" lIns="38100" tIns="19050" rIns="38100" bIns="19050" anchor="ctr">
                  <a:spAutoFit/>
                </a:bodyPr>
                <a:lstStyle/>
                <a:p>
                  <a:pPr>
                    <a:defRPr sz="2800" b="0" i="0" u="none" strike="noStrike" baseline="0">
                      <a:solidFill>
                        <a:schemeClr val="bg1"/>
                      </a:solidFill>
                      <a:latin typeface="Calibri"/>
                      <a:ea typeface="Calibri"/>
                      <a:cs typeface="Calibri"/>
                    </a:defRPr>
                  </a:pPr>
                  <a:endParaRPr lang="es-ES"/>
                </a:p>
              </c:txP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0378-477F-868D-A32D6167DB41}"/>
                </c:ext>
              </c:extLst>
            </c:dLbl>
            <c:spPr>
              <a:noFill/>
              <a:ln w="25400">
                <a:noFill/>
              </a:ln>
            </c:spPr>
            <c:txPr>
              <a:bodyPr wrap="square" lIns="38100" tIns="19050" rIns="38100" bIns="19050" anchor="ctr">
                <a:spAutoFit/>
              </a:bodyPr>
              <a:lstStyle/>
              <a:p>
                <a:pPr>
                  <a:defRPr sz="1600" b="0" i="0" u="none" strike="noStrike" baseline="0">
                    <a:solidFill>
                      <a:schemeClr val="bg1"/>
                    </a:solidFill>
                    <a:latin typeface="Calibri"/>
                    <a:ea typeface="Calibri"/>
                    <a:cs typeface="Calibri"/>
                  </a:defRPr>
                </a:pPr>
                <a:endParaRPr lang="es-ES"/>
              </a:p>
            </c:txPr>
            <c:showLegendKey val="0"/>
            <c:showVal val="0"/>
            <c:showCatName val="0"/>
            <c:showSerName val="0"/>
            <c:showPercent val="1"/>
            <c:showBubbleSize val="0"/>
            <c:showLeaderLines val="1"/>
            <c:extLst>
              <c:ext xmlns:c15="http://schemas.microsoft.com/office/drawing/2012/chart" uri="{CE6537A1-D6FC-4f65-9D91-7224C49458BB}"/>
            </c:extLst>
          </c:dLbls>
          <c:cat>
            <c:strRef>
              <c:f>CUMPLIMIENTO!$B$2:$C$2</c:f>
              <c:strCache>
                <c:ptCount val="2"/>
                <c:pt idx="0">
                  <c:v>% DE CUMPLIMIENTO</c:v>
                </c:pt>
                <c:pt idx="1">
                  <c:v>% DE TRABAJO TOTAL A REALIZAR</c:v>
                </c:pt>
              </c:strCache>
            </c:strRef>
          </c:cat>
          <c:val>
            <c:numRef>
              <c:f>CUMPLIMIENTO!$B$3:$C$3</c:f>
              <c:numCache>
                <c:formatCode>0%</c:formatCode>
                <c:ptCount val="2"/>
                <c:pt idx="0">
                  <c:v>0.83333333333333337</c:v>
                </c:pt>
                <c:pt idx="1">
                  <c:v>0.16666666666666663</c:v>
                </c:pt>
              </c:numCache>
            </c:numRef>
          </c:val>
          <c:extLst>
            <c:ext xmlns:c16="http://schemas.microsoft.com/office/drawing/2014/chart" uri="{C3380CC4-5D6E-409C-BE32-E72D297353CC}">
              <c16:uniqueId val="{00000004-0378-477F-868D-A32D6167DB41}"/>
            </c:ext>
          </c:extLst>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spPr>
    <a:solidFill>
      <a:schemeClr val="bg1"/>
    </a:solidFill>
    <a:ln w="3175">
      <a:solidFill>
        <a:schemeClr val="bg2">
          <a:lumMod val="10000"/>
        </a:schemeClr>
      </a:solidFill>
      <a:prstDash val="solid"/>
    </a:ln>
  </c:spPr>
  <c:txPr>
    <a:bodyPr/>
    <a:lstStyle/>
    <a:p>
      <a:pPr>
        <a:defRPr sz="1000" b="0" i="0" u="none" strike="noStrike" baseline="0">
          <a:solidFill>
            <a:srgbClr val="000000"/>
          </a:solidFill>
          <a:latin typeface="Calibri"/>
          <a:ea typeface="Calibri"/>
          <a:cs typeface="Calibri"/>
        </a:defRPr>
      </a:pPr>
      <a:endParaRPr lang="es-ES"/>
    </a:p>
  </c:txPr>
  <c:externalData r:id="rId1">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perspective val="0"/>
    </c:view3D>
    <c:floor>
      <c:thickness val="0"/>
    </c:floor>
    <c:sideWall>
      <c:thickness val="0"/>
    </c:sideWall>
    <c:backWall>
      <c:thickness val="0"/>
    </c:backWall>
    <c:plotArea>
      <c:layout/>
      <c:pie3DChart>
        <c:varyColors val="1"/>
        <c:ser>
          <c:idx val="0"/>
          <c:order val="0"/>
          <c:spPr>
            <a:solidFill>
              <a:srgbClr val="5B9BD5"/>
            </a:solidFill>
            <a:ln w="25400">
              <a:noFill/>
            </a:ln>
          </c:spPr>
          <c:dPt>
            <c:idx val="0"/>
            <c:bubble3D val="0"/>
            <c:spPr>
              <a:solidFill>
                <a:srgbClr val="FFC000"/>
              </a:solidFill>
              <a:ln w="25400">
                <a:noFill/>
              </a:ln>
            </c:spPr>
            <c:extLst>
              <c:ext xmlns:c16="http://schemas.microsoft.com/office/drawing/2014/chart" uri="{C3380CC4-5D6E-409C-BE32-E72D297353CC}">
                <c16:uniqueId val="{00000001-DA6F-4C9C-9EF0-D64582456CA6}"/>
              </c:ext>
            </c:extLst>
          </c:dPt>
          <c:dPt>
            <c:idx val="1"/>
            <c:bubble3D val="0"/>
            <c:spPr>
              <a:solidFill>
                <a:srgbClr val="00B050"/>
              </a:solidFill>
              <a:ln w="25400">
                <a:noFill/>
              </a:ln>
            </c:spPr>
            <c:extLst>
              <c:ext xmlns:c16="http://schemas.microsoft.com/office/drawing/2014/chart" uri="{C3380CC4-5D6E-409C-BE32-E72D297353CC}">
                <c16:uniqueId val="{00000003-DA6F-4C9C-9EF0-D64582456CA6}"/>
              </c:ext>
            </c:extLst>
          </c:dPt>
          <c:dLbls>
            <c:dLbl>
              <c:idx val="0"/>
              <c:layout>
                <c:manualLayout>
                  <c:x val="-6.3934281115102548E-2"/>
                  <c:y val="0.13637418093300036"/>
                </c:manualLayout>
              </c:layout>
              <c:spPr>
                <a:noFill/>
                <a:ln w="25400">
                  <a:noFill/>
                </a:ln>
              </c:spPr>
              <c:txPr>
                <a:bodyPr wrap="square" lIns="38100" tIns="19050" rIns="38100" bIns="19050" anchor="ctr">
                  <a:spAutoFit/>
                </a:bodyPr>
                <a:lstStyle/>
                <a:p>
                  <a:pPr>
                    <a:defRPr sz="2000" b="1" i="0" u="none" strike="noStrike" baseline="0">
                      <a:solidFill>
                        <a:schemeClr val="tx1"/>
                      </a:solidFill>
                      <a:latin typeface="Calibri"/>
                      <a:ea typeface="Calibri"/>
                      <a:cs typeface="Calibri"/>
                    </a:defRPr>
                  </a:pPr>
                  <a:endParaRPr lang="es-ES"/>
                </a:p>
              </c:txP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DA6F-4C9C-9EF0-D64582456CA6}"/>
                </c:ext>
              </c:extLst>
            </c:dLbl>
            <c:dLbl>
              <c:idx val="1"/>
              <c:layout>
                <c:manualLayout>
                  <c:x val="3.9054612409053308E-2"/>
                  <c:y val="-0.39688410853346345"/>
                </c:manualLayout>
              </c:layout>
              <c:spPr>
                <a:noFill/>
                <a:ln w="25400">
                  <a:noFill/>
                </a:ln>
              </c:spPr>
              <c:txPr>
                <a:bodyPr wrap="square" lIns="38100" tIns="19050" rIns="38100" bIns="19050" anchor="ctr">
                  <a:spAutoFit/>
                </a:bodyPr>
                <a:lstStyle/>
                <a:p>
                  <a:pPr>
                    <a:defRPr sz="2000" b="1" i="0" u="none" strike="noStrike" baseline="0">
                      <a:solidFill>
                        <a:schemeClr val="bg1"/>
                      </a:solidFill>
                      <a:latin typeface="Calibri"/>
                      <a:ea typeface="Calibri"/>
                      <a:cs typeface="Calibri"/>
                    </a:defRPr>
                  </a:pPr>
                  <a:endParaRPr lang="es-ES"/>
                </a:p>
              </c:txPr>
              <c:showLegendKey val="0"/>
              <c:showVal val="0"/>
              <c:showCatName val="0"/>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DA6F-4C9C-9EF0-D64582456CA6}"/>
                </c:ext>
              </c:extLst>
            </c:dLbl>
            <c:spPr>
              <a:noFill/>
              <a:ln w="25400">
                <a:noFill/>
              </a:ln>
            </c:spPr>
            <c:txPr>
              <a:bodyPr wrap="square" lIns="38100" tIns="19050" rIns="38100" bIns="19050" anchor="ctr">
                <a:spAutoFit/>
              </a:bodyPr>
              <a:lstStyle/>
              <a:p>
                <a:pPr>
                  <a:defRPr sz="3200" b="1" i="0" u="none" strike="noStrike" baseline="0">
                    <a:solidFill>
                      <a:schemeClr val="tx1"/>
                    </a:solidFill>
                    <a:latin typeface="Calibri"/>
                    <a:ea typeface="Calibri"/>
                    <a:cs typeface="Calibri"/>
                  </a:defRPr>
                </a:pPr>
                <a:endParaRPr lang="es-ES"/>
              </a:p>
            </c:txPr>
            <c:showLegendKey val="0"/>
            <c:showVal val="0"/>
            <c:showCatName val="0"/>
            <c:showSerName val="0"/>
            <c:showPercent val="1"/>
            <c:showBubbleSize val="0"/>
            <c:showLeaderLines val="1"/>
            <c:extLst>
              <c:ext xmlns:c15="http://schemas.microsoft.com/office/drawing/2012/chart" uri="{CE6537A1-D6FC-4f65-9D91-7224C49458BB}"/>
            </c:extLst>
          </c:dLbls>
          <c:cat>
            <c:strRef>
              <c:f>CUMPLIMIENTO!$B$2:$C$2</c:f>
              <c:strCache>
                <c:ptCount val="2"/>
                <c:pt idx="0">
                  <c:v>% DE CUMPLIMIENTO</c:v>
                </c:pt>
                <c:pt idx="1">
                  <c:v>% DE TRABAJO TOTAL A REALIZAR</c:v>
                </c:pt>
              </c:strCache>
            </c:strRef>
          </c:cat>
          <c:val>
            <c:numRef>
              <c:f>CUMPLIMIENTO!$B$3:$C$3</c:f>
              <c:numCache>
                <c:formatCode>0%</c:formatCode>
                <c:ptCount val="2"/>
                <c:pt idx="0">
                  <c:v>0.14285714285714285</c:v>
                </c:pt>
                <c:pt idx="1">
                  <c:v>0.85714285714285721</c:v>
                </c:pt>
              </c:numCache>
            </c:numRef>
          </c:val>
          <c:extLst>
            <c:ext xmlns:c16="http://schemas.microsoft.com/office/drawing/2014/chart" uri="{C3380CC4-5D6E-409C-BE32-E72D297353CC}">
              <c16:uniqueId val="{00000004-DA6F-4C9C-9EF0-D64582456CA6}"/>
            </c:ext>
          </c:extLst>
        </c:ser>
        <c:dLbls>
          <c:showLegendKey val="0"/>
          <c:showVal val="0"/>
          <c:showCatName val="0"/>
          <c:showSerName val="0"/>
          <c:showPercent val="0"/>
          <c:showBubbleSize val="0"/>
          <c:showLeaderLines val="1"/>
        </c:dLbls>
      </c:pie3DChart>
      <c:spPr>
        <a:noFill/>
        <a:ln w="25400">
          <a:noFill/>
        </a:ln>
      </c:spPr>
    </c:plotArea>
    <c:plotVisOnly val="1"/>
    <c:dispBlanksAs val="zero"/>
    <c:showDLblsOverMax val="0"/>
  </c:chart>
  <c:spPr>
    <a:solidFill>
      <a:schemeClr val="bg1">
        <a:lumMod val="95000"/>
      </a:schemeClr>
    </a:solidFill>
    <a:ln w="3175">
      <a:solidFill>
        <a:schemeClr val="tx1"/>
      </a:solidFill>
      <a:prstDash val="solid"/>
    </a:ln>
  </c:spPr>
  <c:txPr>
    <a:bodyPr/>
    <a:lstStyle/>
    <a:p>
      <a:pPr>
        <a:defRPr sz="1000" b="0" i="0" u="none" strike="noStrike" baseline="0">
          <a:solidFill>
            <a:srgbClr val="000000"/>
          </a:solidFill>
          <a:latin typeface="Calibri"/>
          <a:ea typeface="Calibri"/>
          <a:cs typeface="Calibri"/>
        </a:defRPr>
      </a:pPr>
      <a:endParaRPr lang="es-E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cat>
            <c:strRef>
              <c:f>Hoja2!$A$77:$A$83</c:f>
              <c:strCache>
                <c:ptCount val="7"/>
                <c:pt idx="0">
                  <c:v>SERVICIOS</c:v>
                </c:pt>
                <c:pt idx="1">
                  <c:v>CONSULTA MEDICA GENERAL</c:v>
                </c:pt>
                <c:pt idx="2">
                  <c:v>CONSULTAS DE PRIMERA VEZ</c:v>
                </c:pt>
                <c:pt idx="3">
                  <c:v>TRANSCRIPCION DE FORMULAS</c:v>
                </c:pt>
                <c:pt idx="4">
                  <c:v>REVISION DE EXAMENES</c:v>
                </c:pt>
                <c:pt idx="5">
                  <c:v>CONSULTA ODONTOLOGICA URGENTES</c:v>
                </c:pt>
                <c:pt idx="6">
                  <c:v>SESIONES ODONTOLOGICAS</c:v>
                </c:pt>
              </c:strCache>
            </c:strRef>
          </c:cat>
          <c:val>
            <c:numRef>
              <c:f>Hoja2!$B$77:$B$83</c:f>
            </c:numRef>
          </c:val>
          <c:extLst>
            <c:ext xmlns:c16="http://schemas.microsoft.com/office/drawing/2014/chart" uri="{C3380CC4-5D6E-409C-BE32-E72D297353CC}">
              <c16:uniqueId val="{00000000-D8C6-4E27-90AB-3A1D9EDC2395}"/>
            </c:ext>
          </c:extLst>
        </c:ser>
        <c:ser>
          <c:idx val="1"/>
          <c:order val="1"/>
          <c:spPr>
            <a:solidFill>
              <a:srgbClr val="43904F">
                <a:lumMod val="75000"/>
              </a:srgbClr>
            </a:solidFill>
          </c:spPr>
          <c:invertIfNegative val="0"/>
          <c:cat>
            <c:strRef>
              <c:f>Hoja2!$A$77:$A$83</c:f>
              <c:strCache>
                <c:ptCount val="7"/>
                <c:pt idx="0">
                  <c:v>SERVICIOS</c:v>
                </c:pt>
                <c:pt idx="1">
                  <c:v>CONSULTA MEDICA GENERAL</c:v>
                </c:pt>
                <c:pt idx="2">
                  <c:v>CONSULTAS DE PRIMERA VEZ</c:v>
                </c:pt>
                <c:pt idx="3">
                  <c:v>TRANSCRIPCION DE FORMULAS</c:v>
                </c:pt>
                <c:pt idx="4">
                  <c:v>REVISION DE EXAMENES</c:v>
                </c:pt>
                <c:pt idx="5">
                  <c:v>CONSULTA ODONTOLOGICA URGENTES</c:v>
                </c:pt>
                <c:pt idx="6">
                  <c:v>SESIONES ODONTOLOGICAS</c:v>
                </c:pt>
              </c:strCache>
            </c:strRef>
          </c:cat>
          <c:val>
            <c:numRef>
              <c:f>Hoja2!$C$77:$C$83</c:f>
              <c:numCache>
                <c:formatCode>_(* #,##0_);_(* \(#,##0\);_(* "-"_);_(@_)</c:formatCode>
                <c:ptCount val="7"/>
                <c:pt idx="0" formatCode="General">
                  <c:v>2021</c:v>
                </c:pt>
                <c:pt idx="1">
                  <c:v>13078</c:v>
                </c:pt>
                <c:pt idx="2">
                  <c:v>6997</c:v>
                </c:pt>
                <c:pt idx="3">
                  <c:v>2400</c:v>
                </c:pt>
                <c:pt idx="4">
                  <c:v>2022</c:v>
                </c:pt>
                <c:pt idx="5">
                  <c:v>145</c:v>
                </c:pt>
                <c:pt idx="6">
                  <c:v>1535</c:v>
                </c:pt>
              </c:numCache>
            </c:numRef>
          </c:val>
          <c:extLst>
            <c:ext xmlns:c16="http://schemas.microsoft.com/office/drawing/2014/chart" uri="{C3380CC4-5D6E-409C-BE32-E72D297353CC}">
              <c16:uniqueId val="{00000001-D8C6-4E27-90AB-3A1D9EDC2395}"/>
            </c:ext>
          </c:extLst>
        </c:ser>
        <c:ser>
          <c:idx val="2"/>
          <c:order val="2"/>
          <c:spPr>
            <a:solidFill>
              <a:srgbClr val="C00000"/>
            </a:solidFill>
          </c:spPr>
          <c:invertIfNegative val="0"/>
          <c:cat>
            <c:strRef>
              <c:f>Hoja2!$A$77:$A$83</c:f>
              <c:strCache>
                <c:ptCount val="7"/>
                <c:pt idx="0">
                  <c:v>SERVICIOS</c:v>
                </c:pt>
                <c:pt idx="1">
                  <c:v>CONSULTA MEDICA GENERAL</c:v>
                </c:pt>
                <c:pt idx="2">
                  <c:v>CONSULTAS DE PRIMERA VEZ</c:v>
                </c:pt>
                <c:pt idx="3">
                  <c:v>TRANSCRIPCION DE FORMULAS</c:v>
                </c:pt>
                <c:pt idx="4">
                  <c:v>REVISION DE EXAMENES</c:v>
                </c:pt>
                <c:pt idx="5">
                  <c:v>CONSULTA ODONTOLOGICA URGENTES</c:v>
                </c:pt>
                <c:pt idx="6">
                  <c:v>SESIONES ODONTOLOGICAS</c:v>
                </c:pt>
              </c:strCache>
            </c:strRef>
          </c:cat>
          <c:val>
            <c:numRef>
              <c:f>Hoja2!$D$77:$D$83</c:f>
              <c:numCache>
                <c:formatCode>General</c:formatCode>
                <c:ptCount val="7"/>
                <c:pt idx="0">
                  <c:v>2022</c:v>
                </c:pt>
                <c:pt idx="1">
                  <c:v>12764</c:v>
                </c:pt>
                <c:pt idx="2">
                  <c:v>8498</c:v>
                </c:pt>
                <c:pt idx="3">
                  <c:v>552</c:v>
                </c:pt>
                <c:pt idx="4">
                  <c:v>1576</c:v>
                </c:pt>
                <c:pt idx="5">
                  <c:v>79</c:v>
                </c:pt>
                <c:pt idx="6">
                  <c:v>1917</c:v>
                </c:pt>
              </c:numCache>
            </c:numRef>
          </c:val>
          <c:extLst>
            <c:ext xmlns:c16="http://schemas.microsoft.com/office/drawing/2014/chart" uri="{C3380CC4-5D6E-409C-BE32-E72D297353CC}">
              <c16:uniqueId val="{00000002-D8C6-4E27-90AB-3A1D9EDC2395}"/>
            </c:ext>
          </c:extLst>
        </c:ser>
        <c:ser>
          <c:idx val="3"/>
          <c:order val="3"/>
          <c:invertIfNegative val="0"/>
          <c:cat>
            <c:strRef>
              <c:f>Hoja2!$A$77:$A$83</c:f>
              <c:strCache>
                <c:ptCount val="7"/>
                <c:pt idx="0">
                  <c:v>SERVICIOS</c:v>
                </c:pt>
                <c:pt idx="1">
                  <c:v>CONSULTA MEDICA GENERAL</c:v>
                </c:pt>
                <c:pt idx="2">
                  <c:v>CONSULTAS DE PRIMERA VEZ</c:v>
                </c:pt>
                <c:pt idx="3">
                  <c:v>TRANSCRIPCION DE FORMULAS</c:v>
                </c:pt>
                <c:pt idx="4">
                  <c:v>REVISION DE EXAMENES</c:v>
                </c:pt>
                <c:pt idx="5">
                  <c:v>CONSULTA ODONTOLOGICA URGENTES</c:v>
                </c:pt>
                <c:pt idx="6">
                  <c:v>SESIONES ODONTOLOGICAS</c:v>
                </c:pt>
              </c:strCache>
            </c:strRef>
          </c:cat>
          <c:val>
            <c:numRef>
              <c:f>Hoja2!$E$77:$E$83</c:f>
              <c:numCache>
                <c:formatCode>_(* #,##0_);_(* \(#,##0\);_(* "-"_);_(@_)</c:formatCode>
                <c:ptCount val="7"/>
                <c:pt idx="0" formatCode="General">
                  <c:v>2023</c:v>
                </c:pt>
                <c:pt idx="1">
                  <c:v>13068</c:v>
                </c:pt>
                <c:pt idx="2">
                  <c:v>9181</c:v>
                </c:pt>
                <c:pt idx="3">
                  <c:v>205</c:v>
                </c:pt>
                <c:pt idx="4">
                  <c:v>2117</c:v>
                </c:pt>
                <c:pt idx="5">
                  <c:v>75</c:v>
                </c:pt>
                <c:pt idx="6">
                  <c:v>2029</c:v>
                </c:pt>
              </c:numCache>
            </c:numRef>
          </c:val>
          <c:extLst>
            <c:ext xmlns:c16="http://schemas.microsoft.com/office/drawing/2014/chart" uri="{C3380CC4-5D6E-409C-BE32-E72D297353CC}">
              <c16:uniqueId val="{00000003-D8C6-4E27-90AB-3A1D9EDC2395}"/>
            </c:ext>
          </c:extLst>
        </c:ser>
        <c:ser>
          <c:idx val="4"/>
          <c:order val="4"/>
          <c:spPr>
            <a:solidFill>
              <a:srgbClr val="002060"/>
            </a:solidFill>
          </c:spPr>
          <c:invertIfNegative val="0"/>
          <c:cat>
            <c:strRef>
              <c:f>Hoja2!$A$77:$A$83</c:f>
              <c:strCache>
                <c:ptCount val="7"/>
                <c:pt idx="0">
                  <c:v>SERVICIOS</c:v>
                </c:pt>
                <c:pt idx="1">
                  <c:v>CONSULTA MEDICA GENERAL</c:v>
                </c:pt>
                <c:pt idx="2">
                  <c:v>CONSULTAS DE PRIMERA VEZ</c:v>
                </c:pt>
                <c:pt idx="3">
                  <c:v>TRANSCRIPCION DE FORMULAS</c:v>
                </c:pt>
                <c:pt idx="4">
                  <c:v>REVISION DE EXAMENES</c:v>
                </c:pt>
                <c:pt idx="5">
                  <c:v>CONSULTA ODONTOLOGICA URGENTES</c:v>
                </c:pt>
                <c:pt idx="6">
                  <c:v>SESIONES ODONTOLOGICAS</c:v>
                </c:pt>
              </c:strCache>
            </c:strRef>
          </c:cat>
          <c:val>
            <c:numRef>
              <c:f>Hoja2!$F$77:$F$83</c:f>
              <c:numCache>
                <c:formatCode>_(* #,##0_);_(* \(#,##0\);_(* "-"_);_(@_)</c:formatCode>
                <c:ptCount val="7"/>
                <c:pt idx="0" formatCode="General">
                  <c:v>2024</c:v>
                </c:pt>
                <c:pt idx="1">
                  <c:v>11428</c:v>
                </c:pt>
                <c:pt idx="2">
                  <c:v>8871</c:v>
                </c:pt>
                <c:pt idx="3">
                  <c:v>355</c:v>
                </c:pt>
                <c:pt idx="4">
                  <c:v>4376</c:v>
                </c:pt>
                <c:pt idx="5">
                  <c:v>61</c:v>
                </c:pt>
                <c:pt idx="6">
                  <c:v>2168</c:v>
                </c:pt>
              </c:numCache>
            </c:numRef>
          </c:val>
          <c:extLst>
            <c:ext xmlns:c16="http://schemas.microsoft.com/office/drawing/2014/chart" uri="{C3380CC4-5D6E-409C-BE32-E72D297353CC}">
              <c16:uniqueId val="{00000004-D8C6-4E27-90AB-3A1D9EDC2395}"/>
            </c:ext>
          </c:extLst>
        </c:ser>
        <c:dLbls>
          <c:showLegendKey val="0"/>
          <c:showVal val="0"/>
          <c:showCatName val="0"/>
          <c:showSerName val="0"/>
          <c:showPercent val="0"/>
          <c:showBubbleSize val="0"/>
        </c:dLbls>
        <c:gapWidth val="150"/>
        <c:axId val="34824960"/>
        <c:axId val="34826496"/>
      </c:barChart>
      <c:catAx>
        <c:axId val="34824960"/>
        <c:scaling>
          <c:orientation val="minMax"/>
        </c:scaling>
        <c:delete val="0"/>
        <c:axPos val="b"/>
        <c:numFmt formatCode="General" sourceLinked="0"/>
        <c:majorTickMark val="none"/>
        <c:minorTickMark val="none"/>
        <c:tickLblPos val="nextTo"/>
        <c:crossAx val="34826496"/>
        <c:crosses val="autoZero"/>
        <c:auto val="1"/>
        <c:lblAlgn val="ctr"/>
        <c:lblOffset val="100"/>
        <c:noMultiLvlLbl val="0"/>
      </c:catAx>
      <c:valAx>
        <c:axId val="34826496"/>
        <c:scaling>
          <c:orientation val="minMax"/>
        </c:scaling>
        <c:delete val="0"/>
        <c:axPos val="l"/>
        <c:majorGridlines/>
        <c:title>
          <c:tx>
            <c:rich>
              <a:bodyPr/>
              <a:lstStyle/>
              <a:p>
                <a:pPr>
                  <a:defRPr/>
                </a:pPr>
                <a:r>
                  <a:rPr lang="en-US" dirty="0"/>
                  <a:t>CANTIDADES</a:t>
                </a:r>
              </a:p>
            </c:rich>
          </c:tx>
          <c:overlay val="0"/>
        </c:title>
        <c:numFmt formatCode="General" sourceLinked="1"/>
        <c:majorTickMark val="none"/>
        <c:minorTickMark val="none"/>
        <c:tickLblPos val="nextTo"/>
        <c:crossAx val="34824960"/>
        <c:crosses val="autoZero"/>
        <c:crossBetween val="between"/>
      </c:valAx>
      <c:dTable>
        <c:showHorzBorder val="1"/>
        <c:showVertBorder val="1"/>
        <c:showOutline val="1"/>
        <c:showKeys val="1"/>
      </c:dTable>
    </c:plotArea>
    <c:plotVisOnly val="1"/>
    <c:dispBlanksAs val="gap"/>
    <c:showDLblsOverMax val="0"/>
  </c:chart>
  <c:txPr>
    <a:bodyPr/>
    <a:lstStyle/>
    <a:p>
      <a:pPr>
        <a:defRPr sz="1200" b="1"/>
      </a:pPr>
      <a:endParaRPr lang="es-E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cat>
            <c:strRef>
              <c:f>Hoja2!$A$13:$A$20</c:f>
              <c:strCache>
                <c:ptCount val="8"/>
                <c:pt idx="0">
                  <c:v>SUPERFICIES OBTURADAS</c:v>
                </c:pt>
                <c:pt idx="1">
                  <c:v>SELLANTE</c:v>
                </c:pt>
                <c:pt idx="2">
                  <c:v>APLICACIÓN FLUOR</c:v>
                </c:pt>
                <c:pt idx="3">
                  <c:v>CONTROL DE PLACA</c:v>
                </c:pt>
                <c:pt idx="4">
                  <c:v>DETARTRAJE</c:v>
                </c:pt>
                <c:pt idx="5">
                  <c:v>EXODONCIAS</c:v>
                </c:pt>
                <c:pt idx="6">
                  <c:v>CONSULTAS ODONTOLOGICAS DE 1 VEZ</c:v>
                </c:pt>
                <c:pt idx="7">
                  <c:v>GESTANTE VALORACION ODONTOLOGICA</c:v>
                </c:pt>
              </c:strCache>
            </c:strRef>
          </c:cat>
          <c:val>
            <c:numRef>
              <c:f>Hoja2!$B$13:$B$20</c:f>
            </c:numRef>
          </c:val>
          <c:extLst>
            <c:ext xmlns:c16="http://schemas.microsoft.com/office/drawing/2014/chart" uri="{C3380CC4-5D6E-409C-BE32-E72D297353CC}">
              <c16:uniqueId val="{00000000-14D5-4199-8E49-CDB3890B5C56}"/>
            </c:ext>
          </c:extLst>
        </c:ser>
        <c:ser>
          <c:idx val="1"/>
          <c:order val="1"/>
          <c:spPr>
            <a:solidFill>
              <a:srgbClr val="C00000"/>
            </a:solidFill>
          </c:spPr>
          <c:invertIfNegative val="0"/>
          <c:cat>
            <c:strRef>
              <c:f>Hoja2!$A$13:$A$20</c:f>
              <c:strCache>
                <c:ptCount val="8"/>
                <c:pt idx="0">
                  <c:v>SUPERFICIES OBTURADAS</c:v>
                </c:pt>
                <c:pt idx="1">
                  <c:v>SELLANTE</c:v>
                </c:pt>
                <c:pt idx="2">
                  <c:v>APLICACIÓN FLUOR</c:v>
                </c:pt>
                <c:pt idx="3">
                  <c:v>CONTROL DE PLACA</c:v>
                </c:pt>
                <c:pt idx="4">
                  <c:v>DETARTRAJE</c:v>
                </c:pt>
                <c:pt idx="5">
                  <c:v>EXODONCIAS</c:v>
                </c:pt>
                <c:pt idx="6">
                  <c:v>CONSULTAS ODONTOLOGICAS DE 1 VEZ</c:v>
                </c:pt>
                <c:pt idx="7">
                  <c:v>GESTANTE VALORACION ODONTOLOGICA</c:v>
                </c:pt>
              </c:strCache>
            </c:strRef>
          </c:cat>
          <c:val>
            <c:numRef>
              <c:f>Hoja2!$C$13:$C$20</c:f>
              <c:numCache>
                <c:formatCode>_(* #,##0_);_(* \(#,##0\);_(* "-"_);_(@_)</c:formatCode>
                <c:ptCount val="8"/>
                <c:pt idx="0">
                  <c:v>1485</c:v>
                </c:pt>
                <c:pt idx="1">
                  <c:v>1882</c:v>
                </c:pt>
                <c:pt idx="2">
                  <c:v>1376</c:v>
                </c:pt>
                <c:pt idx="3">
                  <c:v>2078</c:v>
                </c:pt>
                <c:pt idx="4">
                  <c:v>1166</c:v>
                </c:pt>
                <c:pt idx="5">
                  <c:v>257</c:v>
                </c:pt>
                <c:pt idx="6">
                  <c:v>772</c:v>
                </c:pt>
                <c:pt idx="7">
                  <c:v>181</c:v>
                </c:pt>
              </c:numCache>
            </c:numRef>
          </c:val>
          <c:extLst>
            <c:ext xmlns:c16="http://schemas.microsoft.com/office/drawing/2014/chart" uri="{C3380CC4-5D6E-409C-BE32-E72D297353CC}">
              <c16:uniqueId val="{00000001-14D5-4199-8E49-CDB3890B5C56}"/>
            </c:ext>
          </c:extLst>
        </c:ser>
        <c:ser>
          <c:idx val="2"/>
          <c:order val="2"/>
          <c:spPr>
            <a:solidFill>
              <a:srgbClr val="43904F">
                <a:lumMod val="75000"/>
              </a:srgbClr>
            </a:solidFill>
          </c:spPr>
          <c:invertIfNegative val="0"/>
          <c:cat>
            <c:strRef>
              <c:f>Hoja2!$A$13:$A$20</c:f>
              <c:strCache>
                <c:ptCount val="8"/>
                <c:pt idx="0">
                  <c:v>SUPERFICIES OBTURADAS</c:v>
                </c:pt>
                <c:pt idx="1">
                  <c:v>SELLANTE</c:v>
                </c:pt>
                <c:pt idx="2">
                  <c:v>APLICACIÓN FLUOR</c:v>
                </c:pt>
                <c:pt idx="3">
                  <c:v>CONTROL DE PLACA</c:v>
                </c:pt>
                <c:pt idx="4">
                  <c:v>DETARTRAJE</c:v>
                </c:pt>
                <c:pt idx="5">
                  <c:v>EXODONCIAS</c:v>
                </c:pt>
                <c:pt idx="6">
                  <c:v>CONSULTAS ODONTOLOGICAS DE 1 VEZ</c:v>
                </c:pt>
                <c:pt idx="7">
                  <c:v>GESTANTE VALORACION ODONTOLOGICA</c:v>
                </c:pt>
              </c:strCache>
            </c:strRef>
          </c:cat>
          <c:val>
            <c:numRef>
              <c:f>Hoja2!$D$13:$D$20</c:f>
              <c:numCache>
                <c:formatCode>General</c:formatCode>
                <c:ptCount val="8"/>
                <c:pt idx="0">
                  <c:v>3183</c:v>
                </c:pt>
                <c:pt idx="1">
                  <c:v>3352</c:v>
                </c:pt>
                <c:pt idx="2">
                  <c:v>2188</c:v>
                </c:pt>
                <c:pt idx="3">
                  <c:v>3236</c:v>
                </c:pt>
                <c:pt idx="4">
                  <c:v>2095</c:v>
                </c:pt>
                <c:pt idx="5">
                  <c:v>486</c:v>
                </c:pt>
                <c:pt idx="6">
                  <c:v>977</c:v>
                </c:pt>
                <c:pt idx="7">
                  <c:v>143</c:v>
                </c:pt>
              </c:numCache>
            </c:numRef>
          </c:val>
          <c:extLst>
            <c:ext xmlns:c16="http://schemas.microsoft.com/office/drawing/2014/chart" uri="{C3380CC4-5D6E-409C-BE32-E72D297353CC}">
              <c16:uniqueId val="{00000002-14D5-4199-8E49-CDB3890B5C56}"/>
            </c:ext>
          </c:extLst>
        </c:ser>
        <c:ser>
          <c:idx val="3"/>
          <c:order val="3"/>
          <c:invertIfNegative val="0"/>
          <c:cat>
            <c:strRef>
              <c:f>Hoja2!$A$13:$A$20</c:f>
              <c:strCache>
                <c:ptCount val="8"/>
                <c:pt idx="0">
                  <c:v>SUPERFICIES OBTURADAS</c:v>
                </c:pt>
                <c:pt idx="1">
                  <c:v>SELLANTE</c:v>
                </c:pt>
                <c:pt idx="2">
                  <c:v>APLICACIÓN FLUOR</c:v>
                </c:pt>
                <c:pt idx="3">
                  <c:v>CONTROL DE PLACA</c:v>
                </c:pt>
                <c:pt idx="4">
                  <c:v>DETARTRAJE</c:v>
                </c:pt>
                <c:pt idx="5">
                  <c:v>EXODONCIAS</c:v>
                </c:pt>
                <c:pt idx="6">
                  <c:v>CONSULTAS ODONTOLOGICAS DE 1 VEZ</c:v>
                </c:pt>
                <c:pt idx="7">
                  <c:v>GESTANTE VALORACION ODONTOLOGICA</c:v>
                </c:pt>
              </c:strCache>
            </c:strRef>
          </c:cat>
          <c:val>
            <c:numRef>
              <c:f>Hoja2!$E$13:$E$20</c:f>
              <c:numCache>
                <c:formatCode>_(* #,##0_);_(* \(#,##0\);_(* "-"_);_(@_)</c:formatCode>
                <c:ptCount val="8"/>
                <c:pt idx="0">
                  <c:v>3169</c:v>
                </c:pt>
                <c:pt idx="1">
                  <c:v>3476</c:v>
                </c:pt>
                <c:pt idx="2">
                  <c:v>2331</c:v>
                </c:pt>
                <c:pt idx="3">
                  <c:v>3439</c:v>
                </c:pt>
                <c:pt idx="4">
                  <c:v>1963</c:v>
                </c:pt>
                <c:pt idx="5">
                  <c:v>647</c:v>
                </c:pt>
                <c:pt idx="6">
                  <c:v>1021</c:v>
                </c:pt>
                <c:pt idx="7">
                  <c:v>121</c:v>
                </c:pt>
              </c:numCache>
            </c:numRef>
          </c:val>
          <c:extLst>
            <c:ext xmlns:c16="http://schemas.microsoft.com/office/drawing/2014/chart" uri="{C3380CC4-5D6E-409C-BE32-E72D297353CC}">
              <c16:uniqueId val="{00000003-14D5-4199-8E49-CDB3890B5C56}"/>
            </c:ext>
          </c:extLst>
        </c:ser>
        <c:ser>
          <c:idx val="4"/>
          <c:order val="4"/>
          <c:invertIfNegative val="0"/>
          <c:cat>
            <c:strRef>
              <c:f>Hoja2!$A$13:$A$20</c:f>
              <c:strCache>
                <c:ptCount val="8"/>
                <c:pt idx="0">
                  <c:v>SUPERFICIES OBTURADAS</c:v>
                </c:pt>
                <c:pt idx="1">
                  <c:v>SELLANTE</c:v>
                </c:pt>
                <c:pt idx="2">
                  <c:v>APLICACIÓN FLUOR</c:v>
                </c:pt>
                <c:pt idx="3">
                  <c:v>CONTROL DE PLACA</c:v>
                </c:pt>
                <c:pt idx="4">
                  <c:v>DETARTRAJE</c:v>
                </c:pt>
                <c:pt idx="5">
                  <c:v>EXODONCIAS</c:v>
                </c:pt>
                <c:pt idx="6">
                  <c:v>CONSULTAS ODONTOLOGICAS DE 1 VEZ</c:v>
                </c:pt>
                <c:pt idx="7">
                  <c:v>GESTANTE VALORACION ODONTOLOGICA</c:v>
                </c:pt>
              </c:strCache>
            </c:strRef>
          </c:cat>
          <c:val>
            <c:numRef>
              <c:f>Hoja2!$F$13:$F$20</c:f>
              <c:numCache>
                <c:formatCode>_(* #,##0_);_(* \(#,##0\);_(* "-"_);_(@_)</c:formatCode>
                <c:ptCount val="8"/>
                <c:pt idx="0">
                  <c:v>3662</c:v>
                </c:pt>
                <c:pt idx="1">
                  <c:v>2255</c:v>
                </c:pt>
                <c:pt idx="2">
                  <c:v>1782</c:v>
                </c:pt>
                <c:pt idx="3">
                  <c:v>2923</c:v>
                </c:pt>
                <c:pt idx="4">
                  <c:v>1721</c:v>
                </c:pt>
                <c:pt idx="5">
                  <c:v>504</c:v>
                </c:pt>
                <c:pt idx="6">
                  <c:v>1027</c:v>
                </c:pt>
                <c:pt idx="7">
                  <c:v>129</c:v>
                </c:pt>
              </c:numCache>
            </c:numRef>
          </c:val>
          <c:extLst>
            <c:ext xmlns:c16="http://schemas.microsoft.com/office/drawing/2014/chart" uri="{C3380CC4-5D6E-409C-BE32-E72D297353CC}">
              <c16:uniqueId val="{00000004-14D5-4199-8E49-CDB3890B5C56}"/>
            </c:ext>
          </c:extLst>
        </c:ser>
        <c:dLbls>
          <c:showLegendKey val="0"/>
          <c:showVal val="0"/>
          <c:showCatName val="0"/>
          <c:showSerName val="0"/>
          <c:showPercent val="0"/>
          <c:showBubbleSize val="0"/>
        </c:dLbls>
        <c:gapWidth val="150"/>
        <c:axId val="134905856"/>
        <c:axId val="134907392"/>
      </c:barChart>
      <c:catAx>
        <c:axId val="134905856"/>
        <c:scaling>
          <c:orientation val="minMax"/>
        </c:scaling>
        <c:delete val="0"/>
        <c:axPos val="b"/>
        <c:numFmt formatCode="General" sourceLinked="0"/>
        <c:majorTickMark val="none"/>
        <c:minorTickMark val="none"/>
        <c:tickLblPos val="nextTo"/>
        <c:crossAx val="134907392"/>
        <c:crosses val="autoZero"/>
        <c:auto val="1"/>
        <c:lblAlgn val="ctr"/>
        <c:lblOffset val="100"/>
        <c:noMultiLvlLbl val="0"/>
      </c:catAx>
      <c:valAx>
        <c:axId val="134907392"/>
        <c:scaling>
          <c:orientation val="minMax"/>
        </c:scaling>
        <c:delete val="0"/>
        <c:axPos val="l"/>
        <c:majorGridlines/>
        <c:title>
          <c:tx>
            <c:rich>
              <a:bodyPr/>
              <a:lstStyle/>
              <a:p>
                <a:pPr>
                  <a:defRPr/>
                </a:pPr>
                <a:r>
                  <a:rPr lang="en-US" dirty="0"/>
                  <a:t>CANTIDADES</a:t>
                </a:r>
              </a:p>
            </c:rich>
          </c:tx>
          <c:overlay val="0"/>
        </c:title>
        <c:numFmt formatCode="_(* #,##0_);_(* \(#,##0\);_(* &quot;-&quot;_);_(@_)" sourceLinked="1"/>
        <c:majorTickMark val="none"/>
        <c:minorTickMark val="none"/>
        <c:tickLblPos val="nextTo"/>
        <c:crossAx val="134905856"/>
        <c:crosses val="autoZero"/>
        <c:crossBetween val="between"/>
      </c:valAx>
      <c:dTable>
        <c:showHorzBorder val="1"/>
        <c:showVertBorder val="1"/>
        <c:showOutline val="1"/>
        <c:showKeys val="1"/>
      </c:dTable>
    </c:plotArea>
    <c:plotVisOnly val="1"/>
    <c:dispBlanksAs val="gap"/>
    <c:showDLblsOverMax val="0"/>
  </c:chart>
  <c:txPr>
    <a:bodyPr/>
    <a:lstStyle/>
    <a:p>
      <a:pPr>
        <a:defRPr sz="1200" b="1"/>
      </a:pPr>
      <a:endParaRPr lang="es-E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cat>
            <c:strRef>
              <c:f>Hoja2!$A$88:$A$95</c:f>
              <c:strCache>
                <c:ptCount val="8"/>
                <c:pt idx="0">
                  <c:v>SERVICIOS</c:v>
                </c:pt>
                <c:pt idx="1">
                  <c:v>CONTROL MEDICO PLANIFICACION FAMILIAR</c:v>
                </c:pt>
                <c:pt idx="2">
                  <c:v>INGRESO Y CONTROL MEDICO PRENATAL</c:v>
                </c:pt>
                <c:pt idx="3">
                  <c:v>CONTROL MEDICO RIESGO CARDIOVASCULAR</c:v>
                </c:pt>
                <c:pt idx="4">
                  <c:v>CONTROL ENFERMERIA PLANIFICACION</c:v>
                </c:pt>
                <c:pt idx="5">
                  <c:v>CONTROL ENFERMERIA RIESGO CARDIOVASCULAR</c:v>
                </c:pt>
                <c:pt idx="6">
                  <c:v>CITOLOGIA</c:v>
                </c:pt>
                <c:pt idx="7">
                  <c:v>VACUNACUIÓN</c:v>
                </c:pt>
              </c:strCache>
            </c:strRef>
          </c:cat>
          <c:val>
            <c:numRef>
              <c:f>Hoja2!$B$88:$B$95</c:f>
            </c:numRef>
          </c:val>
          <c:extLst>
            <c:ext xmlns:c16="http://schemas.microsoft.com/office/drawing/2014/chart" uri="{C3380CC4-5D6E-409C-BE32-E72D297353CC}">
              <c16:uniqueId val="{00000000-14C2-4E88-A157-59502F2F6CDE}"/>
            </c:ext>
          </c:extLst>
        </c:ser>
        <c:ser>
          <c:idx val="1"/>
          <c:order val="1"/>
          <c:spPr>
            <a:solidFill>
              <a:srgbClr val="C00000"/>
            </a:solidFill>
          </c:spPr>
          <c:invertIfNegative val="0"/>
          <c:cat>
            <c:strRef>
              <c:f>Hoja2!$A$88:$A$95</c:f>
              <c:strCache>
                <c:ptCount val="8"/>
                <c:pt idx="0">
                  <c:v>SERVICIOS</c:v>
                </c:pt>
                <c:pt idx="1">
                  <c:v>CONTROL MEDICO PLANIFICACION FAMILIAR</c:v>
                </c:pt>
                <c:pt idx="2">
                  <c:v>INGRESO Y CONTROL MEDICO PRENATAL</c:v>
                </c:pt>
                <c:pt idx="3">
                  <c:v>CONTROL MEDICO RIESGO CARDIOVASCULAR</c:v>
                </c:pt>
                <c:pt idx="4">
                  <c:v>CONTROL ENFERMERIA PLANIFICACION</c:v>
                </c:pt>
                <c:pt idx="5">
                  <c:v>CONTROL ENFERMERIA RIESGO CARDIOVASCULAR</c:v>
                </c:pt>
                <c:pt idx="6">
                  <c:v>CITOLOGIA</c:v>
                </c:pt>
                <c:pt idx="7">
                  <c:v>VACUNACUIÓN</c:v>
                </c:pt>
              </c:strCache>
            </c:strRef>
          </c:cat>
          <c:val>
            <c:numRef>
              <c:f>Hoja2!$C$88:$C$95</c:f>
              <c:numCache>
                <c:formatCode>_(* #,##0_);_(* \(#,##0\);_(* "-"_);_(@_)</c:formatCode>
                <c:ptCount val="8"/>
                <c:pt idx="0" formatCode="General">
                  <c:v>2021</c:v>
                </c:pt>
                <c:pt idx="1">
                  <c:v>553</c:v>
                </c:pt>
                <c:pt idx="2">
                  <c:v>1414</c:v>
                </c:pt>
                <c:pt idx="3">
                  <c:v>4892</c:v>
                </c:pt>
                <c:pt idx="4">
                  <c:v>632</c:v>
                </c:pt>
                <c:pt idx="5">
                  <c:v>2833</c:v>
                </c:pt>
                <c:pt idx="6">
                  <c:v>1156</c:v>
                </c:pt>
                <c:pt idx="7">
                  <c:v>4085</c:v>
                </c:pt>
              </c:numCache>
            </c:numRef>
          </c:val>
          <c:extLst>
            <c:ext xmlns:c16="http://schemas.microsoft.com/office/drawing/2014/chart" uri="{C3380CC4-5D6E-409C-BE32-E72D297353CC}">
              <c16:uniqueId val="{00000001-14C2-4E88-A157-59502F2F6CDE}"/>
            </c:ext>
          </c:extLst>
        </c:ser>
        <c:ser>
          <c:idx val="2"/>
          <c:order val="2"/>
          <c:spPr>
            <a:solidFill>
              <a:srgbClr val="F2FFF6">
                <a:lumMod val="10000"/>
              </a:srgbClr>
            </a:solidFill>
          </c:spPr>
          <c:invertIfNegative val="0"/>
          <c:cat>
            <c:strRef>
              <c:f>Hoja2!$A$88:$A$95</c:f>
              <c:strCache>
                <c:ptCount val="8"/>
                <c:pt idx="0">
                  <c:v>SERVICIOS</c:v>
                </c:pt>
                <c:pt idx="1">
                  <c:v>CONTROL MEDICO PLANIFICACION FAMILIAR</c:v>
                </c:pt>
                <c:pt idx="2">
                  <c:v>INGRESO Y CONTROL MEDICO PRENATAL</c:v>
                </c:pt>
                <c:pt idx="3">
                  <c:v>CONTROL MEDICO RIESGO CARDIOVASCULAR</c:v>
                </c:pt>
                <c:pt idx="4">
                  <c:v>CONTROL ENFERMERIA PLANIFICACION</c:v>
                </c:pt>
                <c:pt idx="5">
                  <c:v>CONTROL ENFERMERIA RIESGO CARDIOVASCULAR</c:v>
                </c:pt>
                <c:pt idx="6">
                  <c:v>CITOLOGIA</c:v>
                </c:pt>
                <c:pt idx="7">
                  <c:v>VACUNACUIÓN</c:v>
                </c:pt>
              </c:strCache>
            </c:strRef>
          </c:cat>
          <c:val>
            <c:numRef>
              <c:f>Hoja2!$D$88:$D$95</c:f>
              <c:numCache>
                <c:formatCode>_(* #,##0_);_(* \(#,##0\);_(* "-"_);_(@_)</c:formatCode>
                <c:ptCount val="8"/>
                <c:pt idx="0" formatCode="General">
                  <c:v>2022</c:v>
                </c:pt>
                <c:pt idx="1">
                  <c:v>593</c:v>
                </c:pt>
                <c:pt idx="2">
                  <c:v>1025</c:v>
                </c:pt>
                <c:pt idx="3">
                  <c:v>5594</c:v>
                </c:pt>
                <c:pt idx="4">
                  <c:v>577</c:v>
                </c:pt>
                <c:pt idx="5">
                  <c:v>1861</c:v>
                </c:pt>
                <c:pt idx="6">
                  <c:v>1200</c:v>
                </c:pt>
                <c:pt idx="7">
                  <c:v>2844</c:v>
                </c:pt>
              </c:numCache>
            </c:numRef>
          </c:val>
          <c:extLst>
            <c:ext xmlns:c16="http://schemas.microsoft.com/office/drawing/2014/chart" uri="{C3380CC4-5D6E-409C-BE32-E72D297353CC}">
              <c16:uniqueId val="{00000002-14C2-4E88-A157-59502F2F6CDE}"/>
            </c:ext>
          </c:extLst>
        </c:ser>
        <c:ser>
          <c:idx val="3"/>
          <c:order val="3"/>
          <c:invertIfNegative val="0"/>
          <c:cat>
            <c:strRef>
              <c:f>Hoja2!$A$88:$A$95</c:f>
              <c:strCache>
                <c:ptCount val="8"/>
                <c:pt idx="0">
                  <c:v>SERVICIOS</c:v>
                </c:pt>
                <c:pt idx="1">
                  <c:v>CONTROL MEDICO PLANIFICACION FAMILIAR</c:v>
                </c:pt>
                <c:pt idx="2">
                  <c:v>INGRESO Y CONTROL MEDICO PRENATAL</c:v>
                </c:pt>
                <c:pt idx="3">
                  <c:v>CONTROL MEDICO RIESGO CARDIOVASCULAR</c:v>
                </c:pt>
                <c:pt idx="4">
                  <c:v>CONTROL ENFERMERIA PLANIFICACION</c:v>
                </c:pt>
                <c:pt idx="5">
                  <c:v>CONTROL ENFERMERIA RIESGO CARDIOVASCULAR</c:v>
                </c:pt>
                <c:pt idx="6">
                  <c:v>CITOLOGIA</c:v>
                </c:pt>
                <c:pt idx="7">
                  <c:v>VACUNACUIÓN</c:v>
                </c:pt>
              </c:strCache>
            </c:strRef>
          </c:cat>
          <c:val>
            <c:numRef>
              <c:f>Hoja2!$E$88:$E$95</c:f>
              <c:numCache>
                <c:formatCode>_(* #,##0_);_(* \(#,##0\);_(* "-"_);_(@_)</c:formatCode>
                <c:ptCount val="8"/>
                <c:pt idx="0" formatCode="General">
                  <c:v>2023</c:v>
                </c:pt>
                <c:pt idx="1">
                  <c:v>351</c:v>
                </c:pt>
                <c:pt idx="2">
                  <c:v>837</c:v>
                </c:pt>
                <c:pt idx="3">
                  <c:v>5301</c:v>
                </c:pt>
                <c:pt idx="4">
                  <c:v>918</c:v>
                </c:pt>
                <c:pt idx="5">
                  <c:v>1568</c:v>
                </c:pt>
                <c:pt idx="6">
                  <c:v>1239</c:v>
                </c:pt>
                <c:pt idx="7">
                  <c:v>2715</c:v>
                </c:pt>
              </c:numCache>
            </c:numRef>
          </c:val>
          <c:extLst>
            <c:ext xmlns:c16="http://schemas.microsoft.com/office/drawing/2014/chart" uri="{C3380CC4-5D6E-409C-BE32-E72D297353CC}">
              <c16:uniqueId val="{00000003-14C2-4E88-A157-59502F2F6CDE}"/>
            </c:ext>
          </c:extLst>
        </c:ser>
        <c:ser>
          <c:idx val="4"/>
          <c:order val="4"/>
          <c:invertIfNegative val="0"/>
          <c:cat>
            <c:strRef>
              <c:f>Hoja2!$A$88:$A$95</c:f>
              <c:strCache>
                <c:ptCount val="8"/>
                <c:pt idx="0">
                  <c:v>SERVICIOS</c:v>
                </c:pt>
                <c:pt idx="1">
                  <c:v>CONTROL MEDICO PLANIFICACION FAMILIAR</c:v>
                </c:pt>
                <c:pt idx="2">
                  <c:v>INGRESO Y CONTROL MEDICO PRENATAL</c:v>
                </c:pt>
                <c:pt idx="3">
                  <c:v>CONTROL MEDICO RIESGO CARDIOVASCULAR</c:v>
                </c:pt>
                <c:pt idx="4">
                  <c:v>CONTROL ENFERMERIA PLANIFICACION</c:v>
                </c:pt>
                <c:pt idx="5">
                  <c:v>CONTROL ENFERMERIA RIESGO CARDIOVASCULAR</c:v>
                </c:pt>
                <c:pt idx="6">
                  <c:v>CITOLOGIA</c:v>
                </c:pt>
                <c:pt idx="7">
                  <c:v>VACUNACUIÓN</c:v>
                </c:pt>
              </c:strCache>
            </c:strRef>
          </c:cat>
          <c:val>
            <c:numRef>
              <c:f>Hoja2!$F$88:$F$95</c:f>
              <c:numCache>
                <c:formatCode>_(* #,##0_);_(* \(#,##0\);_(* "-"_);_(@_)</c:formatCode>
                <c:ptCount val="8"/>
                <c:pt idx="0" formatCode="General">
                  <c:v>2024</c:v>
                </c:pt>
                <c:pt idx="1">
                  <c:v>223</c:v>
                </c:pt>
                <c:pt idx="2">
                  <c:v>712</c:v>
                </c:pt>
                <c:pt idx="3">
                  <c:v>5225</c:v>
                </c:pt>
                <c:pt idx="4">
                  <c:v>870</c:v>
                </c:pt>
                <c:pt idx="5">
                  <c:v>1378</c:v>
                </c:pt>
                <c:pt idx="6">
                  <c:v>886</c:v>
                </c:pt>
                <c:pt idx="7">
                  <c:v>1990</c:v>
                </c:pt>
              </c:numCache>
            </c:numRef>
          </c:val>
          <c:extLst>
            <c:ext xmlns:c16="http://schemas.microsoft.com/office/drawing/2014/chart" uri="{C3380CC4-5D6E-409C-BE32-E72D297353CC}">
              <c16:uniqueId val="{00000004-14C2-4E88-A157-59502F2F6CDE}"/>
            </c:ext>
          </c:extLst>
        </c:ser>
        <c:dLbls>
          <c:showLegendKey val="0"/>
          <c:showVal val="0"/>
          <c:showCatName val="0"/>
          <c:showSerName val="0"/>
          <c:showPercent val="0"/>
          <c:showBubbleSize val="0"/>
        </c:dLbls>
        <c:gapWidth val="150"/>
        <c:axId val="134949888"/>
        <c:axId val="134963968"/>
      </c:barChart>
      <c:catAx>
        <c:axId val="134949888"/>
        <c:scaling>
          <c:orientation val="minMax"/>
        </c:scaling>
        <c:delete val="0"/>
        <c:axPos val="b"/>
        <c:numFmt formatCode="General" sourceLinked="0"/>
        <c:majorTickMark val="none"/>
        <c:minorTickMark val="none"/>
        <c:tickLblPos val="nextTo"/>
        <c:crossAx val="134963968"/>
        <c:crosses val="autoZero"/>
        <c:auto val="1"/>
        <c:lblAlgn val="ctr"/>
        <c:lblOffset val="100"/>
        <c:noMultiLvlLbl val="0"/>
      </c:catAx>
      <c:valAx>
        <c:axId val="134963968"/>
        <c:scaling>
          <c:orientation val="minMax"/>
        </c:scaling>
        <c:delete val="0"/>
        <c:axPos val="l"/>
        <c:majorGridlines/>
        <c:title>
          <c:tx>
            <c:rich>
              <a:bodyPr/>
              <a:lstStyle/>
              <a:p>
                <a:pPr>
                  <a:defRPr/>
                </a:pPr>
                <a:r>
                  <a:rPr lang="en-US" dirty="0"/>
                  <a:t>CANTIDADES</a:t>
                </a:r>
              </a:p>
            </c:rich>
          </c:tx>
          <c:layout/>
          <c:overlay val="0"/>
        </c:title>
        <c:numFmt formatCode="General" sourceLinked="1"/>
        <c:majorTickMark val="none"/>
        <c:minorTickMark val="none"/>
        <c:tickLblPos val="nextTo"/>
        <c:crossAx val="134949888"/>
        <c:crosses val="autoZero"/>
        <c:crossBetween val="between"/>
      </c:valAx>
      <c:dTable>
        <c:showHorzBorder val="1"/>
        <c:showVertBorder val="1"/>
        <c:showOutline val="1"/>
        <c:showKeys val="1"/>
      </c:dTable>
      <c:spPr>
        <a:ln w="6350"/>
      </c:spPr>
    </c:plotArea>
    <c:plotVisOnly val="1"/>
    <c:dispBlanksAs val="gap"/>
    <c:showDLblsOverMax val="0"/>
  </c:chart>
  <c:txPr>
    <a:bodyPr/>
    <a:lstStyle/>
    <a:p>
      <a:pPr>
        <a:defRPr sz="1100" b="1"/>
      </a:pPr>
      <a:endParaRPr lang="es-E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3744568182897458E-2"/>
          <c:y val="2.8143269163597898E-2"/>
          <c:w val="0.9156952975343241"/>
          <c:h val="0.70035328283584319"/>
        </c:manualLayout>
      </c:layout>
      <c:barChart>
        <c:barDir val="col"/>
        <c:grouping val="clustered"/>
        <c:varyColors val="0"/>
        <c:ser>
          <c:idx val="0"/>
          <c:order val="0"/>
          <c:invertIfNegative val="0"/>
          <c:cat>
            <c:strRef>
              <c:f>Hoja2!$A$100:$A$107</c:f>
              <c:strCache>
                <c:ptCount val="8"/>
                <c:pt idx="0">
                  <c:v>SERVICIOS</c:v>
                </c:pt>
                <c:pt idx="1">
                  <c:v>CONSULTA MEDICA URGENCIAS</c:v>
                </c:pt>
                <c:pt idx="2">
                  <c:v>PACIENTES EN OBSERVACION</c:v>
                </c:pt>
                <c:pt idx="3">
                  <c:v>EGRESOS HOSPITALARIO</c:v>
                </c:pt>
                <c:pt idx="4">
                  <c:v>NUMERO DIAS ESTANCIA DEL PERIODO</c:v>
                </c:pt>
                <c:pt idx="5">
                  <c:v>TOTAL DIAS CAMA OCUPADOS</c:v>
                </c:pt>
                <c:pt idx="6">
                  <c:v>PROMEDIO DE DIA ESTANCIA</c:v>
                </c:pt>
                <c:pt idx="7">
                  <c:v>PARTO INSTITUCIONAL</c:v>
                </c:pt>
              </c:strCache>
            </c:strRef>
          </c:cat>
          <c:val>
            <c:numRef>
              <c:f>Hoja2!$B$100:$B$107</c:f>
            </c:numRef>
          </c:val>
          <c:extLst>
            <c:ext xmlns:c16="http://schemas.microsoft.com/office/drawing/2014/chart" uri="{C3380CC4-5D6E-409C-BE32-E72D297353CC}">
              <c16:uniqueId val="{00000000-9AB2-4A92-BCAF-91FCDE95F689}"/>
            </c:ext>
          </c:extLst>
        </c:ser>
        <c:ser>
          <c:idx val="1"/>
          <c:order val="1"/>
          <c:spPr>
            <a:solidFill>
              <a:srgbClr val="C00000"/>
            </a:solidFill>
          </c:spPr>
          <c:invertIfNegative val="0"/>
          <c:cat>
            <c:strRef>
              <c:f>Hoja2!$A$100:$A$107</c:f>
              <c:strCache>
                <c:ptCount val="8"/>
                <c:pt idx="0">
                  <c:v>SERVICIOS</c:v>
                </c:pt>
                <c:pt idx="1">
                  <c:v>CONSULTA MEDICA URGENCIAS</c:v>
                </c:pt>
                <c:pt idx="2">
                  <c:v>PACIENTES EN OBSERVACION</c:v>
                </c:pt>
                <c:pt idx="3">
                  <c:v>EGRESOS HOSPITALARIO</c:v>
                </c:pt>
                <c:pt idx="4">
                  <c:v>NUMERO DIAS ESTANCIA DEL PERIODO</c:v>
                </c:pt>
                <c:pt idx="5">
                  <c:v>TOTAL DIAS CAMA OCUPADOS</c:v>
                </c:pt>
                <c:pt idx="6">
                  <c:v>PROMEDIO DE DIA ESTANCIA</c:v>
                </c:pt>
                <c:pt idx="7">
                  <c:v>PARTO INSTITUCIONAL</c:v>
                </c:pt>
              </c:strCache>
            </c:strRef>
          </c:cat>
          <c:val>
            <c:numRef>
              <c:f>Hoja2!$C$100:$C$107</c:f>
              <c:numCache>
                <c:formatCode>_(* #,##0_);_(* \(#,##0\);_(* "-"_);_(@_)</c:formatCode>
                <c:ptCount val="8"/>
                <c:pt idx="0" formatCode="General">
                  <c:v>2021</c:v>
                </c:pt>
                <c:pt idx="1">
                  <c:v>6655</c:v>
                </c:pt>
                <c:pt idx="2">
                  <c:v>643</c:v>
                </c:pt>
                <c:pt idx="3">
                  <c:v>290</c:v>
                </c:pt>
                <c:pt idx="4">
                  <c:v>924</c:v>
                </c:pt>
                <c:pt idx="5">
                  <c:v>1013</c:v>
                </c:pt>
                <c:pt idx="6">
                  <c:v>39.56</c:v>
                </c:pt>
                <c:pt idx="7">
                  <c:v>82</c:v>
                </c:pt>
              </c:numCache>
            </c:numRef>
          </c:val>
          <c:extLst>
            <c:ext xmlns:c16="http://schemas.microsoft.com/office/drawing/2014/chart" uri="{C3380CC4-5D6E-409C-BE32-E72D297353CC}">
              <c16:uniqueId val="{00000001-9AB2-4A92-BCAF-91FCDE95F689}"/>
            </c:ext>
          </c:extLst>
        </c:ser>
        <c:ser>
          <c:idx val="2"/>
          <c:order val="2"/>
          <c:spPr>
            <a:solidFill>
              <a:srgbClr val="F2FFF6">
                <a:lumMod val="10000"/>
              </a:srgbClr>
            </a:solidFill>
          </c:spPr>
          <c:invertIfNegative val="0"/>
          <c:cat>
            <c:strRef>
              <c:f>Hoja2!$A$100:$A$107</c:f>
              <c:strCache>
                <c:ptCount val="8"/>
                <c:pt idx="0">
                  <c:v>SERVICIOS</c:v>
                </c:pt>
                <c:pt idx="1">
                  <c:v>CONSULTA MEDICA URGENCIAS</c:v>
                </c:pt>
                <c:pt idx="2">
                  <c:v>PACIENTES EN OBSERVACION</c:v>
                </c:pt>
                <c:pt idx="3">
                  <c:v>EGRESOS HOSPITALARIO</c:v>
                </c:pt>
                <c:pt idx="4">
                  <c:v>NUMERO DIAS ESTANCIA DEL PERIODO</c:v>
                </c:pt>
                <c:pt idx="5">
                  <c:v>TOTAL DIAS CAMA OCUPADOS</c:v>
                </c:pt>
                <c:pt idx="6">
                  <c:v>PROMEDIO DE DIA ESTANCIA</c:v>
                </c:pt>
                <c:pt idx="7">
                  <c:v>PARTO INSTITUCIONAL</c:v>
                </c:pt>
              </c:strCache>
            </c:strRef>
          </c:cat>
          <c:val>
            <c:numRef>
              <c:f>Hoja2!$D$100:$D$107</c:f>
              <c:numCache>
                <c:formatCode>General</c:formatCode>
                <c:ptCount val="8"/>
                <c:pt idx="0">
                  <c:v>2022</c:v>
                </c:pt>
                <c:pt idx="1">
                  <c:v>8291</c:v>
                </c:pt>
                <c:pt idx="2">
                  <c:v>640</c:v>
                </c:pt>
                <c:pt idx="3">
                  <c:v>179</c:v>
                </c:pt>
                <c:pt idx="4">
                  <c:v>500</c:v>
                </c:pt>
                <c:pt idx="5">
                  <c:v>537</c:v>
                </c:pt>
                <c:pt idx="6">
                  <c:v>35.299999999999997</c:v>
                </c:pt>
                <c:pt idx="7">
                  <c:v>49</c:v>
                </c:pt>
              </c:numCache>
            </c:numRef>
          </c:val>
          <c:extLst>
            <c:ext xmlns:c16="http://schemas.microsoft.com/office/drawing/2014/chart" uri="{C3380CC4-5D6E-409C-BE32-E72D297353CC}">
              <c16:uniqueId val="{00000002-9AB2-4A92-BCAF-91FCDE95F689}"/>
            </c:ext>
          </c:extLst>
        </c:ser>
        <c:ser>
          <c:idx val="3"/>
          <c:order val="3"/>
          <c:invertIfNegative val="0"/>
          <c:cat>
            <c:strRef>
              <c:f>Hoja2!$A$100:$A$107</c:f>
              <c:strCache>
                <c:ptCount val="8"/>
                <c:pt idx="0">
                  <c:v>SERVICIOS</c:v>
                </c:pt>
                <c:pt idx="1">
                  <c:v>CONSULTA MEDICA URGENCIAS</c:v>
                </c:pt>
                <c:pt idx="2">
                  <c:v>PACIENTES EN OBSERVACION</c:v>
                </c:pt>
                <c:pt idx="3">
                  <c:v>EGRESOS HOSPITALARIO</c:v>
                </c:pt>
                <c:pt idx="4">
                  <c:v>NUMERO DIAS ESTANCIA DEL PERIODO</c:v>
                </c:pt>
                <c:pt idx="5">
                  <c:v>TOTAL DIAS CAMA OCUPADOS</c:v>
                </c:pt>
                <c:pt idx="6">
                  <c:v>PROMEDIO DE DIA ESTANCIA</c:v>
                </c:pt>
                <c:pt idx="7">
                  <c:v>PARTO INSTITUCIONAL</c:v>
                </c:pt>
              </c:strCache>
            </c:strRef>
          </c:cat>
          <c:val>
            <c:numRef>
              <c:f>Hoja2!$E$100:$E$107</c:f>
              <c:numCache>
                <c:formatCode>_(* #,##0_);_(* \(#,##0\);_(* "-"_);_(@_)</c:formatCode>
                <c:ptCount val="8"/>
                <c:pt idx="0" formatCode="General">
                  <c:v>2023</c:v>
                </c:pt>
                <c:pt idx="1">
                  <c:v>8126</c:v>
                </c:pt>
                <c:pt idx="2">
                  <c:v>895</c:v>
                </c:pt>
                <c:pt idx="3">
                  <c:v>198</c:v>
                </c:pt>
                <c:pt idx="4">
                  <c:v>884</c:v>
                </c:pt>
                <c:pt idx="5">
                  <c:v>813</c:v>
                </c:pt>
                <c:pt idx="6">
                  <c:v>52.97</c:v>
                </c:pt>
                <c:pt idx="7">
                  <c:v>38</c:v>
                </c:pt>
              </c:numCache>
            </c:numRef>
          </c:val>
          <c:extLst>
            <c:ext xmlns:c16="http://schemas.microsoft.com/office/drawing/2014/chart" uri="{C3380CC4-5D6E-409C-BE32-E72D297353CC}">
              <c16:uniqueId val="{00000003-9AB2-4A92-BCAF-91FCDE95F689}"/>
            </c:ext>
          </c:extLst>
        </c:ser>
        <c:ser>
          <c:idx val="4"/>
          <c:order val="4"/>
          <c:invertIfNegative val="0"/>
          <c:cat>
            <c:strRef>
              <c:f>Hoja2!$A$100:$A$107</c:f>
              <c:strCache>
                <c:ptCount val="8"/>
                <c:pt idx="0">
                  <c:v>SERVICIOS</c:v>
                </c:pt>
                <c:pt idx="1">
                  <c:v>CONSULTA MEDICA URGENCIAS</c:v>
                </c:pt>
                <c:pt idx="2">
                  <c:v>PACIENTES EN OBSERVACION</c:v>
                </c:pt>
                <c:pt idx="3">
                  <c:v>EGRESOS HOSPITALARIO</c:v>
                </c:pt>
                <c:pt idx="4">
                  <c:v>NUMERO DIAS ESTANCIA DEL PERIODO</c:v>
                </c:pt>
                <c:pt idx="5">
                  <c:v>TOTAL DIAS CAMA OCUPADOS</c:v>
                </c:pt>
                <c:pt idx="6">
                  <c:v>PROMEDIO DE DIA ESTANCIA</c:v>
                </c:pt>
                <c:pt idx="7">
                  <c:v>PARTO INSTITUCIONAL</c:v>
                </c:pt>
              </c:strCache>
            </c:strRef>
          </c:cat>
          <c:val>
            <c:numRef>
              <c:f>Hoja2!$F$100:$F$107</c:f>
              <c:numCache>
                <c:formatCode>_(* #,##0_);_(* \(#,##0\);_(* "-"_);_(@_)</c:formatCode>
                <c:ptCount val="8"/>
                <c:pt idx="0" formatCode="General">
                  <c:v>2024</c:v>
                </c:pt>
                <c:pt idx="1">
                  <c:v>5538</c:v>
                </c:pt>
                <c:pt idx="2">
                  <c:v>986</c:v>
                </c:pt>
                <c:pt idx="3">
                  <c:v>261</c:v>
                </c:pt>
                <c:pt idx="4">
                  <c:v>882.9</c:v>
                </c:pt>
                <c:pt idx="5">
                  <c:v>3294</c:v>
                </c:pt>
                <c:pt idx="6">
                  <c:v>41.9</c:v>
                </c:pt>
                <c:pt idx="7">
                  <c:v>14</c:v>
                </c:pt>
              </c:numCache>
            </c:numRef>
          </c:val>
          <c:extLst>
            <c:ext xmlns:c16="http://schemas.microsoft.com/office/drawing/2014/chart" uri="{C3380CC4-5D6E-409C-BE32-E72D297353CC}">
              <c16:uniqueId val="{00000004-9AB2-4A92-BCAF-91FCDE95F689}"/>
            </c:ext>
          </c:extLst>
        </c:ser>
        <c:dLbls>
          <c:showLegendKey val="0"/>
          <c:showVal val="0"/>
          <c:showCatName val="0"/>
          <c:showSerName val="0"/>
          <c:showPercent val="0"/>
          <c:showBubbleSize val="0"/>
        </c:dLbls>
        <c:gapWidth val="150"/>
        <c:axId val="134641920"/>
        <c:axId val="134656000"/>
      </c:barChart>
      <c:catAx>
        <c:axId val="134641920"/>
        <c:scaling>
          <c:orientation val="minMax"/>
        </c:scaling>
        <c:delete val="0"/>
        <c:axPos val="b"/>
        <c:numFmt formatCode="General" sourceLinked="0"/>
        <c:majorTickMark val="none"/>
        <c:minorTickMark val="none"/>
        <c:tickLblPos val="nextTo"/>
        <c:crossAx val="134656000"/>
        <c:crosses val="autoZero"/>
        <c:auto val="1"/>
        <c:lblAlgn val="ctr"/>
        <c:lblOffset val="100"/>
        <c:noMultiLvlLbl val="0"/>
      </c:catAx>
      <c:valAx>
        <c:axId val="134656000"/>
        <c:scaling>
          <c:orientation val="minMax"/>
        </c:scaling>
        <c:delete val="0"/>
        <c:axPos val="l"/>
        <c:majorGridlines/>
        <c:title>
          <c:tx>
            <c:rich>
              <a:bodyPr/>
              <a:lstStyle/>
              <a:p>
                <a:pPr>
                  <a:defRPr/>
                </a:pPr>
                <a:r>
                  <a:rPr lang="en-US" dirty="0"/>
                  <a:t>CANTIDADES</a:t>
                </a:r>
              </a:p>
            </c:rich>
          </c:tx>
          <c:overlay val="0"/>
        </c:title>
        <c:numFmt formatCode="General" sourceLinked="1"/>
        <c:majorTickMark val="none"/>
        <c:minorTickMark val="none"/>
        <c:tickLblPos val="nextTo"/>
        <c:crossAx val="134641920"/>
        <c:crosses val="autoZero"/>
        <c:crossBetween val="between"/>
      </c:valAx>
      <c:dTable>
        <c:showHorzBorder val="1"/>
        <c:showVertBorder val="1"/>
        <c:showOutline val="1"/>
        <c:showKeys val="1"/>
        <c:txPr>
          <a:bodyPr/>
          <a:lstStyle/>
          <a:p>
            <a:pPr rtl="0">
              <a:defRPr b="1"/>
            </a:pPr>
            <a:endParaRPr lang="es-ES"/>
          </a:p>
        </c:txPr>
      </c:dTable>
    </c:plotArea>
    <c:plotVisOnly val="1"/>
    <c:dispBlanksAs val="gap"/>
    <c:showDLblsOverMax val="0"/>
  </c:chart>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cat>
            <c:strRef>
              <c:f>Hoja2!$A$112:$A$121</c:f>
              <c:strCache>
                <c:ptCount val="10"/>
                <c:pt idx="0">
                  <c:v>SERVICIOS</c:v>
                </c:pt>
                <c:pt idx="1">
                  <c:v>EXAMENES DE LABORATORIO</c:v>
                </c:pt>
                <c:pt idx="2">
                  <c:v>ELECTROCARDIOGRAMA</c:v>
                </c:pt>
                <c:pt idx="3">
                  <c:v>MONITOREO FETAL</c:v>
                </c:pt>
                <c:pt idx="4">
                  <c:v>RX GENERAL</c:v>
                </c:pt>
                <c:pt idx="5">
                  <c:v>CONSULTAS POR OPTOMETRA</c:v>
                </c:pt>
                <c:pt idx="6">
                  <c:v>FORMULAS DESPACHADAS</c:v>
                </c:pt>
                <c:pt idx="7">
                  <c:v>REMISIONES DIFERIDAS</c:v>
                </c:pt>
                <c:pt idx="8">
                  <c:v>NECROPSIAS</c:v>
                </c:pt>
                <c:pt idx="9">
                  <c:v>RECONOCIMIENTOS</c:v>
                </c:pt>
              </c:strCache>
            </c:strRef>
          </c:cat>
          <c:val>
            <c:numRef>
              <c:f>Hoja2!$B$112:$B$121</c:f>
            </c:numRef>
          </c:val>
          <c:extLst>
            <c:ext xmlns:c16="http://schemas.microsoft.com/office/drawing/2014/chart" uri="{C3380CC4-5D6E-409C-BE32-E72D297353CC}">
              <c16:uniqueId val="{00000000-0D9A-4472-A449-0385D0D5C83B}"/>
            </c:ext>
          </c:extLst>
        </c:ser>
        <c:ser>
          <c:idx val="1"/>
          <c:order val="1"/>
          <c:spPr>
            <a:solidFill>
              <a:srgbClr val="C00000"/>
            </a:solidFill>
          </c:spPr>
          <c:invertIfNegative val="0"/>
          <c:cat>
            <c:strRef>
              <c:f>Hoja2!$A$112:$A$121</c:f>
              <c:strCache>
                <c:ptCount val="10"/>
                <c:pt idx="0">
                  <c:v>SERVICIOS</c:v>
                </c:pt>
                <c:pt idx="1">
                  <c:v>EXAMENES DE LABORATORIO</c:v>
                </c:pt>
                <c:pt idx="2">
                  <c:v>ELECTROCARDIOGRAMA</c:v>
                </c:pt>
                <c:pt idx="3">
                  <c:v>MONITOREO FETAL</c:v>
                </c:pt>
                <c:pt idx="4">
                  <c:v>RX GENERAL</c:v>
                </c:pt>
                <c:pt idx="5">
                  <c:v>CONSULTAS POR OPTOMETRA</c:v>
                </c:pt>
                <c:pt idx="6">
                  <c:v>FORMULAS DESPACHADAS</c:v>
                </c:pt>
                <c:pt idx="7">
                  <c:v>REMISIONES DIFERIDAS</c:v>
                </c:pt>
                <c:pt idx="8">
                  <c:v>NECROPSIAS</c:v>
                </c:pt>
                <c:pt idx="9">
                  <c:v>RECONOCIMIENTOS</c:v>
                </c:pt>
              </c:strCache>
            </c:strRef>
          </c:cat>
          <c:val>
            <c:numRef>
              <c:f>Hoja2!$C$112:$C$121</c:f>
              <c:numCache>
                <c:formatCode>_(* #,##0_);_(* \(#,##0\);_(* "-"_);_(@_)</c:formatCode>
                <c:ptCount val="10"/>
                <c:pt idx="0" formatCode="General">
                  <c:v>2021</c:v>
                </c:pt>
                <c:pt idx="1">
                  <c:v>30241</c:v>
                </c:pt>
                <c:pt idx="2">
                  <c:v>2744</c:v>
                </c:pt>
                <c:pt idx="3">
                  <c:v>154</c:v>
                </c:pt>
                <c:pt idx="4">
                  <c:v>1037</c:v>
                </c:pt>
                <c:pt idx="5">
                  <c:v>166</c:v>
                </c:pt>
                <c:pt idx="6">
                  <c:v>42053</c:v>
                </c:pt>
                <c:pt idx="7">
                  <c:v>6547</c:v>
                </c:pt>
                <c:pt idx="8">
                  <c:v>11</c:v>
                </c:pt>
                <c:pt idx="9">
                  <c:v>166</c:v>
                </c:pt>
              </c:numCache>
            </c:numRef>
          </c:val>
          <c:extLst>
            <c:ext xmlns:c16="http://schemas.microsoft.com/office/drawing/2014/chart" uri="{C3380CC4-5D6E-409C-BE32-E72D297353CC}">
              <c16:uniqueId val="{00000001-0D9A-4472-A449-0385D0D5C83B}"/>
            </c:ext>
          </c:extLst>
        </c:ser>
        <c:ser>
          <c:idx val="2"/>
          <c:order val="2"/>
          <c:spPr>
            <a:solidFill>
              <a:srgbClr val="FFC000"/>
            </a:solidFill>
          </c:spPr>
          <c:invertIfNegative val="0"/>
          <c:cat>
            <c:strRef>
              <c:f>Hoja2!$A$112:$A$121</c:f>
              <c:strCache>
                <c:ptCount val="10"/>
                <c:pt idx="0">
                  <c:v>SERVICIOS</c:v>
                </c:pt>
                <c:pt idx="1">
                  <c:v>EXAMENES DE LABORATORIO</c:v>
                </c:pt>
                <c:pt idx="2">
                  <c:v>ELECTROCARDIOGRAMA</c:v>
                </c:pt>
                <c:pt idx="3">
                  <c:v>MONITOREO FETAL</c:v>
                </c:pt>
                <c:pt idx="4">
                  <c:v>RX GENERAL</c:v>
                </c:pt>
                <c:pt idx="5">
                  <c:v>CONSULTAS POR OPTOMETRA</c:v>
                </c:pt>
                <c:pt idx="6">
                  <c:v>FORMULAS DESPACHADAS</c:v>
                </c:pt>
                <c:pt idx="7">
                  <c:v>REMISIONES DIFERIDAS</c:v>
                </c:pt>
                <c:pt idx="8">
                  <c:v>NECROPSIAS</c:v>
                </c:pt>
                <c:pt idx="9">
                  <c:v>RECONOCIMIENTOS</c:v>
                </c:pt>
              </c:strCache>
            </c:strRef>
          </c:cat>
          <c:val>
            <c:numRef>
              <c:f>Hoja2!$D$112:$D$121</c:f>
              <c:numCache>
                <c:formatCode>General</c:formatCode>
                <c:ptCount val="10"/>
                <c:pt idx="0">
                  <c:v>2022</c:v>
                </c:pt>
                <c:pt idx="1">
                  <c:v>31993</c:v>
                </c:pt>
                <c:pt idx="2">
                  <c:v>2786</c:v>
                </c:pt>
                <c:pt idx="3">
                  <c:v>173</c:v>
                </c:pt>
                <c:pt idx="4">
                  <c:v>1939</c:v>
                </c:pt>
                <c:pt idx="5">
                  <c:v>166</c:v>
                </c:pt>
                <c:pt idx="6">
                  <c:v>46310</c:v>
                </c:pt>
                <c:pt idx="7">
                  <c:v>8353</c:v>
                </c:pt>
                <c:pt idx="8">
                  <c:v>10</c:v>
                </c:pt>
                <c:pt idx="9">
                  <c:v>141</c:v>
                </c:pt>
              </c:numCache>
            </c:numRef>
          </c:val>
          <c:extLst>
            <c:ext xmlns:c16="http://schemas.microsoft.com/office/drawing/2014/chart" uri="{C3380CC4-5D6E-409C-BE32-E72D297353CC}">
              <c16:uniqueId val="{00000002-0D9A-4472-A449-0385D0D5C83B}"/>
            </c:ext>
          </c:extLst>
        </c:ser>
        <c:ser>
          <c:idx val="3"/>
          <c:order val="3"/>
          <c:spPr>
            <a:solidFill>
              <a:srgbClr val="F2FFF6">
                <a:lumMod val="10000"/>
              </a:srgbClr>
            </a:solidFill>
          </c:spPr>
          <c:invertIfNegative val="0"/>
          <c:cat>
            <c:strRef>
              <c:f>Hoja2!$A$112:$A$121</c:f>
              <c:strCache>
                <c:ptCount val="10"/>
                <c:pt idx="0">
                  <c:v>SERVICIOS</c:v>
                </c:pt>
                <c:pt idx="1">
                  <c:v>EXAMENES DE LABORATORIO</c:v>
                </c:pt>
                <c:pt idx="2">
                  <c:v>ELECTROCARDIOGRAMA</c:v>
                </c:pt>
                <c:pt idx="3">
                  <c:v>MONITOREO FETAL</c:v>
                </c:pt>
                <c:pt idx="4">
                  <c:v>RX GENERAL</c:v>
                </c:pt>
                <c:pt idx="5">
                  <c:v>CONSULTAS POR OPTOMETRA</c:v>
                </c:pt>
                <c:pt idx="6">
                  <c:v>FORMULAS DESPACHADAS</c:v>
                </c:pt>
                <c:pt idx="7">
                  <c:v>REMISIONES DIFERIDAS</c:v>
                </c:pt>
                <c:pt idx="8">
                  <c:v>NECROPSIAS</c:v>
                </c:pt>
                <c:pt idx="9">
                  <c:v>RECONOCIMIENTOS</c:v>
                </c:pt>
              </c:strCache>
            </c:strRef>
          </c:cat>
          <c:val>
            <c:numRef>
              <c:f>Hoja2!$E$112:$E$121</c:f>
              <c:numCache>
                <c:formatCode>_(* #,##0_);_(* \(#,##0\);_(* "-"_);_(@_)</c:formatCode>
                <c:ptCount val="10"/>
                <c:pt idx="0" formatCode="General">
                  <c:v>2023</c:v>
                </c:pt>
                <c:pt idx="1">
                  <c:v>35200</c:v>
                </c:pt>
                <c:pt idx="2">
                  <c:v>2995</c:v>
                </c:pt>
                <c:pt idx="3">
                  <c:v>160</c:v>
                </c:pt>
                <c:pt idx="4">
                  <c:v>2994</c:v>
                </c:pt>
                <c:pt idx="5">
                  <c:v>146</c:v>
                </c:pt>
                <c:pt idx="6">
                  <c:v>49571</c:v>
                </c:pt>
                <c:pt idx="7">
                  <c:v>9845</c:v>
                </c:pt>
                <c:pt idx="8">
                  <c:v>17</c:v>
                </c:pt>
                <c:pt idx="9">
                  <c:v>101</c:v>
                </c:pt>
              </c:numCache>
            </c:numRef>
          </c:val>
          <c:extLst>
            <c:ext xmlns:c16="http://schemas.microsoft.com/office/drawing/2014/chart" uri="{C3380CC4-5D6E-409C-BE32-E72D297353CC}">
              <c16:uniqueId val="{00000003-0D9A-4472-A449-0385D0D5C83B}"/>
            </c:ext>
          </c:extLst>
        </c:ser>
        <c:ser>
          <c:idx val="4"/>
          <c:order val="4"/>
          <c:invertIfNegative val="0"/>
          <c:cat>
            <c:strRef>
              <c:f>Hoja2!$A$112:$A$121</c:f>
              <c:strCache>
                <c:ptCount val="10"/>
                <c:pt idx="0">
                  <c:v>SERVICIOS</c:v>
                </c:pt>
                <c:pt idx="1">
                  <c:v>EXAMENES DE LABORATORIO</c:v>
                </c:pt>
                <c:pt idx="2">
                  <c:v>ELECTROCARDIOGRAMA</c:v>
                </c:pt>
                <c:pt idx="3">
                  <c:v>MONITOREO FETAL</c:v>
                </c:pt>
                <c:pt idx="4">
                  <c:v>RX GENERAL</c:v>
                </c:pt>
                <c:pt idx="5">
                  <c:v>CONSULTAS POR OPTOMETRA</c:v>
                </c:pt>
                <c:pt idx="6">
                  <c:v>FORMULAS DESPACHADAS</c:v>
                </c:pt>
                <c:pt idx="7">
                  <c:v>REMISIONES DIFERIDAS</c:v>
                </c:pt>
                <c:pt idx="8">
                  <c:v>NECROPSIAS</c:v>
                </c:pt>
                <c:pt idx="9">
                  <c:v>RECONOCIMIENTOS</c:v>
                </c:pt>
              </c:strCache>
            </c:strRef>
          </c:cat>
          <c:val>
            <c:numRef>
              <c:f>Hoja2!$F$112:$F$121</c:f>
              <c:numCache>
                <c:formatCode>_(* #,##0_);_(* \(#,##0\);_(* "-"_);_(@_)</c:formatCode>
                <c:ptCount val="10"/>
                <c:pt idx="0" formatCode="General">
                  <c:v>2024</c:v>
                </c:pt>
                <c:pt idx="1">
                  <c:v>37508</c:v>
                </c:pt>
                <c:pt idx="2">
                  <c:v>2972</c:v>
                </c:pt>
                <c:pt idx="3">
                  <c:v>112</c:v>
                </c:pt>
                <c:pt idx="4">
                  <c:v>2909</c:v>
                </c:pt>
                <c:pt idx="5">
                  <c:v>106</c:v>
                </c:pt>
                <c:pt idx="6">
                  <c:v>45509</c:v>
                </c:pt>
                <c:pt idx="7">
                  <c:v>12254</c:v>
                </c:pt>
                <c:pt idx="8">
                  <c:v>18</c:v>
                </c:pt>
                <c:pt idx="9">
                  <c:v>103</c:v>
                </c:pt>
              </c:numCache>
            </c:numRef>
          </c:val>
          <c:extLst>
            <c:ext xmlns:c16="http://schemas.microsoft.com/office/drawing/2014/chart" uri="{C3380CC4-5D6E-409C-BE32-E72D297353CC}">
              <c16:uniqueId val="{00000004-0D9A-4472-A449-0385D0D5C83B}"/>
            </c:ext>
          </c:extLst>
        </c:ser>
        <c:dLbls>
          <c:showLegendKey val="0"/>
          <c:showVal val="0"/>
          <c:showCatName val="0"/>
          <c:showSerName val="0"/>
          <c:showPercent val="0"/>
          <c:showBubbleSize val="0"/>
        </c:dLbls>
        <c:gapWidth val="150"/>
        <c:axId val="134714880"/>
        <c:axId val="134716416"/>
      </c:barChart>
      <c:catAx>
        <c:axId val="134714880"/>
        <c:scaling>
          <c:orientation val="minMax"/>
        </c:scaling>
        <c:delete val="0"/>
        <c:axPos val="b"/>
        <c:numFmt formatCode="General" sourceLinked="0"/>
        <c:majorTickMark val="none"/>
        <c:minorTickMark val="none"/>
        <c:tickLblPos val="nextTo"/>
        <c:crossAx val="134716416"/>
        <c:crosses val="autoZero"/>
        <c:auto val="1"/>
        <c:lblAlgn val="ctr"/>
        <c:lblOffset val="100"/>
        <c:noMultiLvlLbl val="0"/>
      </c:catAx>
      <c:valAx>
        <c:axId val="134716416"/>
        <c:scaling>
          <c:orientation val="minMax"/>
        </c:scaling>
        <c:delete val="0"/>
        <c:axPos val="l"/>
        <c:majorGridlines/>
        <c:title>
          <c:tx>
            <c:rich>
              <a:bodyPr/>
              <a:lstStyle/>
              <a:p>
                <a:pPr>
                  <a:defRPr/>
                </a:pPr>
                <a:r>
                  <a:rPr lang="en-US" dirty="0"/>
                  <a:t>CANTIDADES</a:t>
                </a:r>
              </a:p>
            </c:rich>
          </c:tx>
          <c:overlay val="0"/>
        </c:title>
        <c:numFmt formatCode="General" sourceLinked="1"/>
        <c:majorTickMark val="none"/>
        <c:minorTickMark val="none"/>
        <c:tickLblPos val="nextTo"/>
        <c:crossAx val="134714880"/>
        <c:crosses val="autoZero"/>
        <c:crossBetween val="between"/>
      </c:valAx>
      <c:dTable>
        <c:showHorzBorder val="1"/>
        <c:showVertBorder val="1"/>
        <c:showOutline val="1"/>
        <c:showKeys val="1"/>
      </c:dTable>
    </c:plotArea>
    <c:plotVisOnly val="1"/>
    <c:dispBlanksAs val="gap"/>
    <c:showDLblsOverMax val="0"/>
  </c:chart>
  <c:txPr>
    <a:bodyPr/>
    <a:lstStyle/>
    <a:p>
      <a:pPr>
        <a:defRPr sz="1100" b="1"/>
      </a:pPr>
      <a:endParaRPr lang="es-E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320" b="1" i="0" u="none" strike="noStrike" kern="1200" spc="0" baseline="0">
                <a:ln>
                  <a:noFill/>
                </a:ln>
                <a:solidFill>
                  <a:schemeClr val="tx1">
                    <a:lumMod val="65000"/>
                    <a:lumOff val="35000"/>
                  </a:schemeClr>
                </a:solidFill>
                <a:latin typeface="+mn-lt"/>
                <a:ea typeface="+mn-ea"/>
                <a:cs typeface="+mn-cs"/>
              </a:defRPr>
            </a:pPr>
            <a:r>
              <a:rPr lang="en-US"/>
              <a:t>TIPO DE VINCULACIÓN</a:t>
            </a:r>
          </a:p>
        </c:rich>
      </c:tx>
      <c:layout/>
      <c:overlay val="0"/>
      <c:spPr>
        <a:noFill/>
        <a:ln>
          <a:noFill/>
        </a:ln>
        <a:effectLst/>
      </c:spPr>
      <c:txPr>
        <a:bodyPr rot="0" spcFirstLastPara="1" vertOverflow="ellipsis" vert="horz" wrap="square" anchor="ctr" anchorCtr="1"/>
        <a:lstStyle/>
        <a:p>
          <a:pPr>
            <a:defRPr sz="1320" b="1" i="0" u="none" strike="noStrike" kern="1200" spc="0" baseline="0">
              <a:ln>
                <a:noFill/>
              </a:ln>
              <a:solidFill>
                <a:schemeClr val="tx1">
                  <a:lumMod val="65000"/>
                  <a:lumOff val="35000"/>
                </a:schemeClr>
              </a:solidFill>
              <a:latin typeface="+mn-lt"/>
              <a:ea typeface="+mn-ea"/>
              <a:cs typeface="+mn-cs"/>
            </a:defRPr>
          </a:pPr>
          <a:endParaRPr lang="es-ES"/>
        </a:p>
      </c:txPr>
    </c:title>
    <c:autoTitleDeleted val="0"/>
    <c:plotArea>
      <c:layout/>
      <c:barChart>
        <c:barDir val="col"/>
        <c:grouping val="clustered"/>
        <c:varyColors val="0"/>
        <c:ser>
          <c:idx val="0"/>
          <c:order val="0"/>
          <c:spPr>
            <a:solidFill>
              <a:schemeClr val="accent1"/>
            </a:solidFill>
            <a:ln>
              <a:noFill/>
            </a:ln>
            <a:effectLst/>
          </c:spPr>
          <c:invertIfNegative val="0"/>
          <c:dLbls>
            <c:dLbl>
              <c:idx val="3"/>
              <c:layout>
                <c:manualLayout>
                  <c:x val="0"/>
                  <c:y val="1.1574074074074073E-2"/>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099-481B-BA7E-60E1ED94C0F9}"/>
                </c:ext>
              </c:extLst>
            </c:dLbl>
            <c:dLbl>
              <c:idx val="4"/>
              <c:layout>
                <c:manualLayout>
                  <c:x val="-8.777370771502845E-17"/>
                  <c:y val="7.637790153173135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F099-481B-BA7E-60E1ED94C0F9}"/>
                </c:ext>
              </c:extLst>
            </c:dLbl>
            <c:spPr>
              <a:noFill/>
              <a:ln>
                <a:noFill/>
              </a:ln>
              <a:effectLst/>
            </c:spPr>
            <c:txPr>
              <a:bodyPr rot="0" spcFirstLastPara="1" vertOverflow="ellipsis" vert="horz" wrap="square" anchor="ctr" anchorCtr="1"/>
              <a:lstStyle/>
              <a:p>
                <a:pPr>
                  <a:defRPr sz="1100" b="1" i="0" u="none" strike="noStrike" kern="1200" baseline="0">
                    <a:ln>
                      <a:noFill/>
                    </a:ln>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Hoja3!$B$24:$G$24</c:f>
              <c:strCache>
                <c:ptCount val="6"/>
                <c:pt idx="0">
                  <c:v>De Periodo</c:v>
                </c:pt>
                <c:pt idx="1">
                  <c:v>Carrera Administrativa</c:v>
                </c:pt>
                <c:pt idx="2">
                  <c:v>Libre Nombramiento y Remoción</c:v>
                </c:pt>
                <c:pt idx="3">
                  <c:v>Servicio Social Obligatorio</c:v>
                </c:pt>
                <c:pt idx="4">
                  <c:v>Provisionales</c:v>
                </c:pt>
                <c:pt idx="5">
                  <c:v>Trabajador Oficial</c:v>
                </c:pt>
              </c:strCache>
            </c:strRef>
          </c:cat>
          <c:val>
            <c:numRef>
              <c:f>Hoja3!$B$25:$G$25</c:f>
              <c:numCache>
                <c:formatCode>General</c:formatCode>
                <c:ptCount val="6"/>
                <c:pt idx="0">
                  <c:v>2</c:v>
                </c:pt>
                <c:pt idx="1">
                  <c:v>25</c:v>
                </c:pt>
                <c:pt idx="2">
                  <c:v>1</c:v>
                </c:pt>
                <c:pt idx="3">
                  <c:v>8</c:v>
                </c:pt>
                <c:pt idx="4">
                  <c:v>13</c:v>
                </c:pt>
                <c:pt idx="5">
                  <c:v>11</c:v>
                </c:pt>
              </c:numCache>
            </c:numRef>
          </c:val>
          <c:extLst>
            <c:ext xmlns:c16="http://schemas.microsoft.com/office/drawing/2014/chart" uri="{C3380CC4-5D6E-409C-BE32-E72D297353CC}">
              <c16:uniqueId val="{00000002-F099-481B-BA7E-60E1ED94C0F9}"/>
            </c:ext>
          </c:extLst>
        </c:ser>
        <c:dLbls>
          <c:showLegendKey val="0"/>
          <c:showVal val="0"/>
          <c:showCatName val="0"/>
          <c:showSerName val="0"/>
          <c:showPercent val="0"/>
          <c:showBubbleSize val="0"/>
        </c:dLbls>
        <c:gapWidth val="150"/>
        <c:axId val="482720224"/>
        <c:axId val="482719240"/>
      </c:barChart>
      <c:catAx>
        <c:axId val="4827202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ln>
                  <a:noFill/>
                </a:ln>
                <a:solidFill>
                  <a:schemeClr val="tx1">
                    <a:lumMod val="65000"/>
                    <a:lumOff val="35000"/>
                  </a:schemeClr>
                </a:solidFill>
                <a:latin typeface="+mn-lt"/>
                <a:ea typeface="+mn-ea"/>
                <a:cs typeface="+mn-cs"/>
              </a:defRPr>
            </a:pPr>
            <a:endParaRPr lang="es-ES"/>
          </a:p>
        </c:txPr>
        <c:crossAx val="482719240"/>
        <c:crosses val="autoZero"/>
        <c:auto val="1"/>
        <c:lblAlgn val="ctr"/>
        <c:lblOffset val="100"/>
        <c:noMultiLvlLbl val="0"/>
      </c:catAx>
      <c:valAx>
        <c:axId val="48271924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ln>
                      <a:noFill/>
                    </a:ln>
                    <a:solidFill>
                      <a:schemeClr val="tx1">
                        <a:lumMod val="65000"/>
                        <a:lumOff val="35000"/>
                      </a:schemeClr>
                    </a:solidFill>
                    <a:latin typeface="+mn-lt"/>
                    <a:ea typeface="+mn-ea"/>
                    <a:cs typeface="+mn-cs"/>
                  </a:defRPr>
                </a:pPr>
                <a:r>
                  <a:rPr lang="en-US"/>
                  <a:t>CANTIDAD</a:t>
                </a:r>
              </a:p>
            </c:rich>
          </c:tx>
          <c:layout/>
          <c:overlay val="0"/>
          <c:spPr>
            <a:noFill/>
            <a:ln>
              <a:noFill/>
            </a:ln>
            <a:effectLst/>
          </c:spPr>
          <c:txPr>
            <a:bodyPr rot="-5400000" spcFirstLastPara="1" vertOverflow="ellipsis" vert="horz" wrap="square" anchor="ctr" anchorCtr="1"/>
            <a:lstStyle/>
            <a:p>
              <a:pPr>
                <a:defRPr sz="1100" b="1" i="0" u="none" strike="noStrike" kern="1200" baseline="0">
                  <a:ln>
                    <a:noFill/>
                  </a:ln>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ln>
                  <a:noFill/>
                </a:ln>
                <a:solidFill>
                  <a:schemeClr val="tx1">
                    <a:lumMod val="65000"/>
                    <a:lumOff val="35000"/>
                  </a:schemeClr>
                </a:solidFill>
                <a:latin typeface="+mn-lt"/>
                <a:ea typeface="+mn-ea"/>
                <a:cs typeface="+mn-cs"/>
              </a:defRPr>
            </a:pPr>
            <a:endParaRPr lang="es-ES"/>
          </a:p>
        </c:txPr>
        <c:crossAx val="482720224"/>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00" b="1" i="0" u="none" strike="noStrike" kern="1200" baseline="0">
                <a:ln>
                  <a:noFill/>
                </a:ln>
                <a:solidFill>
                  <a:schemeClr val="tx1">
                    <a:lumMod val="65000"/>
                    <a:lumOff val="35000"/>
                  </a:schemeClr>
                </a:solidFill>
                <a:latin typeface="+mn-lt"/>
                <a:ea typeface="+mn-ea"/>
                <a:cs typeface="+mn-cs"/>
              </a:defRPr>
            </a:pPr>
            <a:endParaRPr lang="es-ES"/>
          </a:p>
        </c:txPr>
      </c:dTable>
      <c:spPr>
        <a:noFill/>
        <a:ln>
          <a:noFill/>
        </a:ln>
        <a:effectLst/>
      </c:spPr>
    </c:plotArea>
    <c:plotVisOnly val="1"/>
    <c:dispBlanksAs val="gap"/>
    <c:showDLblsOverMax val="0"/>
  </c:chart>
  <c:spPr>
    <a:solidFill>
      <a:schemeClr val="bg1"/>
    </a:solidFill>
    <a:ln w="9525" cap="flat" cmpd="sng" algn="ctr">
      <a:solidFill>
        <a:schemeClr val="tx1"/>
      </a:solidFill>
      <a:round/>
    </a:ln>
    <a:effectLst/>
  </c:spPr>
  <c:txPr>
    <a:bodyPr/>
    <a:lstStyle/>
    <a:p>
      <a:pPr>
        <a:defRPr sz="1100" b="1">
          <a:ln>
            <a:noFill/>
          </a:ln>
        </a:defRPr>
      </a:pPr>
      <a:endParaRPr lang="es-E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'CcP 2024'!$N$23</c:f>
              <c:strCache>
                <c:ptCount val="1"/>
                <c:pt idx="0">
                  <c:v>Diciembre</c:v>
                </c:pt>
              </c:strCache>
            </c:strRef>
          </c:tx>
          <c:spPr>
            <a:solidFill>
              <a:schemeClr val="accent1"/>
            </a:solidFill>
            <a:ln>
              <a:noFill/>
            </a:ln>
            <a:effectLst/>
          </c:spPr>
          <c:invertIfNegative val="0"/>
          <c:dLbls>
            <c:dLbl>
              <c:idx val="0"/>
              <c:layout>
                <c:manualLayout>
                  <c:x val="1.3159103578378177E-2"/>
                  <c:y val="0"/>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6C90-41F2-8660-C0D2367E25A5}"/>
                </c:ext>
              </c:extLst>
            </c:dLbl>
            <c:dLbl>
              <c:idx val="1"/>
              <c:layout>
                <c:manualLayout>
                  <c:x val="-1.754547143783753E-2"/>
                  <c:y val="-9.4273551935995394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1-6C90-41F2-8660-C0D2367E25A5}"/>
                </c:ext>
              </c:extLst>
            </c:dLbl>
            <c:dLbl>
              <c:idx val="3"/>
              <c:layout>
                <c:manualLayout>
                  <c:x val="8.7727357189187841E-3"/>
                  <c:y val="2.5711265725121466E-3"/>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2-6C90-41F2-8660-C0D2367E25A5}"/>
                </c:ext>
              </c:extLst>
            </c:dLbl>
            <c:dLbl>
              <c:idx val="5"/>
              <c:layout>
                <c:manualLayout>
                  <c:x val="-1.9738655367567425E-2"/>
                  <c:y val="-9.4273551935995394E-17"/>
                </c:manualLayout>
              </c:layout>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3-6C90-41F2-8660-C0D2367E25A5}"/>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'CcP 2024'!$O$22:$T$22</c:f>
              <c:strCache>
                <c:ptCount val="6"/>
                <c:pt idx="0">
                  <c:v>   1 -  30 Vnc</c:v>
                </c:pt>
                <c:pt idx="1">
                  <c:v>  31 -  60 Vnc</c:v>
                </c:pt>
                <c:pt idx="2">
                  <c:v>  61 -  90 Vnc</c:v>
                </c:pt>
                <c:pt idx="3">
                  <c:v>  91 - 180 Vnc</c:v>
                </c:pt>
                <c:pt idx="4">
                  <c:v> 181 - 360 Vnc</c:v>
                </c:pt>
                <c:pt idx="5">
                  <c:v>     + 360 Vnc</c:v>
                </c:pt>
              </c:strCache>
            </c:strRef>
          </c:cat>
          <c:val>
            <c:numRef>
              <c:f>'CcP 2024'!$O$23:$T$23</c:f>
              <c:numCache>
                <c:formatCode>_(* #,##0_);_(* \(#,##0\);_(* "-"_);_(@_)</c:formatCode>
                <c:ptCount val="6"/>
                <c:pt idx="0">
                  <c:v>796640699</c:v>
                </c:pt>
                <c:pt idx="1">
                  <c:v>37402220.670000002</c:v>
                </c:pt>
                <c:pt idx="2">
                  <c:v>31205974.98</c:v>
                </c:pt>
                <c:pt idx="3">
                  <c:v>50919366</c:v>
                </c:pt>
                <c:pt idx="4">
                  <c:v>134618029.26000002</c:v>
                </c:pt>
                <c:pt idx="5">
                  <c:v>332495113.27999997</c:v>
                </c:pt>
              </c:numCache>
            </c:numRef>
          </c:val>
          <c:extLst>
            <c:ext xmlns:c16="http://schemas.microsoft.com/office/drawing/2014/chart" uri="{C3380CC4-5D6E-409C-BE32-E72D297353CC}">
              <c16:uniqueId val="{00000004-6C90-41F2-8660-C0D2367E25A5}"/>
            </c:ext>
          </c:extLst>
        </c:ser>
        <c:dLbls>
          <c:showLegendKey val="0"/>
          <c:showVal val="0"/>
          <c:showCatName val="0"/>
          <c:showSerName val="0"/>
          <c:showPercent val="0"/>
          <c:showBubbleSize val="0"/>
        </c:dLbls>
        <c:gapWidth val="150"/>
        <c:axId val="469902296"/>
        <c:axId val="469910824"/>
      </c:barChart>
      <c:catAx>
        <c:axId val="469902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469910824"/>
        <c:crosses val="autoZero"/>
        <c:auto val="1"/>
        <c:lblAlgn val="ctr"/>
        <c:lblOffset val="100"/>
        <c:noMultiLvlLbl val="0"/>
      </c:catAx>
      <c:valAx>
        <c:axId val="4699108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MILES DE $</a:t>
                </a:r>
              </a:p>
            </c:rich>
          </c:tx>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s-ES"/>
            </a:p>
          </c:txPr>
        </c:title>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s-ES"/>
          </a:p>
        </c:txPr>
        <c:crossAx val="46990229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000" b="1" i="0" u="none" strike="noStrike" kern="1200" baseline="0">
                <a:solidFill>
                  <a:schemeClr val="tx1">
                    <a:lumMod val="65000"/>
                    <a:lumOff val="35000"/>
                  </a:schemeClr>
                </a:solidFill>
                <a:latin typeface="+mn-lt"/>
                <a:ea typeface="+mn-ea"/>
                <a:cs typeface="+mn-cs"/>
              </a:defRPr>
            </a:pPr>
            <a:endParaRPr lang="es-ES"/>
          </a:p>
        </c:txPr>
      </c:dTable>
      <c:spPr>
        <a:noFill/>
        <a:ln>
          <a:solidFill>
            <a:schemeClr val="tx2">
              <a:lumMod val="50000"/>
            </a:schemeClr>
          </a:solidFill>
        </a:ln>
        <a:effectLst/>
      </c:spPr>
    </c:plotArea>
    <c:plotVisOnly val="1"/>
    <c:dispBlanksAs val="gap"/>
    <c:showDLblsOverMax val="0"/>
  </c:chart>
  <c:spPr>
    <a:noFill/>
    <a:ln>
      <a:solidFill>
        <a:schemeClr val="tx1"/>
      </a:solidFill>
    </a:ln>
    <a:effectLst/>
  </c:spPr>
  <c:txPr>
    <a:bodyPr/>
    <a:lstStyle/>
    <a:p>
      <a:pPr>
        <a:defRPr/>
      </a:pPr>
      <a:endParaRPr lang="es-E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1659327222176"/>
          <c:y val="6.4363159155762739E-2"/>
          <c:w val="0.86884376351061743"/>
          <c:h val="0.8282375847230542"/>
        </c:manualLayout>
      </c:layout>
      <c:barChart>
        <c:barDir val="col"/>
        <c:grouping val="clustered"/>
        <c:varyColors val="0"/>
        <c:ser>
          <c:idx val="0"/>
          <c:order val="0"/>
          <c:tx>
            <c:strRef>
              <c:f>Hoja3!$A$85</c:f>
              <c:strCache>
                <c:ptCount val="1"/>
                <c:pt idx="0">
                  <c:v>CUMPLIMIENTO DEL PLAN DE DESARROLLO INSTITUCIONAL</c:v>
                </c:pt>
              </c:strCache>
            </c:strRef>
          </c:tx>
          <c:spPr>
            <a:gradFill flip="none" rotWithShape="1">
              <a:gsLst>
                <a:gs pos="0">
                  <a:srgbClr val="339933">
                    <a:shade val="30000"/>
                    <a:satMod val="115000"/>
                  </a:srgbClr>
                </a:gs>
                <a:gs pos="50000">
                  <a:srgbClr val="339933">
                    <a:shade val="67500"/>
                    <a:satMod val="115000"/>
                  </a:srgbClr>
                </a:gs>
                <a:gs pos="100000">
                  <a:srgbClr val="339933">
                    <a:shade val="100000"/>
                    <a:satMod val="115000"/>
                  </a:srgbClr>
                </a:gs>
              </a:gsLst>
              <a:path path="circle">
                <a:fillToRect l="100000" t="100000"/>
              </a:path>
              <a:tileRect r="-100000" b="-100000"/>
            </a:gradFill>
            <a:ln>
              <a:noFill/>
            </a:ln>
            <a:effectLst/>
          </c:spPr>
          <c:invertIfNegative val="0"/>
          <c:dLbls>
            <c:dLbl>
              <c:idx val="0"/>
              <c:layout>
                <c:manualLayout>
                  <c:x val="-9.024663224590156E-3"/>
                  <c:y val="0.37581052380076285"/>
                </c:manualLayout>
              </c:layout>
              <c:tx>
                <c:rich>
                  <a:bodyPr/>
                  <a:lstStyle/>
                  <a:p>
                    <a:r>
                      <a:rPr lang="en-US" dirty="0" smtClean="0"/>
                      <a:t>68,64</a:t>
                    </a:r>
                    <a:endParaRPr lang="en-US" dirty="0"/>
                  </a:p>
                </c:rich>
              </c:tx>
              <c:showLegendKey val="0"/>
              <c:showVal val="1"/>
              <c:showCatName val="0"/>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0-FE2E-4570-80CE-80E3F2242E4E}"/>
                </c:ext>
              </c:extLst>
            </c:dLbl>
            <c:spPr>
              <a:noFill/>
              <a:ln>
                <a:noFill/>
              </a:ln>
              <a:effectLst/>
            </c:spPr>
            <c:txPr>
              <a:bodyPr rot="0" spcFirstLastPara="1" vertOverflow="ellipsis" vert="horz" wrap="square" lIns="38100" tIns="19050" rIns="38100" bIns="19050" anchor="ctr" anchorCtr="1">
                <a:spAutoFit/>
              </a:bodyPr>
              <a:lstStyle/>
              <a:p>
                <a:pPr>
                  <a:defRPr sz="3600" b="1" i="0" u="none" strike="noStrike" kern="1200" baseline="0">
                    <a:solidFill>
                      <a:schemeClr val="bg1"/>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Lit>
              <c:ptCount val="1"/>
              <c:pt idx="0">
                <c:v>PORCENTAJE DE CUMPLIMIENTO</c:v>
              </c:pt>
            </c:strLit>
          </c:cat>
          <c:val>
            <c:numRef>
              <c:f>Hoja3!$B$85:$C$85</c:f>
              <c:numCache>
                <c:formatCode>0.00%</c:formatCode>
                <c:ptCount val="1"/>
                <c:pt idx="0">
                  <c:v>0.90580000000000005</c:v>
                </c:pt>
              </c:numCache>
            </c:numRef>
          </c:val>
          <c:extLst>
            <c:ext xmlns:c16="http://schemas.microsoft.com/office/drawing/2014/chart" uri="{C3380CC4-5D6E-409C-BE32-E72D297353CC}">
              <c16:uniqueId val="{00000001-FE2E-4570-80CE-80E3F2242E4E}"/>
            </c:ext>
          </c:extLst>
        </c:ser>
        <c:dLbls>
          <c:showLegendKey val="0"/>
          <c:showVal val="0"/>
          <c:showCatName val="0"/>
          <c:showSerName val="0"/>
          <c:showPercent val="0"/>
          <c:showBubbleSize val="0"/>
        </c:dLbls>
        <c:gapWidth val="219"/>
        <c:axId val="38244736"/>
        <c:axId val="38246272"/>
      </c:barChart>
      <c:catAx>
        <c:axId val="38244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s-ES"/>
          </a:p>
        </c:txPr>
        <c:crossAx val="38246272"/>
        <c:crosses val="autoZero"/>
        <c:auto val="0"/>
        <c:lblAlgn val="ctr"/>
        <c:lblOffset val="100"/>
        <c:noMultiLvlLbl val="0"/>
      </c:catAx>
      <c:valAx>
        <c:axId val="38246272"/>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s-ES"/>
          </a:p>
        </c:txPr>
        <c:crossAx val="38244736"/>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solidFill>
      <a:schemeClr val="bg1"/>
    </a:solidFill>
    <a:ln w="12700" cap="flat" cmpd="sng" algn="ctr">
      <a:solidFill>
        <a:srgbClr val="006600"/>
      </a:solidFill>
      <a:round/>
    </a:ln>
    <a:effectLst/>
  </c:spPr>
  <c:txPr>
    <a:bodyPr/>
    <a:lstStyle/>
    <a:p>
      <a:pPr>
        <a:defRPr/>
      </a:pPr>
      <a:endParaRPr lang="es-E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emf"/></Relationships>
</file>

<file path=ppt/drawings/drawing1.xml><?xml version="1.0" encoding="utf-8"?>
<c:userShapes xmlns:c="http://schemas.openxmlformats.org/drawingml/2006/chart">
  <cdr:relSizeAnchor xmlns:cdr="http://schemas.openxmlformats.org/drawingml/2006/chartDrawing">
    <cdr:from>
      <cdr:x>0.16853</cdr:x>
      <cdr:y>0.35525</cdr:y>
    </cdr:from>
    <cdr:to>
      <cdr:x>0.54104</cdr:x>
      <cdr:y>0.48776</cdr:y>
    </cdr:to>
    <cdr:sp macro="" textlink="">
      <cdr:nvSpPr>
        <cdr:cNvPr id="2" name="CuadroTexto 1"/>
        <cdr:cNvSpPr txBox="1"/>
      </cdr:nvSpPr>
      <cdr:spPr>
        <a:xfrm xmlns:a="http://schemas.openxmlformats.org/drawingml/2006/main">
          <a:off x="1073206" y="1333516"/>
          <a:ext cx="2372174" cy="49742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s-CO" sz="1800" b="1" dirty="0" smtClean="0">
              <a:latin typeface="Arial" panose="020B0604020202020204" pitchFamily="34" charset="0"/>
              <a:cs typeface="Arial" panose="020B0604020202020204" pitchFamily="34" charset="0"/>
            </a:rPr>
            <a:t>Pendientes</a:t>
          </a:r>
          <a:r>
            <a:rPr lang="es-CO" b="1" dirty="0" smtClean="0">
              <a:latin typeface="Arial" panose="020B0604020202020204" pitchFamily="34" charset="0"/>
              <a:cs typeface="Arial" panose="020B0604020202020204" pitchFamily="34" charset="0"/>
            </a:rPr>
            <a:t> </a:t>
          </a:r>
          <a:r>
            <a:rPr lang="es-CO" sz="1200" b="1" dirty="0" smtClean="0">
              <a:latin typeface="Arial" panose="020B0604020202020204" pitchFamily="34" charset="0"/>
              <a:cs typeface="Arial" panose="020B0604020202020204" pitchFamily="34" charset="0"/>
            </a:rPr>
            <a:t> </a:t>
          </a:r>
          <a:r>
            <a:rPr lang="es-CO" sz="1400" b="1" dirty="0" smtClean="0">
              <a:latin typeface="Arial" panose="020B0604020202020204" pitchFamily="34" charset="0"/>
              <a:cs typeface="Arial" panose="020B0604020202020204" pitchFamily="34" charset="0"/>
            </a:rPr>
            <a:t>9 – 5%</a:t>
          </a:r>
          <a:endParaRPr lang="es-ES" sz="1400" b="1" dirty="0">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0.35853</cdr:x>
      <cdr:y>0.5009</cdr:y>
    </cdr:from>
    <cdr:to>
      <cdr:x>0.73697</cdr:x>
      <cdr:y>0.60615</cdr:y>
    </cdr:to>
    <cdr:sp macro="" textlink="">
      <cdr:nvSpPr>
        <cdr:cNvPr id="3" name="CuadroTexto 2"/>
        <cdr:cNvSpPr txBox="1"/>
      </cdr:nvSpPr>
      <cdr:spPr>
        <a:xfrm xmlns:a="http://schemas.openxmlformats.org/drawingml/2006/main">
          <a:off x="2283152" y="1880243"/>
          <a:ext cx="2409914" cy="39507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s-CO" sz="2000" b="1" dirty="0" smtClean="0"/>
            <a:t>Cumplidas</a:t>
          </a:r>
          <a:r>
            <a:rPr lang="es-CO" sz="1600" b="1" dirty="0" smtClean="0"/>
            <a:t> 122 – 73%</a:t>
          </a:r>
          <a:endParaRPr lang="es-ES" sz="1600" b="1" dirty="0"/>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s-MX"/>
              <a:t>Haz clic para modificar el estilo de título del patrón</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9501FF28-909C-0D43-829A-A5BC5F899356}" type="datetimeFigureOut">
              <a:rPr lang="es-ES_tradnl" smtClean="0"/>
              <a:t>11/04/2025</a:t>
            </a:fld>
            <a:endParaRPr lang="es-ES_tradnl"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s-ES_tradnl"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407DCB92-3209-684D-83D5-E6256B831C4C}" type="slidenum">
              <a:rPr lang="es-ES_tradnl" smtClean="0"/>
              <a:t>‹Nº›</a:t>
            </a:fld>
            <a:endParaRPr lang="es-ES_tradnl"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7213200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501FF28-909C-0D43-829A-A5BC5F899356}" type="datetimeFigureOut">
              <a:rPr lang="es-ES_tradnl" smtClean="0"/>
              <a:t>11/04/2025</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1066880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s-MX"/>
              <a:t>Haz clic para modificar el estilo de título del patrón</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501FF28-909C-0D43-829A-A5BC5F899356}" type="datetimeFigureOut">
              <a:rPr lang="es-ES_tradnl" smtClean="0"/>
              <a:t>11/04/2025</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6109439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Content Placeholder 2"/>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10"/>
          </p:nvPr>
        </p:nvSpPr>
        <p:spPr/>
        <p:txBody>
          <a:bodyPr/>
          <a:lstStyle/>
          <a:p>
            <a:fld id="{9501FF28-909C-0D43-829A-A5BC5F899356}" type="datetimeFigureOut">
              <a:rPr lang="es-ES_tradnl" smtClean="0"/>
              <a:t>11/04/2025</a:t>
            </a:fld>
            <a:endParaRPr lang="es-ES_tradnl" dirty="0"/>
          </a:p>
        </p:txBody>
      </p:sp>
      <p:sp>
        <p:nvSpPr>
          <p:cNvPr id="5" name="Footer Placeholder 4"/>
          <p:cNvSpPr>
            <a:spLocks noGrp="1"/>
          </p:cNvSpPr>
          <p:nvPr>
            <p:ph type="ftr" sz="quarter" idx="11"/>
          </p:nvPr>
        </p:nvSpPr>
        <p:spPr/>
        <p:txBody>
          <a:bodyPr/>
          <a:lstStyle/>
          <a:p>
            <a:endParaRPr lang="es-ES_tradnl" dirty="0"/>
          </a:p>
        </p:txBody>
      </p:sp>
      <p:sp>
        <p:nvSpPr>
          <p:cNvPr id="6" name="Slide Number Placeholder 5"/>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4128294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501FF28-909C-0D43-829A-A5BC5F899356}" type="datetimeFigureOut">
              <a:rPr lang="es-ES_tradnl" smtClean="0"/>
              <a:t>11/04/2025</a:t>
            </a:fld>
            <a:endParaRPr lang="es-ES_tradnl"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s-ES_tradnl"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407DCB92-3209-684D-83D5-E6256B831C4C}" type="slidenum">
              <a:rPr lang="es-ES_tradnl" smtClean="0"/>
              <a:t>‹Nº›</a:t>
            </a:fld>
            <a:endParaRPr lang="es-ES_tradnl"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198377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s-MX"/>
              <a:t>Haz clic para modificar el estilo de título del patrón</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Date Placeholder 4"/>
          <p:cNvSpPr>
            <a:spLocks noGrp="1"/>
          </p:cNvSpPr>
          <p:nvPr>
            <p:ph type="dt" sz="half" idx="10"/>
          </p:nvPr>
        </p:nvSpPr>
        <p:spPr/>
        <p:txBody>
          <a:bodyPr/>
          <a:lstStyle/>
          <a:p>
            <a:fld id="{9501FF28-909C-0D43-829A-A5BC5F899356}" type="datetimeFigureOut">
              <a:rPr lang="es-ES_tradnl" smtClean="0"/>
              <a:t>11/04/2025</a:t>
            </a:fld>
            <a:endParaRPr lang="es-ES_tradnl" dirty="0"/>
          </a:p>
        </p:txBody>
      </p:sp>
      <p:sp>
        <p:nvSpPr>
          <p:cNvPr id="6" name="Footer Placeholder 5"/>
          <p:cNvSpPr>
            <a:spLocks noGrp="1"/>
          </p:cNvSpPr>
          <p:nvPr>
            <p:ph type="ftr" sz="quarter" idx="11"/>
          </p:nvPr>
        </p:nvSpPr>
        <p:spPr/>
        <p:txBody>
          <a:bodyPr/>
          <a:lstStyle/>
          <a:p>
            <a:endParaRPr lang="es-ES_tradnl" dirty="0"/>
          </a:p>
        </p:txBody>
      </p:sp>
      <p:sp>
        <p:nvSpPr>
          <p:cNvPr id="7" name="Slide Number Placeholder 6"/>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754058018"/>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s-MX"/>
              <a:t>Haz clic para modificar el estilo de título del patrón</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7" name="Date Placeholder 6"/>
          <p:cNvSpPr>
            <a:spLocks noGrp="1"/>
          </p:cNvSpPr>
          <p:nvPr>
            <p:ph type="dt" sz="half" idx="10"/>
          </p:nvPr>
        </p:nvSpPr>
        <p:spPr/>
        <p:txBody>
          <a:bodyPr/>
          <a:lstStyle/>
          <a:p>
            <a:fld id="{9501FF28-909C-0D43-829A-A5BC5F899356}" type="datetimeFigureOut">
              <a:rPr lang="es-ES_tradnl" smtClean="0"/>
              <a:t>11/04/2025</a:t>
            </a:fld>
            <a:endParaRPr lang="es-ES_tradnl" dirty="0"/>
          </a:p>
        </p:txBody>
      </p:sp>
      <p:sp>
        <p:nvSpPr>
          <p:cNvPr id="8" name="Footer Placeholder 7"/>
          <p:cNvSpPr>
            <a:spLocks noGrp="1"/>
          </p:cNvSpPr>
          <p:nvPr>
            <p:ph type="ftr" sz="quarter" idx="11"/>
          </p:nvPr>
        </p:nvSpPr>
        <p:spPr/>
        <p:txBody>
          <a:bodyPr/>
          <a:lstStyle/>
          <a:p>
            <a:endParaRPr lang="es-ES_tradnl" dirty="0"/>
          </a:p>
        </p:txBody>
      </p:sp>
      <p:sp>
        <p:nvSpPr>
          <p:cNvPr id="9" name="Slide Number Placeholder 8"/>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1048465826"/>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MX"/>
              <a:t>Haz clic para modificar el estilo de título del patrón</a:t>
            </a:r>
            <a:endParaRPr lang="en-US" dirty="0"/>
          </a:p>
        </p:txBody>
      </p:sp>
      <p:sp>
        <p:nvSpPr>
          <p:cNvPr id="3" name="Date Placeholder 2"/>
          <p:cNvSpPr>
            <a:spLocks noGrp="1"/>
          </p:cNvSpPr>
          <p:nvPr>
            <p:ph type="dt" sz="half" idx="10"/>
          </p:nvPr>
        </p:nvSpPr>
        <p:spPr/>
        <p:txBody>
          <a:bodyPr/>
          <a:lstStyle/>
          <a:p>
            <a:fld id="{9501FF28-909C-0D43-829A-A5BC5F899356}" type="datetimeFigureOut">
              <a:rPr lang="es-ES_tradnl" smtClean="0"/>
              <a:t>11/04/2025</a:t>
            </a:fld>
            <a:endParaRPr lang="es-ES_tradnl" dirty="0"/>
          </a:p>
        </p:txBody>
      </p:sp>
      <p:sp>
        <p:nvSpPr>
          <p:cNvPr id="4" name="Footer Placeholder 3"/>
          <p:cNvSpPr>
            <a:spLocks noGrp="1"/>
          </p:cNvSpPr>
          <p:nvPr>
            <p:ph type="ftr" sz="quarter" idx="11"/>
          </p:nvPr>
        </p:nvSpPr>
        <p:spPr/>
        <p:txBody>
          <a:bodyPr/>
          <a:lstStyle/>
          <a:p>
            <a:endParaRPr lang="es-ES_tradnl" dirty="0"/>
          </a:p>
        </p:txBody>
      </p:sp>
      <p:sp>
        <p:nvSpPr>
          <p:cNvPr id="5" name="Slide Number Placeholder 4"/>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38753983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01FF28-909C-0D43-829A-A5BC5F899356}" type="datetimeFigureOut">
              <a:rPr lang="es-ES_tradnl" smtClean="0"/>
              <a:t>11/04/2025</a:t>
            </a:fld>
            <a:endParaRPr lang="es-ES_tradnl" dirty="0"/>
          </a:p>
        </p:txBody>
      </p:sp>
      <p:sp>
        <p:nvSpPr>
          <p:cNvPr id="3" name="Footer Placeholder 2"/>
          <p:cNvSpPr>
            <a:spLocks noGrp="1"/>
          </p:cNvSpPr>
          <p:nvPr>
            <p:ph type="ftr" sz="quarter" idx="11"/>
          </p:nvPr>
        </p:nvSpPr>
        <p:spPr/>
        <p:txBody>
          <a:bodyPr/>
          <a:lstStyle/>
          <a:p>
            <a:endParaRPr lang="es-ES_tradnl" dirty="0"/>
          </a:p>
        </p:txBody>
      </p:sp>
      <p:sp>
        <p:nvSpPr>
          <p:cNvPr id="4" name="Slide Number Placeholder 3"/>
          <p:cNvSpPr>
            <a:spLocks noGrp="1"/>
          </p:cNvSpPr>
          <p:nvPr>
            <p:ph type="sldNum" sz="quarter" idx="12"/>
          </p:nvPr>
        </p:nvSpPr>
        <p:spPr/>
        <p:txBody>
          <a:bodyPr/>
          <a:lstStyle/>
          <a:p>
            <a:fld id="{407DCB92-3209-684D-83D5-E6256B831C4C}" type="slidenum">
              <a:rPr lang="es-ES_tradnl" smtClean="0"/>
              <a:t>‹Nº›</a:t>
            </a:fld>
            <a:endParaRPr lang="es-ES_tradnl" dirty="0"/>
          </a:p>
        </p:txBody>
      </p:sp>
    </p:spTree>
    <p:extLst>
      <p:ext uri="{BB962C8B-B14F-4D97-AF65-F5344CB8AC3E}">
        <p14:creationId xmlns:p14="http://schemas.microsoft.com/office/powerpoint/2010/main" val="3041792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s-MX"/>
              <a:t>Haz clic para modificar el estilo de título del patrón</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501FF28-909C-0D43-829A-A5BC5F899356}" type="datetimeFigureOut">
              <a:rPr lang="es-ES_tradnl" smtClean="0"/>
              <a:t>11/04/2025</a:t>
            </a:fld>
            <a:endParaRPr lang="es-ES_tradnl"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ES_tradnl"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07DCB92-3209-684D-83D5-E6256B831C4C}" type="slidenum">
              <a:rPr lang="es-ES_tradnl" smtClean="0"/>
              <a:t>‹Nº›</a:t>
            </a:fld>
            <a:endParaRPr lang="es-ES_tradnl"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67406023"/>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s-MX"/>
              <a:t>Haz clic para modificar el estilo de título del patrón</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MX" dirty="0"/>
              <a:t>Haz clic en el icono para agregar una imagen</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9501FF28-909C-0D43-829A-A5BC5F899356}" type="datetimeFigureOut">
              <a:rPr lang="es-ES_tradnl" smtClean="0"/>
              <a:t>11/04/2025</a:t>
            </a:fld>
            <a:endParaRPr lang="es-ES_tradnl"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s-ES_tradnl"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407DCB92-3209-684D-83D5-E6256B831C4C}" type="slidenum">
              <a:rPr lang="es-ES_tradnl" smtClean="0"/>
              <a:t>‹Nº›</a:t>
            </a:fld>
            <a:endParaRPr lang="es-ES_tradnl"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097339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s-MX"/>
              <a:t>Haz clic para modificar el estilo de título del patrón</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9501FF28-909C-0D43-829A-A5BC5F899356}" type="datetimeFigureOut">
              <a:rPr lang="es-ES_tradnl" smtClean="0"/>
              <a:t>11/04/2025</a:t>
            </a:fld>
            <a:endParaRPr lang="es-ES_tradnl"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s-ES_tradnl"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407DCB92-3209-684D-83D5-E6256B831C4C}" type="slidenum">
              <a:rPr lang="es-ES_tradnl" smtClean="0"/>
              <a:t>‹Nº›</a:t>
            </a:fld>
            <a:endParaRPr lang="es-ES_tradnl"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567286357"/>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jpe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7.png"/><Relationship Id="rId4" Type="http://schemas.openxmlformats.org/officeDocument/2006/relationships/image" Target="../media/image16.jpeg"/></Relationships>
</file>

<file path=ppt/slides/_rels/slide2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inakijm.es/tag/habilidades/"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hospitaldeconcordia.gov.co/"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hyperlink" Target="http://www.tiemposmodernos.eu/relacion-salud-trabajo-fol/"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29.emf"/><Relationship Id="rId4" Type="http://schemas.openxmlformats.org/officeDocument/2006/relationships/package" Target="../embeddings/Hoja_de_c_lculo_de_Microsoft_Excel1.xlsx"/></Relationships>
</file>

<file path=ppt/slides/_rels/slide6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30.emf"/><Relationship Id="rId4" Type="http://schemas.openxmlformats.org/officeDocument/2006/relationships/package" Target="../embeddings/Hoja_de_c_lculo_de_Microsoft_Excel2.xlsx"/></Relationships>
</file>

<file path=ppt/slides/_rels/slide6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2.png"/><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6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6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4.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7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7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7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6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s://www.hospital-concordia.gov.co/wp-content/uploads/2023/01/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6431" y="562709"/>
            <a:ext cx="9909315" cy="4843280"/>
          </a:xfrm>
          <a:prstGeom prst="rect">
            <a:avLst/>
          </a:prstGeom>
          <a:noFill/>
          <a:extLst>
            <a:ext uri="{909E8E84-426E-40DD-AFC4-6F175D3DCCD1}">
              <a14:hiddenFill xmlns:a14="http://schemas.microsoft.com/office/drawing/2010/main">
                <a:solidFill>
                  <a:srgbClr val="FFFFFF"/>
                </a:solidFill>
              </a14:hiddenFill>
            </a:ext>
          </a:extLst>
        </p:spPr>
      </p:pic>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1134208" y="1338995"/>
            <a:ext cx="7056476" cy="279612"/>
          </a:xfrm>
        </p:spPr>
        <p:txBody>
          <a:bodyPr>
            <a:noAutofit/>
          </a:bodyPr>
          <a:lstStyle/>
          <a:p>
            <a:pPr algn="l"/>
            <a:r>
              <a:rPr lang="es-ES_tradnl" sz="2800" b="1" dirty="0" smtClean="0">
                <a:solidFill>
                  <a:schemeClr val="bg1"/>
                </a:solidFill>
                <a:latin typeface="Arial" panose="020B0604020202020204" pitchFamily="34" charset="0"/>
                <a:cs typeface="Arial" panose="020B0604020202020204" pitchFamily="34" charset="0"/>
              </a:rPr>
              <a:t>AUDIENCIA PÚBLICA DE RENDICIÓN DE CUENTAS</a:t>
            </a:r>
            <a:endParaRPr lang="es-ES_tradnl" sz="2800" b="1" dirty="0">
              <a:solidFill>
                <a:schemeClr val="bg1"/>
              </a:solidFill>
              <a:latin typeface="Arial" panose="020B0604020202020204" pitchFamily="34" charset="0"/>
              <a:cs typeface="Arial" panose="020B0604020202020204" pitchFamily="34" charset="0"/>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p:txBody>
          <a:bodyPr/>
          <a:lstStyle/>
          <a:p>
            <a:pPr algn="ctr"/>
            <a:r>
              <a:rPr lang="es-ES_tradnl" b="1" dirty="0" smtClean="0">
                <a:solidFill>
                  <a:schemeClr val="bg1"/>
                </a:solidFill>
                <a:latin typeface="Arial Narrow" panose="020B0606020202030204" pitchFamily="34" charset="0"/>
              </a:rPr>
              <a:t>E.S.E HOSPITAL SAN JUAN DE DIOS DE CONCORDIA – ANTIOQUIA </a:t>
            </a:r>
          </a:p>
          <a:p>
            <a:pPr algn="ctr"/>
            <a:r>
              <a:rPr lang="es-ES_tradnl" b="1" dirty="0" smtClean="0">
                <a:solidFill>
                  <a:schemeClr val="bg1"/>
                </a:solidFill>
                <a:latin typeface="Arial Narrow" panose="020B0606020202030204" pitchFamily="34" charset="0"/>
              </a:rPr>
              <a:t>VIGENCIA 2.024</a:t>
            </a:r>
            <a:r>
              <a:rPr lang="es-ES_tradnl" b="1" dirty="0" smtClean="0">
                <a:solidFill>
                  <a:schemeClr val="tx2">
                    <a:lumMod val="40000"/>
                    <a:lumOff val="60000"/>
                  </a:schemeClr>
                </a:solidFill>
                <a:latin typeface="Arial Narrow" panose="020B0606020202030204" pitchFamily="34" charset="0"/>
              </a:rPr>
              <a:t>.</a:t>
            </a:r>
            <a:endParaRPr lang="es-ES_tradnl" b="1" dirty="0">
              <a:solidFill>
                <a:schemeClr val="tx2">
                  <a:lumMod val="40000"/>
                  <a:lumOff val="60000"/>
                </a:schemeClr>
              </a:solidFill>
              <a:latin typeface="Arial Narrow" panose="020B060602020203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3"/>
          <a:stretch>
            <a:fillRect/>
          </a:stretch>
        </p:blipFill>
        <p:spPr>
          <a:xfrm>
            <a:off x="896431" y="564764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956423" y="584296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36891047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a:bodyPr>
          <a:lstStyle/>
          <a:p>
            <a:pPr lvl="0"/>
            <a:r>
              <a:rPr lang="es-CO" sz="2400" b="1" cap="all" spc="-120" dirty="0">
                <a:solidFill>
                  <a:schemeClr val="tx1"/>
                </a:solidFill>
                <a:latin typeface="Arial Black" pitchFamily="34" charset="0"/>
              </a:rPr>
              <a:t>LOS SERVICIOS MAS PRESTADOS DEL AÑO 2.024.</a:t>
            </a:r>
            <a:endParaRPr lang="es-ES" sz="2400" b="1" cap="all" spc="-120" dirty="0">
              <a:solidFill>
                <a:schemeClr val="tx1"/>
              </a:solidFill>
              <a:latin typeface="Arial Black" pitchFamily="34" charset="0"/>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944310"/>
            <a:ext cx="10550675" cy="4969379"/>
          </a:xfrm>
        </p:spPr>
        <p:txBody>
          <a:bodyPr>
            <a:normAutofit fontScale="92500" lnSpcReduction="10000"/>
          </a:bodyPr>
          <a:lstStyle/>
          <a:p>
            <a:pPr marL="0" indent="0" algn="just" defTabSz="457200">
              <a:buNone/>
            </a:pPr>
            <a:r>
              <a:rPr lang="es-ES_tradnl" sz="2400" b="1" dirty="0" smtClean="0">
                <a:solidFill>
                  <a:schemeClr val="tx1"/>
                </a:solidFill>
              </a:rPr>
              <a:t>Actividades desarrolladas por el personal encargado de la atención en salud, que buscan mejorar la calidad de </a:t>
            </a:r>
            <a:r>
              <a:rPr lang="es-ES_tradnl" sz="2400" b="1" dirty="0">
                <a:solidFill>
                  <a:schemeClr val="tx1"/>
                </a:solidFill>
              </a:rPr>
              <a:t>vida (salud) y generar satisfacción en los usuarios. </a:t>
            </a:r>
            <a:endParaRPr lang="es-ES_tradnl" sz="2400" b="1" dirty="0" smtClean="0">
              <a:solidFill>
                <a:schemeClr val="tx1"/>
              </a:solidFill>
            </a:endParaRPr>
          </a:p>
          <a:p>
            <a:pPr marL="0" indent="0" algn="just" defTabSz="457200">
              <a:buNone/>
            </a:pPr>
            <a:r>
              <a:rPr lang="es-CO" sz="2400" b="1" dirty="0" smtClean="0">
                <a:solidFill>
                  <a:schemeClr val="tx1"/>
                </a:solidFill>
              </a:rPr>
              <a:t>Durante </a:t>
            </a:r>
            <a:r>
              <a:rPr lang="es-CO" sz="2400" b="1" dirty="0">
                <a:solidFill>
                  <a:schemeClr val="tx1"/>
                </a:solidFill>
              </a:rPr>
              <a:t>el año 2.024, se realizaron un total de 74.446 atenciones a los usuarios en los diferentes servicios que ofrece el hospital. A continuación, presentamos el resultado arrojado en el año 2.024 a los siguientes servicios</a:t>
            </a:r>
            <a:r>
              <a:rPr lang="es-CO" sz="2400" b="1" dirty="0" smtClean="0">
                <a:solidFill>
                  <a:schemeClr val="tx1"/>
                </a:solidFill>
              </a:rPr>
              <a:t>:</a:t>
            </a:r>
            <a:endParaRPr lang="es-ES" sz="2400" b="1" dirty="0">
              <a:solidFill>
                <a:schemeClr val="tx1"/>
              </a:solidFill>
            </a:endParaRPr>
          </a:p>
          <a:p>
            <a:r>
              <a:rPr lang="es-ES" b="1" dirty="0" smtClean="0">
                <a:solidFill>
                  <a:schemeClr val="tx1"/>
                </a:solidFill>
                <a:latin typeface="Arial" panose="020B0604020202020204" pitchFamily="34" charset="0"/>
              </a:rPr>
              <a:t>CONSULTA MÉDICA.</a:t>
            </a:r>
          </a:p>
          <a:p>
            <a:r>
              <a:rPr lang="es-ES" b="1" dirty="0" smtClean="0">
                <a:solidFill>
                  <a:schemeClr val="tx1"/>
                </a:solidFill>
                <a:latin typeface="Arial" panose="020B0604020202020204" pitchFamily="34" charset="0"/>
              </a:rPr>
              <a:t>PROMOCIÓN Y PREVENCIÓN </a:t>
            </a:r>
          </a:p>
          <a:p>
            <a:r>
              <a:rPr lang="es-ES" b="1" dirty="0" smtClean="0">
                <a:solidFill>
                  <a:schemeClr val="tx1"/>
                </a:solidFill>
                <a:latin typeface="Arial" panose="020B0604020202020204" pitchFamily="34" charset="0"/>
              </a:rPr>
              <a:t>LABORATORIO. </a:t>
            </a:r>
          </a:p>
          <a:p>
            <a:r>
              <a:rPr lang="es-ES" b="1" dirty="0" smtClean="0">
                <a:solidFill>
                  <a:schemeClr val="tx1"/>
                </a:solidFill>
                <a:latin typeface="Arial" panose="020B0604020202020204" pitchFamily="34" charset="0"/>
              </a:rPr>
              <a:t>ODONTOLOGÍA. </a:t>
            </a:r>
          </a:p>
          <a:p>
            <a:r>
              <a:rPr lang="es-ES" b="1" dirty="0" smtClean="0">
                <a:solidFill>
                  <a:schemeClr val="tx1"/>
                </a:solidFill>
                <a:latin typeface="Arial" panose="020B0604020202020204" pitchFamily="34" charset="0"/>
              </a:rPr>
              <a:t>URGENCIAS</a:t>
            </a:r>
          </a:p>
          <a:p>
            <a:r>
              <a:rPr lang="es-ES" b="1" dirty="0" smtClean="0">
                <a:solidFill>
                  <a:schemeClr val="tx1"/>
                </a:solidFill>
                <a:latin typeface="Arial" panose="020B0604020202020204" pitchFamily="34" charset="0"/>
              </a:rPr>
              <a:t>HOSPITALIZACIÓN </a:t>
            </a:r>
          </a:p>
          <a:p>
            <a:r>
              <a:rPr lang="es-ES" b="1" dirty="0" smtClean="0">
                <a:solidFill>
                  <a:schemeClr val="tx1"/>
                </a:solidFill>
                <a:latin typeface="Arial" panose="020B0604020202020204" pitchFamily="34" charset="0"/>
              </a:rPr>
              <a:t>FARMACIA. </a:t>
            </a:r>
          </a:p>
          <a:p>
            <a:r>
              <a:rPr lang="es-CO" b="1" dirty="0" smtClean="0">
                <a:solidFill>
                  <a:schemeClr val="tx1"/>
                </a:solidFill>
                <a:latin typeface="Arial" panose="020B0604020202020204" pitchFamily="34" charset="0"/>
              </a:rPr>
              <a:t>RAYOS X</a:t>
            </a:r>
            <a:endParaRPr lang="es-ES" b="1" dirty="0" smtClean="0">
              <a:solidFill>
                <a:schemeClr val="tx1"/>
              </a:solidFill>
              <a:latin typeface="Arial" panose="020B0604020202020204" pitchFamily="34" charset="0"/>
            </a:endParaRPr>
          </a:p>
          <a:p>
            <a:pPr marL="0" indent="0">
              <a:buNone/>
            </a:pPr>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178463848"/>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162228"/>
            <a:ext cx="9612971" cy="3231151"/>
          </a:xfrm>
        </p:spPr>
        <p:txBody>
          <a:bodyPr>
            <a:noAutofit/>
          </a:bodyPr>
          <a:lstStyle/>
          <a:p>
            <a:pPr algn="ctr">
              <a:lnSpc>
                <a:spcPct val="112000"/>
              </a:lnSpc>
              <a:spcBef>
                <a:spcPts val="0"/>
              </a:spcBef>
            </a:pPr>
            <a:r>
              <a:rPr lang="es-ES_tradnl" sz="3600" b="1" dirty="0" smtClean="0">
                <a:solidFill>
                  <a:schemeClr val="tx1"/>
                </a:solidFill>
                <a:latin typeface="Arial Black" panose="020B0A04020102020204" pitchFamily="34" charset="0"/>
                <a:ea typeface="+mn-ea"/>
                <a:cs typeface="+mn-cs"/>
              </a:rPr>
              <a:t>Procesos de EVALUACIÓN</a:t>
            </a:r>
            <a:br>
              <a:rPr lang="es-ES_tradnl" sz="3600" b="1" dirty="0" smtClean="0">
                <a:solidFill>
                  <a:schemeClr val="tx1"/>
                </a:solidFill>
                <a:latin typeface="Arial Black" panose="020B0A04020102020204" pitchFamily="34" charset="0"/>
                <a:ea typeface="+mn-ea"/>
                <a:cs typeface="+mn-cs"/>
              </a:rPr>
            </a:br>
            <a:r>
              <a:rPr lang="es-ES_tradnl" sz="3600" b="1" dirty="0">
                <a:solidFill>
                  <a:schemeClr val="tx1"/>
                </a:solidFill>
                <a:latin typeface="Arial Black" panose="020B0A04020102020204" pitchFamily="34" charset="0"/>
                <a:ea typeface="+mn-ea"/>
                <a:cs typeface="+mn-cs"/>
              </a:rPr>
              <a:t/>
            </a:r>
            <a:br>
              <a:rPr lang="es-ES_tradnl" sz="3600" b="1" dirty="0">
                <a:solidFill>
                  <a:schemeClr val="tx1"/>
                </a:solidFill>
                <a:latin typeface="Arial Black" panose="020B0A04020102020204" pitchFamily="34" charset="0"/>
                <a:ea typeface="+mn-ea"/>
                <a:cs typeface="+mn-cs"/>
              </a:rPr>
            </a:br>
            <a:r>
              <a:rPr lang="es-ES_tradnl" sz="3600" b="1" dirty="0" smtClean="0">
                <a:solidFill>
                  <a:schemeClr val="tx1"/>
                </a:solidFill>
                <a:latin typeface="Arial Black" panose="020B0A04020102020204" pitchFamily="34" charset="0"/>
              </a:rPr>
              <a:t>Informe DE CONTROL INTERNO.</a:t>
            </a:r>
            <a:r>
              <a:rPr lang="es-ES_tradnl" sz="4400" b="1" dirty="0">
                <a:solidFill>
                  <a:schemeClr val="tx1"/>
                </a:solidFill>
                <a:latin typeface="Arial Black" panose="020B0A04020102020204" pitchFamily="34" charset="0"/>
              </a:rPr>
              <a:t/>
            </a:r>
            <a:br>
              <a:rPr lang="es-ES_tradnl" sz="4400" b="1" dirty="0">
                <a:solidFill>
                  <a:schemeClr val="tx1"/>
                </a:solidFill>
                <a:latin typeface="Arial Black" panose="020B0A04020102020204" pitchFamily="34" charset="0"/>
              </a:rPr>
            </a:br>
            <a:endParaRPr lang="es-ES_tradnl" sz="4400" b="1" dirty="0">
              <a:solidFill>
                <a:schemeClr val="tx1"/>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666004"/>
            <a:ext cx="9612971" cy="756720"/>
          </a:xfrm>
        </p:spPr>
        <p:txBody>
          <a:bodyPr>
            <a:normAutofit fontScale="92500" lnSpcReduction="10000"/>
          </a:bodyPr>
          <a:lstStyle/>
          <a:p>
            <a:pPr defTabSz="457200"/>
            <a:r>
              <a:rPr lang="es-ES" sz="2200" b="1" dirty="0" smtClean="0">
                <a:solidFill>
                  <a:schemeClr val="tx1"/>
                </a:solidFill>
                <a:latin typeface="Arial" panose="020B0604020202020204" pitchFamily="34" charset="0"/>
                <a:cs typeface="Arial" panose="020B0604020202020204" pitchFamily="34" charset="0"/>
              </a:rPr>
              <a:t>JUAN GUILLERMO POSADA MEJÍA</a:t>
            </a:r>
          </a:p>
          <a:p>
            <a:pPr defTabSz="457200"/>
            <a:r>
              <a:rPr lang="es-ES_tradnl" sz="2200" b="1" dirty="0" smtClean="0">
                <a:solidFill>
                  <a:schemeClr val="tx1"/>
                </a:solidFill>
                <a:latin typeface="Arial" panose="020B0604020202020204" pitchFamily="34" charset="0"/>
                <a:cs typeface="Arial" panose="020B0604020202020204" pitchFamily="34" charset="0"/>
              </a:rPr>
              <a:t>Control Interno</a:t>
            </a:r>
            <a:endParaRPr lang="es-ES_tradnl" sz="2200" b="1" dirty="0">
              <a:solidFill>
                <a:schemeClr val="tx1"/>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20120488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1151061" y="303900"/>
            <a:ext cx="9612971" cy="997459"/>
          </a:xfrm>
        </p:spPr>
        <p:txBody>
          <a:bodyPr>
            <a:normAutofit/>
          </a:bodyPr>
          <a:lstStyle/>
          <a:p>
            <a:r>
              <a:rPr lang="es-ES_tradnl" sz="4800" b="1" dirty="0">
                <a:solidFill>
                  <a:schemeClr val="tx1"/>
                </a:solidFill>
                <a:latin typeface="Arial" panose="020B0604020202020204" pitchFamily="34" charset="0"/>
                <a:cs typeface="Arial" panose="020B0604020202020204" pitchFamily="34" charset="0"/>
              </a:rPr>
              <a:t>Objetivo General</a:t>
            </a:r>
            <a:r>
              <a:rPr lang="es-ES_tradnl" sz="5400" b="1" dirty="0">
                <a:solidFill>
                  <a:schemeClr val="tx1"/>
                </a:solidFill>
                <a:latin typeface="Arial" panose="020B0604020202020204" pitchFamily="34" charset="0"/>
                <a:cs typeface="Arial" panose="020B0604020202020204" pitchFamily="34" charset="0"/>
              </a:rPr>
              <a:t>:</a:t>
            </a: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Marcador de contenido 2"/>
          <p:cNvSpPr>
            <a:spLocks noGrp="1"/>
          </p:cNvSpPr>
          <p:nvPr>
            <p:ph type="body" idx="1"/>
          </p:nvPr>
        </p:nvSpPr>
        <p:spPr>
          <a:xfrm>
            <a:off x="896431" y="1305276"/>
            <a:ext cx="9867601" cy="3950388"/>
          </a:xfrm>
          <a:ln w="28575">
            <a:solidFill>
              <a:srgbClr val="003300"/>
            </a:solidFill>
          </a:ln>
        </p:spPr>
        <p:txBody>
          <a:bodyPr>
            <a:noAutofit/>
          </a:bodyPr>
          <a:lstStyle/>
          <a:p>
            <a:pPr algn="just">
              <a:buClr>
                <a:srgbClr val="003300"/>
              </a:buClr>
            </a:pPr>
            <a:r>
              <a:rPr lang="es-MX" sz="2800" b="1" dirty="0">
                <a:solidFill>
                  <a:schemeClr val="tx1"/>
                </a:solidFill>
                <a:latin typeface="Arial" panose="020B0604020202020204" pitchFamily="34" charset="0"/>
                <a:cs typeface="Arial" panose="020B0604020202020204" pitchFamily="34" charset="0"/>
              </a:rPr>
              <a:t>Realizar </a:t>
            </a:r>
            <a:r>
              <a:rPr lang="es-MX" sz="2800" b="1" dirty="0" smtClean="0">
                <a:solidFill>
                  <a:schemeClr val="tx1"/>
                </a:solidFill>
                <a:latin typeface="Arial" panose="020B0604020202020204" pitchFamily="34" charset="0"/>
                <a:cs typeface="Arial" panose="020B0604020202020204" pitchFamily="34" charset="0"/>
              </a:rPr>
              <a:t>el acompañamiento a la alta dirección en la </a:t>
            </a:r>
            <a:r>
              <a:rPr lang="es-MX" sz="2800" b="1" dirty="0">
                <a:solidFill>
                  <a:schemeClr val="tx1"/>
                </a:solidFill>
                <a:latin typeface="Arial" panose="020B0604020202020204" pitchFamily="34" charset="0"/>
                <a:cs typeface="Arial" panose="020B0604020202020204" pitchFamily="34" charset="0"/>
              </a:rPr>
              <a:t>evaluación </a:t>
            </a:r>
            <a:r>
              <a:rPr lang="es-MX" sz="2800" b="1" dirty="0" smtClean="0">
                <a:solidFill>
                  <a:schemeClr val="tx1"/>
                </a:solidFill>
                <a:latin typeface="Arial" panose="020B0604020202020204" pitchFamily="34" charset="0"/>
                <a:cs typeface="Arial" panose="020B0604020202020204" pitchFamily="34" charset="0"/>
              </a:rPr>
              <a:t>del Sistema </a:t>
            </a:r>
            <a:r>
              <a:rPr lang="es-MX" sz="2800" b="1" dirty="0">
                <a:solidFill>
                  <a:schemeClr val="tx1"/>
                </a:solidFill>
                <a:latin typeface="Arial" panose="020B0604020202020204" pitchFamily="34" charset="0"/>
                <a:cs typeface="Arial" panose="020B0604020202020204" pitchFamily="34" charset="0"/>
              </a:rPr>
              <a:t>de </a:t>
            </a:r>
            <a:r>
              <a:rPr lang="es-MX" sz="2800" b="1" dirty="0" smtClean="0">
                <a:solidFill>
                  <a:schemeClr val="tx1"/>
                </a:solidFill>
                <a:latin typeface="Arial" panose="020B0604020202020204" pitchFamily="34" charset="0"/>
                <a:cs typeface="Arial" panose="020B0604020202020204" pitchFamily="34" charset="0"/>
              </a:rPr>
              <a:t>Control Interno</a:t>
            </a:r>
            <a:r>
              <a:rPr lang="es-MX" sz="2800" b="1" dirty="0">
                <a:solidFill>
                  <a:schemeClr val="tx1"/>
                </a:solidFill>
                <a:latin typeface="Arial" panose="020B0604020202020204" pitchFamily="34" charset="0"/>
                <a:cs typeface="Arial" panose="020B0604020202020204" pitchFamily="34" charset="0"/>
              </a:rPr>
              <a:t>, </a:t>
            </a:r>
            <a:r>
              <a:rPr lang="es-MX" sz="2800" b="1" dirty="0" smtClean="0">
                <a:solidFill>
                  <a:schemeClr val="tx1"/>
                </a:solidFill>
                <a:latin typeface="Arial" panose="020B0604020202020204" pitchFamily="34" charset="0"/>
                <a:cs typeface="Arial" panose="020B0604020202020204" pitchFamily="34" charset="0"/>
              </a:rPr>
              <a:t>el Plan Desarrollo por medio del Plan Operativo Anual - POA, al Modelo Integrado de Planeación y Gestión - MIPG, Indicadores de Calidad, a </a:t>
            </a:r>
            <a:r>
              <a:rPr lang="es-MX" sz="2800" b="1" dirty="0">
                <a:solidFill>
                  <a:schemeClr val="tx1"/>
                </a:solidFill>
                <a:latin typeface="Arial" panose="020B0604020202020204" pitchFamily="34" charset="0"/>
                <a:cs typeface="Arial" panose="020B0604020202020204" pitchFamily="34" charset="0"/>
              </a:rPr>
              <a:t>los </a:t>
            </a:r>
            <a:r>
              <a:rPr lang="es-MX" sz="2800" b="1" dirty="0" smtClean="0">
                <a:solidFill>
                  <a:schemeClr val="tx1"/>
                </a:solidFill>
                <a:latin typeface="Arial" panose="020B0604020202020204" pitchFamily="34" charset="0"/>
                <a:cs typeface="Arial" panose="020B0604020202020204" pitchFamily="34" charset="0"/>
              </a:rPr>
              <a:t>Procesos </a:t>
            </a:r>
            <a:r>
              <a:rPr lang="es-MX" sz="2800" b="1" dirty="0">
                <a:solidFill>
                  <a:schemeClr val="tx1"/>
                </a:solidFill>
                <a:latin typeface="Arial" panose="020B0604020202020204" pitchFamily="34" charset="0"/>
                <a:cs typeface="Arial" panose="020B0604020202020204" pitchFamily="34" charset="0"/>
              </a:rPr>
              <a:t>y </a:t>
            </a:r>
            <a:r>
              <a:rPr lang="es-MX" sz="2800" b="1" dirty="0" smtClean="0">
                <a:solidFill>
                  <a:schemeClr val="tx1"/>
                </a:solidFill>
                <a:latin typeface="Arial" panose="020B0604020202020204" pitchFamily="34" charset="0"/>
                <a:cs typeface="Arial" panose="020B0604020202020204" pitchFamily="34" charset="0"/>
              </a:rPr>
              <a:t>Actividades que realiza la ESE Hospital San Juan de Dios, </a:t>
            </a:r>
            <a:r>
              <a:rPr lang="es-MX" sz="2800" b="1" dirty="0">
                <a:solidFill>
                  <a:schemeClr val="tx1"/>
                </a:solidFill>
                <a:latin typeface="Arial" panose="020B0604020202020204" pitchFamily="34" charset="0"/>
                <a:cs typeface="Arial" panose="020B0604020202020204" pitchFamily="34" charset="0"/>
              </a:rPr>
              <a:t>con el propósito de establecer el grado de cumplimiento de las metas, objetivos y programas establecidos para el </a:t>
            </a:r>
            <a:r>
              <a:rPr lang="es-MX" sz="2800" b="1" dirty="0" smtClean="0">
                <a:solidFill>
                  <a:schemeClr val="tx1"/>
                </a:solidFill>
                <a:latin typeface="Arial" panose="020B0604020202020204" pitchFamily="34" charset="0"/>
                <a:cs typeface="Arial" panose="020B0604020202020204" pitchFamily="34" charset="0"/>
              </a:rPr>
              <a:t>2024.</a:t>
            </a:r>
            <a:endParaRPr lang="es-CO" sz="2800" b="1" dirty="0">
              <a:solidFill>
                <a:schemeClr val="tx1"/>
              </a:solidFill>
              <a:latin typeface="Calibri" panose="020F0502020204030204" pitchFamily="34" charset="0"/>
              <a:cs typeface="Calibri" panose="020F0502020204030204" pitchFamily="34" charset="0"/>
            </a:endParaRPr>
          </a:p>
        </p:txBody>
      </p:sp>
      <p:sp>
        <p:nvSpPr>
          <p:cNvPr id="8" name="Subtítulo 2">
            <a:extLst>
              <a:ext uri="{FF2B5EF4-FFF2-40B4-BE49-F238E27FC236}">
                <a16:creationId xmlns:a16="http://schemas.microsoft.com/office/drawing/2014/main" id="{7B5BDAD4-FE42-4670-9B31-EACFB3062A4F}"/>
              </a:ext>
            </a:extLst>
          </p:cNvPr>
          <p:cNvSpPr txBox="1">
            <a:spLocks/>
          </p:cNvSpPr>
          <p:nvPr/>
        </p:nvSpPr>
        <p:spPr>
          <a:xfrm>
            <a:off x="3956423" y="5750329"/>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558967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935764" y="284147"/>
            <a:ext cx="10821411" cy="335779"/>
          </a:xfrm>
        </p:spPr>
        <p:txBody>
          <a:bodyPr>
            <a:normAutofit fontScale="90000"/>
          </a:bodyPr>
          <a:lstStyle/>
          <a:p>
            <a:pPr defTabSz="457200"/>
            <a:r>
              <a:rPr lang="es-ES_tradnl" sz="2400" b="1" spc="-120" dirty="0">
                <a:solidFill>
                  <a:schemeClr val="tx1"/>
                </a:solidFill>
                <a:latin typeface="Arial Black" pitchFamily="34" charset="0"/>
                <a:ea typeface="+mn-ea"/>
                <a:cs typeface="+mn-cs"/>
              </a:rPr>
              <a:t>METODOLOGÍA:</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935764" y="846034"/>
            <a:ext cx="7507480" cy="5135666"/>
          </a:xfrm>
        </p:spPr>
        <p:txBody>
          <a:bodyPr>
            <a:normAutofit lnSpcReduction="10000"/>
          </a:bodyPr>
          <a:lstStyle/>
          <a:p>
            <a:pPr algn="just"/>
            <a:r>
              <a:rPr lang="es-ES" sz="2100" b="1" dirty="0" smtClean="0">
                <a:solidFill>
                  <a:schemeClr val="tx1"/>
                </a:solidFill>
              </a:rPr>
              <a:t>Verificación </a:t>
            </a:r>
            <a:r>
              <a:rPr lang="es-ES" sz="2100" b="1" dirty="0">
                <a:solidFill>
                  <a:schemeClr val="tx1"/>
                </a:solidFill>
              </a:rPr>
              <a:t>de  Indicadores </a:t>
            </a:r>
            <a:r>
              <a:rPr lang="es-ES" sz="2100" b="1" dirty="0" smtClean="0">
                <a:solidFill>
                  <a:schemeClr val="tx1"/>
                </a:solidFill>
              </a:rPr>
              <a:t> de los diferentes procedimientos. </a:t>
            </a:r>
          </a:p>
          <a:p>
            <a:pPr algn="just"/>
            <a:r>
              <a:rPr lang="es-ES" sz="2100" b="1" dirty="0" smtClean="0">
                <a:solidFill>
                  <a:schemeClr val="tx1"/>
                </a:solidFill>
              </a:rPr>
              <a:t>Participación </a:t>
            </a:r>
            <a:r>
              <a:rPr lang="es-ES" sz="2100" b="1" dirty="0">
                <a:solidFill>
                  <a:schemeClr val="tx1"/>
                </a:solidFill>
              </a:rPr>
              <a:t>en las reuniones de algunos de los comités institucionales y revisión de las actas.</a:t>
            </a:r>
          </a:p>
          <a:p>
            <a:pPr algn="just"/>
            <a:r>
              <a:rPr lang="es-ES" sz="2100" b="1" dirty="0">
                <a:solidFill>
                  <a:schemeClr val="tx1"/>
                </a:solidFill>
              </a:rPr>
              <a:t>Visitas de seguimiento a las diferentes dependencias, </a:t>
            </a:r>
            <a:r>
              <a:rPr lang="es-ES" sz="2100" b="1" dirty="0" smtClean="0">
                <a:solidFill>
                  <a:schemeClr val="tx1"/>
                </a:solidFill>
              </a:rPr>
              <a:t>realizando charlas, encuestas y revisión de documentos, de </a:t>
            </a:r>
            <a:r>
              <a:rPr lang="es-ES" sz="2100" b="1" dirty="0">
                <a:solidFill>
                  <a:schemeClr val="tx1"/>
                </a:solidFill>
              </a:rPr>
              <a:t>las cuales emitió los respectivos e </a:t>
            </a:r>
            <a:r>
              <a:rPr lang="es-ES" sz="2100" b="1" dirty="0" smtClean="0">
                <a:solidFill>
                  <a:schemeClr val="tx1"/>
                </a:solidFill>
              </a:rPr>
              <a:t>informes y entregando las respectivas recomendaciones.</a:t>
            </a:r>
          </a:p>
          <a:p>
            <a:pPr algn="just"/>
            <a:r>
              <a:rPr lang="es-ES" sz="2100" b="1" dirty="0" smtClean="0">
                <a:solidFill>
                  <a:schemeClr val="tx1"/>
                </a:solidFill>
              </a:rPr>
              <a:t>Seguimiento a los planes de mejoramiento presentados por los líderes de los procesos auditados para verificar su cumplimiento.</a:t>
            </a:r>
          </a:p>
          <a:p>
            <a:pPr algn="just"/>
            <a:r>
              <a:rPr lang="es-ES_tradnl" sz="2100" b="1" dirty="0" smtClean="0">
                <a:solidFill>
                  <a:schemeClr val="tx1"/>
                </a:solidFill>
              </a:rPr>
              <a:t>Se realiza un Plan Anual de Auditorias Internas a los procesos y un Plan de Acción. </a:t>
            </a:r>
            <a:r>
              <a:rPr lang="es-ES" sz="2100" b="1" dirty="0">
                <a:solidFill>
                  <a:schemeClr val="tx1"/>
                </a:solidFill>
              </a:rPr>
              <a:t>Aprobado </a:t>
            </a:r>
            <a:r>
              <a:rPr lang="es-ES" sz="2100" b="1" dirty="0" smtClean="0">
                <a:solidFill>
                  <a:schemeClr val="tx1"/>
                </a:solidFill>
              </a:rPr>
              <a:t>por el comité </a:t>
            </a:r>
            <a:r>
              <a:rPr lang="es-ES" sz="2100" b="1" dirty="0">
                <a:solidFill>
                  <a:schemeClr val="tx1"/>
                </a:solidFill>
              </a:rPr>
              <a:t>control interno. </a:t>
            </a:r>
            <a:endParaRPr lang="es-ES" sz="2100" b="1" dirty="0" smtClean="0">
              <a:solidFill>
                <a:schemeClr val="tx1"/>
              </a:solidFill>
            </a:endParaRPr>
          </a:p>
          <a:p>
            <a:pPr algn="just"/>
            <a:r>
              <a:rPr lang="es-ES" sz="2100" b="1" dirty="0" smtClean="0">
                <a:solidFill>
                  <a:schemeClr val="tx1"/>
                </a:solidFill>
              </a:rPr>
              <a:t>Análisis del Índice de Desempeño Institucional, el cual se elabora por medio del FURAG.</a:t>
            </a:r>
            <a:endParaRPr lang="es-ES_tradnl" dirty="0">
              <a:solidFill>
                <a:schemeClr val="tx1"/>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pic>
        <p:nvPicPr>
          <p:cNvPr id="7" name="Imagen 6"/>
          <p:cNvPicPr>
            <a:picLocks noChangeAspect="1"/>
          </p:cNvPicPr>
          <p:nvPr/>
        </p:nvPicPr>
        <p:blipFill>
          <a:blip r:embed="rId3"/>
          <a:stretch>
            <a:fillRect/>
          </a:stretch>
        </p:blipFill>
        <p:spPr>
          <a:xfrm>
            <a:off x="8802168" y="1166501"/>
            <a:ext cx="2955008" cy="4456631"/>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879511" y="6180009"/>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72130041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52854" y="258511"/>
            <a:ext cx="10592513" cy="1485900"/>
          </a:xfrm>
        </p:spPr>
        <p:txBody>
          <a:bodyPr>
            <a:normAutofit/>
          </a:bodyPr>
          <a:lstStyle/>
          <a:p>
            <a:pPr marL="0" indent="0" defTabSz="457200"/>
            <a:r>
              <a:rPr lang="es-MX" sz="2400" b="1" spc="-120" dirty="0">
                <a:solidFill>
                  <a:schemeClr val="tx1"/>
                </a:solidFill>
                <a:latin typeface="Arial Black" pitchFamily="34" charset="0"/>
                <a:ea typeface="+mn-ea"/>
                <a:cs typeface="+mn-cs"/>
              </a:rPr>
              <a:t>Cumplimiento del Plan Anual de Auditorías Internas </a:t>
            </a:r>
            <a:r>
              <a:rPr lang="es-MX" sz="2400" b="1" spc="-120" dirty="0" smtClean="0">
                <a:solidFill>
                  <a:schemeClr val="tx1"/>
                </a:solidFill>
                <a:latin typeface="Arial Black" pitchFamily="34" charset="0"/>
                <a:ea typeface="+mn-ea"/>
                <a:cs typeface="+mn-cs"/>
              </a:rPr>
              <a:t>2.024</a:t>
            </a:r>
            <a:r>
              <a:rPr lang="es-MX" sz="2400" b="1" spc="-120" dirty="0">
                <a:solidFill>
                  <a:schemeClr val="tx1"/>
                </a:solidFill>
                <a:latin typeface="Arial Black" pitchFamily="34" charset="0"/>
                <a:ea typeface="+mn-ea"/>
                <a:cs typeface="+mn-cs"/>
              </a:rPr>
              <a:t>.</a:t>
            </a:r>
            <a:endParaRPr lang="en-US" sz="2400" b="1" spc="-120" dirty="0">
              <a:solidFill>
                <a:schemeClr val="tx1"/>
              </a:solidFill>
              <a:latin typeface="Arial Black" pitchFamily="34" charset="0"/>
              <a:ea typeface="+mn-ea"/>
              <a:cs typeface="+mn-cs"/>
            </a:endParaRPr>
          </a:p>
        </p:txBody>
      </p:sp>
      <p:pic>
        <p:nvPicPr>
          <p:cNvPr id="12" name="Imagen 11">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291169" y="5981700"/>
            <a:ext cx="2254199" cy="664811"/>
          </a:xfrm>
          <a:prstGeom prst="rect">
            <a:avLst/>
          </a:prstGeom>
        </p:spPr>
      </p:pic>
      <p:sp>
        <p:nvSpPr>
          <p:cNvPr id="13" name="Subtítulo 2">
            <a:extLst>
              <a:ext uri="{FF2B5EF4-FFF2-40B4-BE49-F238E27FC236}">
                <a16:creationId xmlns:a16="http://schemas.microsoft.com/office/drawing/2014/main" id="{7B5BDAD4-FE42-4670-9B31-EACFB3062A4F}"/>
              </a:ext>
            </a:extLst>
          </p:cNvPr>
          <p:cNvSpPr txBox="1">
            <a:spLocks/>
          </p:cNvSpPr>
          <p:nvPr/>
        </p:nvSpPr>
        <p:spPr>
          <a:xfrm>
            <a:off x="3734233" y="6155771"/>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pic>
        <p:nvPicPr>
          <p:cNvPr id="14" name="Imagen 13"/>
          <p:cNvPicPr>
            <a:picLocks noChangeAspect="1"/>
          </p:cNvPicPr>
          <p:nvPr/>
        </p:nvPicPr>
        <p:blipFill>
          <a:blip r:embed="rId3"/>
          <a:stretch>
            <a:fillRect/>
          </a:stretch>
        </p:blipFill>
        <p:spPr>
          <a:xfrm>
            <a:off x="952854" y="760576"/>
            <a:ext cx="10592513" cy="5084747"/>
          </a:xfrm>
          <a:prstGeom prst="rect">
            <a:avLst/>
          </a:prstGeom>
        </p:spPr>
      </p:pic>
    </p:spTree>
    <p:extLst>
      <p:ext uri="{BB962C8B-B14F-4D97-AF65-F5344CB8AC3E}">
        <p14:creationId xmlns:p14="http://schemas.microsoft.com/office/powerpoint/2010/main" val="397996525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44310" y="412335"/>
            <a:ext cx="10677970" cy="476428"/>
          </a:xfrm>
        </p:spPr>
        <p:txBody>
          <a:bodyPr>
            <a:noAutofit/>
          </a:bodyPr>
          <a:lstStyle/>
          <a:p>
            <a:pPr defTabSz="457200"/>
            <a:r>
              <a:rPr lang="en-US" sz="2400" b="1" spc="-120" dirty="0">
                <a:solidFill>
                  <a:schemeClr val="tx1"/>
                </a:solidFill>
                <a:latin typeface="Arial Black" pitchFamily="34" charset="0"/>
                <a:ea typeface="+mn-ea"/>
                <a:cs typeface="+mn-cs"/>
              </a:rPr>
              <a:t>QUE ES EL MIPG: </a:t>
            </a:r>
            <a:r>
              <a:rPr lang="es-CO" sz="2400" b="1" spc="-120" dirty="0">
                <a:solidFill>
                  <a:schemeClr val="tx1"/>
                </a:solidFill>
                <a:latin typeface="Arial Black" pitchFamily="34" charset="0"/>
                <a:ea typeface="+mn-ea"/>
                <a:cs typeface="+mn-cs"/>
              </a:rPr>
              <a:t>Modelo Integrado de Planeación y Gestión - MIPG</a:t>
            </a:r>
            <a:br>
              <a:rPr lang="es-CO" sz="2400" b="1" spc="-120" dirty="0">
                <a:solidFill>
                  <a:schemeClr val="tx1"/>
                </a:solidFill>
                <a:latin typeface="Arial Black" pitchFamily="34" charset="0"/>
                <a:ea typeface="+mn-ea"/>
                <a:cs typeface="+mn-cs"/>
              </a:rPr>
            </a:br>
            <a:r>
              <a:rPr lang="en-US" sz="2400" b="1" spc="-120" dirty="0">
                <a:solidFill>
                  <a:schemeClr val="tx1"/>
                </a:solidFill>
                <a:latin typeface="Arial Black" pitchFamily="34" charset="0"/>
                <a:ea typeface="+mn-ea"/>
                <a:cs typeface="+mn-cs"/>
              </a:rPr>
              <a:t/>
            </a:r>
            <a:br>
              <a:rPr lang="en-US" sz="2400" b="1" spc="-120" dirty="0">
                <a:solidFill>
                  <a:schemeClr val="tx1"/>
                </a:solidFill>
                <a:latin typeface="Arial Black" pitchFamily="34" charset="0"/>
                <a:ea typeface="+mn-ea"/>
                <a:cs typeface="+mn-cs"/>
              </a:rPr>
            </a:br>
            <a:endParaRPr lang="en-US" sz="2400" b="1" spc="-120" dirty="0">
              <a:solidFill>
                <a:schemeClr val="tx1"/>
              </a:solidFill>
              <a:latin typeface="Arial Black" pitchFamily="34" charset="0"/>
              <a:ea typeface="+mn-ea"/>
              <a:cs typeface="+mn-cs"/>
            </a:endParaRPr>
          </a:p>
        </p:txBody>
      </p:sp>
      <p:pic>
        <p:nvPicPr>
          <p:cNvPr id="5" name="Picture 1">
            <a:extLst>
              <a:ext uri="{FF2B5EF4-FFF2-40B4-BE49-F238E27FC236}">
                <a16:creationId xmlns:a16="http://schemas.microsoft.com/office/drawing/2014/main" id="{1D74DAF9-AEC6-4A83-AC8F-DE10746640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64957" y="1171454"/>
            <a:ext cx="3773679" cy="429785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 name="Imagen 5">
            <a:extLst>
              <a:ext uri="{FF2B5EF4-FFF2-40B4-BE49-F238E27FC236}">
                <a16:creationId xmlns:a16="http://schemas.microsoft.com/office/drawing/2014/main" id="{57390852-32A9-7A47-BD06-6D9448C5788F}"/>
              </a:ext>
            </a:extLst>
          </p:cNvPr>
          <p:cNvPicPr>
            <a:picLocks noChangeAspect="1"/>
          </p:cNvPicPr>
          <p:nvPr/>
        </p:nvPicPr>
        <p:blipFill>
          <a:blip r:embed="rId3"/>
          <a:stretch>
            <a:fillRect/>
          </a:stretch>
        </p:blipFill>
        <p:spPr>
          <a:xfrm>
            <a:off x="9502977" y="5981700"/>
            <a:ext cx="2254199" cy="664811"/>
          </a:xfrm>
          <a:prstGeom prst="rect">
            <a:avLst/>
          </a:prstGeom>
        </p:spPr>
      </p:pic>
      <p:sp>
        <p:nvSpPr>
          <p:cNvPr id="7" name="CuadroTexto 6"/>
          <p:cNvSpPr txBox="1"/>
          <p:nvPr/>
        </p:nvSpPr>
        <p:spPr>
          <a:xfrm>
            <a:off x="858935" y="1006663"/>
            <a:ext cx="6926284" cy="4801314"/>
          </a:xfrm>
          <a:prstGeom prst="rect">
            <a:avLst/>
          </a:prstGeom>
          <a:noFill/>
        </p:spPr>
        <p:txBody>
          <a:bodyPr wrap="square" rtlCol="0">
            <a:spAutoFit/>
          </a:bodyPr>
          <a:lstStyle/>
          <a:p>
            <a:pPr algn="just">
              <a:buClr>
                <a:srgbClr val="003300"/>
              </a:buClr>
            </a:pPr>
            <a:r>
              <a:rPr lang="es-CO" sz="3400" b="1" dirty="0">
                <a:solidFill>
                  <a:schemeClr val="bg2">
                    <a:lumMod val="10000"/>
                  </a:schemeClr>
                </a:solidFill>
              </a:rPr>
              <a:t>Es un marco de referencia para dirigir, </a:t>
            </a:r>
            <a:r>
              <a:rPr lang="es-CO" sz="3400" b="1" u="sng" dirty="0">
                <a:solidFill>
                  <a:schemeClr val="bg2">
                    <a:lumMod val="10000"/>
                  </a:schemeClr>
                </a:solidFill>
              </a:rPr>
              <a:t>planear, ejecutar, evaluar y controlar </a:t>
            </a:r>
            <a:r>
              <a:rPr lang="es-CO" sz="3400" b="1" dirty="0">
                <a:solidFill>
                  <a:schemeClr val="bg2">
                    <a:lumMod val="10000"/>
                  </a:schemeClr>
                </a:solidFill>
              </a:rPr>
              <a:t>la gestión de las entidades y organismos públicos, con el fin de generar resultados que atiendan los planes de desarrollo y resuelvan las necesidades y problemas de los ciudadanos, </a:t>
            </a:r>
            <a:r>
              <a:rPr lang="es-CO" sz="3400" b="1" u="sng" dirty="0">
                <a:solidFill>
                  <a:schemeClr val="bg2">
                    <a:lumMod val="10000"/>
                  </a:schemeClr>
                </a:solidFill>
              </a:rPr>
              <a:t>con integridad y calidad en el servicio</a:t>
            </a:r>
            <a:r>
              <a:rPr lang="es-CO" sz="3400" b="1" dirty="0">
                <a:solidFill>
                  <a:schemeClr val="bg2">
                    <a:lumMod val="10000"/>
                  </a:schemeClr>
                </a:solidFill>
              </a:rPr>
              <a:t>.</a:t>
            </a:r>
            <a:endParaRPr lang="es-MX" sz="3400" b="1" dirty="0">
              <a:solidFill>
                <a:schemeClr val="bg2">
                  <a:lumMod val="10000"/>
                </a:schemeClr>
              </a:solidFill>
            </a:endParaRPr>
          </a:p>
        </p:txBody>
      </p:sp>
      <p:sp>
        <p:nvSpPr>
          <p:cNvPr id="8" name="Subtítulo 2">
            <a:extLst>
              <a:ext uri="{FF2B5EF4-FFF2-40B4-BE49-F238E27FC236}">
                <a16:creationId xmlns:a16="http://schemas.microsoft.com/office/drawing/2014/main" id="{7B5BDAD4-FE42-4670-9B31-EACFB3062A4F}"/>
              </a:ext>
            </a:extLst>
          </p:cNvPr>
          <p:cNvSpPr txBox="1">
            <a:spLocks/>
          </p:cNvSpPr>
          <p:nvPr/>
        </p:nvSpPr>
        <p:spPr>
          <a:xfrm>
            <a:off x="3734233"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994183298"/>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7039" y="343968"/>
            <a:ext cx="9601200" cy="519157"/>
          </a:xfrm>
        </p:spPr>
        <p:txBody>
          <a:bodyPr>
            <a:noAutofit/>
          </a:bodyPr>
          <a:lstStyle/>
          <a:p>
            <a:r>
              <a:rPr lang="es-CO" sz="2400" b="1" spc="-120" dirty="0">
                <a:solidFill>
                  <a:schemeClr val="tx1"/>
                </a:solidFill>
                <a:latin typeface="Arial Black" pitchFamily="34" charset="0"/>
                <a:ea typeface="+mn-ea"/>
                <a:cs typeface="+mn-cs"/>
              </a:rPr>
              <a:t>OBJETIVOS ESPECÍFICOS DEL MIPG:</a:t>
            </a:r>
            <a:br>
              <a:rPr lang="es-CO" sz="2400" b="1" spc="-120" dirty="0">
                <a:solidFill>
                  <a:schemeClr val="tx1"/>
                </a:solidFill>
                <a:latin typeface="Arial Black" pitchFamily="34" charset="0"/>
                <a:ea typeface="+mn-ea"/>
                <a:cs typeface="+mn-cs"/>
              </a:rPr>
            </a:br>
            <a:endParaRPr lang="en-US" sz="2400" b="1" spc="-120" dirty="0">
              <a:solidFill>
                <a:schemeClr val="tx1"/>
              </a:solidFill>
              <a:latin typeface="Arial Black" pitchFamily="34" charset="0"/>
              <a:ea typeface="+mn-ea"/>
              <a:cs typeface="+mn-cs"/>
            </a:endParaRPr>
          </a:p>
        </p:txBody>
      </p:sp>
      <p:sp>
        <p:nvSpPr>
          <p:cNvPr id="3" name="Marcador de contenido 2"/>
          <p:cNvSpPr>
            <a:spLocks noGrp="1"/>
          </p:cNvSpPr>
          <p:nvPr>
            <p:ph idx="1"/>
          </p:nvPr>
        </p:nvSpPr>
        <p:spPr>
          <a:xfrm>
            <a:off x="987038" y="863125"/>
            <a:ext cx="10669425" cy="5045937"/>
          </a:xfrm>
        </p:spPr>
        <p:txBody>
          <a:bodyPr>
            <a:noAutofit/>
          </a:bodyPr>
          <a:lstStyle/>
          <a:p>
            <a:pPr indent="-357188" algn="just" defTabSz="457200" eaLnBrk="0" hangingPunct="0">
              <a:buSzPct val="150000"/>
              <a:tabLst>
                <a:tab pos="357188" algn="l"/>
              </a:tabLst>
            </a:pPr>
            <a:r>
              <a:rPr lang="es-CO" sz="2200" b="1" dirty="0">
                <a:solidFill>
                  <a:schemeClr val="tx1"/>
                </a:solidFill>
              </a:rPr>
              <a:t>Medir el grado de orientación de la gestión y el desempeño institucional de las organizaciones públicas hacia la satisfacción efectiva de las necesidades y problemas de los ciudadanos.</a:t>
            </a:r>
          </a:p>
          <a:p>
            <a:pPr lvl="0" indent="-357188" algn="just" defTabSz="457200" eaLnBrk="0" hangingPunct="0">
              <a:buSzPct val="150000"/>
              <a:tabLst>
                <a:tab pos="357188" algn="l"/>
              </a:tabLst>
            </a:pPr>
            <a:r>
              <a:rPr lang="es-CO" sz="2200" b="1" dirty="0">
                <a:solidFill>
                  <a:schemeClr val="tx1"/>
                </a:solidFill>
              </a:rPr>
              <a:t>Fortalecer el liderazgo y el talento humano bajo los principios de integridad y legalidad, como motores de la generación de resultados de las entidades públicas </a:t>
            </a:r>
          </a:p>
          <a:p>
            <a:pPr lvl="0" indent="-357188" algn="just" defTabSz="457200" eaLnBrk="0" hangingPunct="0">
              <a:buSzPct val="150000"/>
              <a:tabLst>
                <a:tab pos="357188" algn="l"/>
              </a:tabLst>
            </a:pPr>
            <a:r>
              <a:rPr lang="es-CO" sz="2200" b="1" dirty="0">
                <a:solidFill>
                  <a:schemeClr val="tx1"/>
                </a:solidFill>
              </a:rPr>
              <a:t>Agilizar, simplificar y flexibilizar la operación de las entidades para la generación de bienes y servicios que resuelvan efectivamente las necesidades de los ciudadanos. </a:t>
            </a:r>
          </a:p>
          <a:p>
            <a:pPr lvl="0" indent="-357188" algn="just" defTabSz="457200" eaLnBrk="0" hangingPunct="0">
              <a:buSzPct val="150000"/>
              <a:tabLst>
                <a:tab pos="357188" algn="l"/>
              </a:tabLst>
            </a:pPr>
            <a:r>
              <a:rPr lang="es-CO" sz="2200" b="1" dirty="0">
                <a:solidFill>
                  <a:schemeClr val="tx1"/>
                </a:solidFill>
              </a:rPr>
              <a:t>Desarrollar una cultura organizacional fundamentada en la información, el control y la evaluación para la toma de decisiones y la mejora continua. </a:t>
            </a:r>
          </a:p>
          <a:p>
            <a:pPr lvl="0" indent="-357188" algn="just" defTabSz="457200" eaLnBrk="0" hangingPunct="0">
              <a:buSzPct val="150000"/>
              <a:tabLst>
                <a:tab pos="357188" algn="l"/>
              </a:tabLst>
            </a:pPr>
            <a:r>
              <a:rPr lang="es-CO" sz="2200" b="1" dirty="0">
                <a:solidFill>
                  <a:schemeClr val="tx1"/>
                </a:solidFill>
              </a:rPr>
              <a:t>Facilitar y promover la efectiva participación ciudadana en la planeación, gestión y evaluación de las entidades públicas. </a:t>
            </a:r>
          </a:p>
          <a:p>
            <a:pPr lvl="0" indent="-357188" algn="just" defTabSz="457200" eaLnBrk="0" hangingPunct="0">
              <a:buSzPct val="150000"/>
              <a:tabLst>
                <a:tab pos="357188" algn="l"/>
              </a:tabLst>
            </a:pPr>
            <a:r>
              <a:rPr lang="es-CO" sz="2200" b="1" dirty="0">
                <a:solidFill>
                  <a:schemeClr val="tx1"/>
                </a:solidFill>
              </a:rPr>
              <a:t>Promover la coordinación entre entidades públicas para mejorar su gestión y desempeño</a:t>
            </a:r>
          </a:p>
          <a:p>
            <a:endParaRPr lang="en-US" dirty="0">
              <a:solidFill>
                <a:schemeClr val="bg2">
                  <a:lumMod val="10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786515"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06873482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55405" y="159373"/>
            <a:ext cx="10549783" cy="1485900"/>
          </a:xfrm>
        </p:spPr>
        <p:txBody>
          <a:bodyPr>
            <a:normAutofit/>
          </a:bodyPr>
          <a:lstStyle/>
          <a:p>
            <a:r>
              <a:rPr lang="es-CO" sz="2400" b="1" spc="-120" dirty="0">
                <a:solidFill>
                  <a:schemeClr val="tx1"/>
                </a:solidFill>
                <a:latin typeface="Arial Black" pitchFamily="34" charset="0"/>
                <a:ea typeface="+mn-ea"/>
                <a:cs typeface="+mn-cs"/>
              </a:rPr>
              <a:t>DIMENSIONES OPERATIVAS DEL MIPG:</a:t>
            </a:r>
            <a:br>
              <a:rPr lang="es-CO" sz="2400" b="1" spc="-120" dirty="0">
                <a:solidFill>
                  <a:schemeClr val="tx1"/>
                </a:solidFill>
                <a:latin typeface="Arial Black" pitchFamily="34" charset="0"/>
                <a:ea typeface="+mn-ea"/>
                <a:cs typeface="+mn-cs"/>
              </a:rPr>
            </a:br>
            <a:endParaRPr lang="en-US" sz="2400" b="1" spc="-120" dirty="0">
              <a:solidFill>
                <a:schemeClr val="tx1"/>
              </a:solidFill>
              <a:latin typeface="Arial Black" pitchFamily="34" charset="0"/>
              <a:ea typeface="+mn-ea"/>
              <a:cs typeface="+mn-cs"/>
            </a:endParaRPr>
          </a:p>
        </p:txBody>
      </p:sp>
      <p:sp>
        <p:nvSpPr>
          <p:cNvPr id="3" name="Marcador de contenido 2"/>
          <p:cNvSpPr>
            <a:spLocks noGrp="1"/>
          </p:cNvSpPr>
          <p:nvPr>
            <p:ph idx="1"/>
          </p:nvPr>
        </p:nvSpPr>
        <p:spPr>
          <a:xfrm>
            <a:off x="935764" y="693811"/>
            <a:ext cx="6491707" cy="5074599"/>
          </a:xfrm>
        </p:spPr>
        <p:txBody>
          <a:bodyPr>
            <a:noAutofit/>
          </a:bodyPr>
          <a:lstStyle/>
          <a:p>
            <a:pPr marL="742950" indent="-742950" algn="just">
              <a:buClr>
                <a:srgbClr val="003300"/>
              </a:buClr>
              <a:buFont typeface="+mj-lt"/>
              <a:buAutoNum type="arabicPeriod"/>
            </a:pPr>
            <a:r>
              <a:rPr lang="es-CO" sz="3000" b="1" dirty="0">
                <a:solidFill>
                  <a:schemeClr val="tx1"/>
                </a:solidFill>
                <a:latin typeface="Calibri" panose="020F0502020204030204" pitchFamily="34" charset="0"/>
                <a:cs typeface="Calibri" panose="020F0502020204030204" pitchFamily="34" charset="0"/>
              </a:rPr>
              <a:t>Talento Humano</a:t>
            </a:r>
          </a:p>
          <a:p>
            <a:pPr marL="742950" indent="-742950" algn="just">
              <a:buClr>
                <a:srgbClr val="003300"/>
              </a:buClr>
              <a:buFont typeface="+mj-lt"/>
              <a:buAutoNum type="arabicPeriod"/>
            </a:pPr>
            <a:r>
              <a:rPr lang="es-CO" sz="3000" b="1" dirty="0">
                <a:solidFill>
                  <a:schemeClr val="tx1"/>
                </a:solidFill>
                <a:latin typeface="Calibri" panose="020F0502020204030204" pitchFamily="34" charset="0"/>
                <a:cs typeface="Calibri" panose="020F0502020204030204" pitchFamily="34" charset="0"/>
              </a:rPr>
              <a:t>Direccionamiento Estratégico y Planeación.</a:t>
            </a:r>
          </a:p>
          <a:p>
            <a:pPr marL="742950" indent="-742950" algn="just">
              <a:buClr>
                <a:srgbClr val="003300"/>
              </a:buClr>
              <a:buFont typeface="+mj-lt"/>
              <a:buAutoNum type="arabicPeriod"/>
            </a:pPr>
            <a:r>
              <a:rPr lang="es-CO" sz="3000" b="1" dirty="0">
                <a:solidFill>
                  <a:schemeClr val="tx1"/>
                </a:solidFill>
                <a:latin typeface="Calibri" panose="020F0502020204030204" pitchFamily="34" charset="0"/>
                <a:cs typeface="Calibri" panose="020F0502020204030204" pitchFamily="34" charset="0"/>
              </a:rPr>
              <a:t>Gestión con Valores para Resultados.</a:t>
            </a:r>
          </a:p>
          <a:p>
            <a:pPr marL="742950" indent="-742950" algn="just">
              <a:buClr>
                <a:srgbClr val="003300"/>
              </a:buClr>
              <a:buFont typeface="+mj-lt"/>
              <a:buAutoNum type="arabicPeriod"/>
            </a:pPr>
            <a:r>
              <a:rPr lang="es-CO" sz="3000" b="1" dirty="0">
                <a:solidFill>
                  <a:schemeClr val="tx1"/>
                </a:solidFill>
                <a:latin typeface="Calibri" panose="020F0502020204030204" pitchFamily="34" charset="0"/>
                <a:cs typeface="Calibri" panose="020F0502020204030204" pitchFamily="34" charset="0"/>
              </a:rPr>
              <a:t>Evaluación de Resultados.</a:t>
            </a:r>
          </a:p>
          <a:p>
            <a:pPr marL="742950" indent="-742950" algn="just">
              <a:buClr>
                <a:srgbClr val="003300"/>
              </a:buClr>
              <a:buFont typeface="+mj-lt"/>
              <a:buAutoNum type="arabicPeriod"/>
            </a:pPr>
            <a:r>
              <a:rPr lang="es-CO" sz="3000" b="1" dirty="0">
                <a:solidFill>
                  <a:schemeClr val="tx1"/>
                </a:solidFill>
                <a:latin typeface="Calibri" panose="020F0502020204030204" pitchFamily="34" charset="0"/>
                <a:cs typeface="Calibri" panose="020F0502020204030204" pitchFamily="34" charset="0"/>
              </a:rPr>
              <a:t>Información y Comunicación.</a:t>
            </a:r>
          </a:p>
          <a:p>
            <a:pPr marL="742950" indent="-742950" algn="just">
              <a:buClr>
                <a:srgbClr val="003300"/>
              </a:buClr>
              <a:buFont typeface="+mj-lt"/>
              <a:buAutoNum type="arabicPeriod"/>
            </a:pPr>
            <a:r>
              <a:rPr lang="es-CO" sz="3000" b="1" dirty="0">
                <a:solidFill>
                  <a:schemeClr val="tx1"/>
                </a:solidFill>
                <a:latin typeface="Calibri" panose="020F0502020204030204" pitchFamily="34" charset="0"/>
                <a:cs typeface="Calibri" panose="020F0502020204030204" pitchFamily="34" charset="0"/>
              </a:rPr>
              <a:t>Gestión del Conocimiento y la Innovación.</a:t>
            </a:r>
          </a:p>
          <a:p>
            <a:pPr marL="742950" indent="-742950" algn="just">
              <a:buClr>
                <a:srgbClr val="003300"/>
              </a:buClr>
              <a:buFont typeface="+mj-lt"/>
              <a:buAutoNum type="arabicPeriod"/>
            </a:pPr>
            <a:r>
              <a:rPr lang="es-CO" sz="3000" b="1" dirty="0">
                <a:solidFill>
                  <a:schemeClr val="tx1"/>
                </a:solidFill>
                <a:latin typeface="Calibri" panose="020F0502020204030204" pitchFamily="34" charset="0"/>
                <a:cs typeface="Calibri" panose="020F0502020204030204" pitchFamily="34" charset="0"/>
              </a:rPr>
              <a:t>Control Interno</a:t>
            </a:r>
            <a:r>
              <a:rPr lang="es-CO" sz="3000" b="1" dirty="0" smtClean="0">
                <a:solidFill>
                  <a:schemeClr val="tx1"/>
                </a:solidFill>
                <a:latin typeface="Calibri" panose="020F0502020204030204" pitchFamily="34" charset="0"/>
                <a:cs typeface="Calibri" panose="020F0502020204030204" pitchFamily="34" charset="0"/>
              </a:rPr>
              <a:t>.</a:t>
            </a:r>
            <a:endParaRPr lang="en-US" sz="3000" dirty="0">
              <a:solidFill>
                <a:schemeClr val="tx1"/>
              </a:solidFill>
            </a:endParaRPr>
          </a:p>
        </p:txBody>
      </p:sp>
      <p:pic>
        <p:nvPicPr>
          <p:cNvPr id="4" name="12 Imagen">
            <a:extLst>
              <a:ext uri="{FF2B5EF4-FFF2-40B4-BE49-F238E27FC236}">
                <a16:creationId xmlns:a16="http://schemas.microsoft.com/office/drawing/2014/main" id="{46BFCA44-2FE9-4D25-9A03-671A799229E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10856" y="1155285"/>
            <a:ext cx="3993395" cy="4299124"/>
          </a:xfrm>
          <a:prstGeom prst="rect">
            <a:avLst/>
          </a:prstGeom>
          <a:noFill/>
          <a:ln>
            <a:solidFill>
              <a:schemeClr val="tx1"/>
            </a:solidFill>
          </a:ln>
        </p:spPr>
      </p:pic>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3"/>
          <a:stretch>
            <a:fillRect/>
          </a:stretch>
        </p:blipFill>
        <p:spPr>
          <a:xfrm>
            <a:off x="9502977" y="5981700"/>
            <a:ext cx="2254199" cy="664811"/>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34233"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10091226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41759" y="317442"/>
            <a:ext cx="11071077" cy="630252"/>
          </a:xfrm>
        </p:spPr>
        <p:txBody>
          <a:bodyPr>
            <a:normAutofit fontScale="90000"/>
          </a:bodyPr>
          <a:lstStyle/>
          <a:p>
            <a:r>
              <a:rPr lang="en-US" sz="2400" b="1" spc="-120" dirty="0">
                <a:solidFill>
                  <a:schemeClr val="tx1"/>
                </a:solidFill>
                <a:latin typeface="Arial Black" pitchFamily="34" charset="0"/>
                <a:ea typeface="+mn-ea"/>
                <a:cs typeface="+mn-cs"/>
              </a:rPr>
              <a:t>QUE ES EL FURAG: </a:t>
            </a:r>
            <a:r>
              <a:rPr lang="es-CO" sz="2700" b="1" dirty="0" smtClean="0">
                <a:solidFill>
                  <a:schemeClr val="tx1"/>
                </a:solidFill>
              </a:rPr>
              <a:t>Formulario único de reporte de avances de la gestión</a:t>
            </a:r>
            <a:r>
              <a:rPr lang="es-CO" sz="3100" b="1" dirty="0" smtClean="0">
                <a:solidFill>
                  <a:schemeClr val="tx1"/>
                </a:solidFill>
              </a:rPr>
              <a:t>.</a:t>
            </a:r>
            <a:r>
              <a:rPr lang="es-CO" sz="3100" b="1" dirty="0">
                <a:solidFill>
                  <a:schemeClr val="tx1"/>
                </a:solidFill>
              </a:rPr>
              <a:t/>
            </a:r>
            <a:br>
              <a:rPr lang="es-CO" sz="3100" b="1" dirty="0">
                <a:solidFill>
                  <a:schemeClr val="tx1"/>
                </a:solidFill>
              </a:rPr>
            </a:br>
            <a:r>
              <a:rPr lang="en-US" sz="4000" b="1" dirty="0">
                <a:solidFill>
                  <a:schemeClr val="tx1"/>
                </a:solidFill>
              </a:rPr>
              <a:t/>
            </a:r>
            <a:br>
              <a:rPr lang="en-US" sz="4000" b="1" dirty="0">
                <a:solidFill>
                  <a:schemeClr val="tx1"/>
                </a:solidFill>
              </a:rPr>
            </a:br>
            <a:endParaRPr lang="en-US" sz="4000" b="1" dirty="0">
              <a:solidFill>
                <a:schemeClr val="tx1"/>
              </a:solidFill>
            </a:endParaRPr>
          </a:p>
        </p:txBody>
      </p:sp>
      <p:sp>
        <p:nvSpPr>
          <p:cNvPr id="4" name="CuadroTexto 3">
            <a:extLst>
              <a:ext uri="{FF2B5EF4-FFF2-40B4-BE49-F238E27FC236}">
                <a16:creationId xmlns:a16="http://schemas.microsoft.com/office/drawing/2014/main" id="{DE3CCFE9-17C2-4E4E-B9A3-A456650A1155}"/>
              </a:ext>
            </a:extLst>
          </p:cNvPr>
          <p:cNvSpPr txBox="1"/>
          <p:nvPr/>
        </p:nvSpPr>
        <p:spPr>
          <a:xfrm>
            <a:off x="969947" y="947694"/>
            <a:ext cx="6942672" cy="4832092"/>
          </a:xfrm>
          <a:prstGeom prst="rect">
            <a:avLst/>
          </a:prstGeom>
          <a:noFill/>
          <a:ln>
            <a:solidFill>
              <a:srgbClr val="006600"/>
            </a:solidFill>
          </a:ln>
        </p:spPr>
        <p:txBody>
          <a:bodyPr wrap="square" rtlCol="0">
            <a:spAutoFit/>
          </a:bodyPr>
          <a:lstStyle/>
          <a:p>
            <a:pPr algn="just"/>
            <a:r>
              <a:rPr lang="es-CO" sz="2800" b="1" dirty="0"/>
              <a:t>Es un cuestionario de recolección de datos alojado en un aplicativo en línea. </a:t>
            </a:r>
          </a:p>
          <a:p>
            <a:pPr algn="just"/>
            <a:r>
              <a:rPr lang="es-CO" sz="2800" b="1" dirty="0"/>
              <a:t>Captura información sobre el cumplimiento de los objetivos y la implementación de las políticas de MIPG.</a:t>
            </a:r>
          </a:p>
          <a:p>
            <a:pPr algn="just"/>
            <a:r>
              <a:rPr lang="es-CO" sz="2800" b="1" dirty="0"/>
              <a:t>Permite recolectar la información sobre el avance del Sistema de Control Interno. </a:t>
            </a:r>
          </a:p>
          <a:p>
            <a:pPr algn="just"/>
            <a:r>
              <a:rPr lang="es-CO" sz="2800" b="1" dirty="0"/>
              <a:t>Sirve como medio para proporcionar información para que las entidades públicas identifiquen sus fortalezas o debilidades y establezcan las acciones de mejora.</a:t>
            </a:r>
            <a:r>
              <a:rPr lang="es-CO" sz="2800" dirty="0"/>
              <a:t> </a:t>
            </a:r>
          </a:p>
        </p:txBody>
      </p:sp>
      <p:pic>
        <p:nvPicPr>
          <p:cNvPr id="5" name="Marcador de contenido 4">
            <a:extLst>
              <a:ext uri="{FF2B5EF4-FFF2-40B4-BE49-F238E27FC236}">
                <a16:creationId xmlns:a16="http://schemas.microsoft.com/office/drawing/2014/main" id="{3D4927DE-EC32-4AD7-8336-A0DE73CA68B7}"/>
              </a:ext>
            </a:extLst>
          </p:cNvPr>
          <p:cNvPicPr>
            <a:picLocks noGrp="1" noChangeAspect="1"/>
          </p:cNvPicPr>
          <p:nvPr>
            <p:ph idx="1"/>
          </p:nvPr>
        </p:nvPicPr>
        <p:blipFill>
          <a:blip r:embed="rId2"/>
          <a:stretch>
            <a:fillRect/>
          </a:stretch>
        </p:blipFill>
        <p:spPr>
          <a:xfrm>
            <a:off x="8041593" y="947694"/>
            <a:ext cx="3666145" cy="4906175"/>
          </a:xfrm>
          <a:prstGeom prst="rect">
            <a:avLst/>
          </a:prstGeom>
        </p:spPr>
      </p:pic>
      <p:pic>
        <p:nvPicPr>
          <p:cNvPr id="6" name="Imagen 5">
            <a:extLst>
              <a:ext uri="{FF2B5EF4-FFF2-40B4-BE49-F238E27FC236}">
                <a16:creationId xmlns:a16="http://schemas.microsoft.com/office/drawing/2014/main" id="{57390852-32A9-7A47-BD06-6D9448C5788F}"/>
              </a:ext>
            </a:extLst>
          </p:cNvPr>
          <p:cNvPicPr>
            <a:picLocks noChangeAspect="1"/>
          </p:cNvPicPr>
          <p:nvPr/>
        </p:nvPicPr>
        <p:blipFill>
          <a:blip r:embed="rId3"/>
          <a:stretch>
            <a:fillRect/>
          </a:stretch>
        </p:blipFill>
        <p:spPr>
          <a:xfrm>
            <a:off x="9502977" y="5981700"/>
            <a:ext cx="2254199" cy="664811"/>
          </a:xfrm>
          <a:prstGeom prst="rect">
            <a:avLst/>
          </a:prstGeom>
        </p:spPr>
      </p:pic>
      <p:sp>
        <p:nvSpPr>
          <p:cNvPr id="7"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16548729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6" name="Rectángulo 5"/>
          <p:cNvSpPr/>
          <p:nvPr/>
        </p:nvSpPr>
        <p:spPr>
          <a:xfrm>
            <a:off x="849560" y="203437"/>
            <a:ext cx="7055393" cy="475836"/>
          </a:xfrm>
          <a:prstGeom prst="rect">
            <a:avLst/>
          </a:prstGeom>
        </p:spPr>
        <p:txBody>
          <a:bodyPr wrap="none">
            <a:spAutoFit/>
          </a:bodyPr>
          <a:lstStyle/>
          <a:p>
            <a:pPr defTabSz="914400">
              <a:lnSpc>
                <a:spcPct val="89000"/>
              </a:lnSpc>
              <a:spcBef>
                <a:spcPct val="0"/>
              </a:spcBef>
            </a:pPr>
            <a:r>
              <a:rPr lang="es-ES" sz="2800" b="1" spc="-120" dirty="0">
                <a:latin typeface="Arial Black" pitchFamily="34" charset="0"/>
              </a:rPr>
              <a:t>Cuadro de Seguimiento a MIPG 2.024:</a:t>
            </a:r>
          </a:p>
        </p:txBody>
      </p:sp>
      <p:graphicFrame>
        <p:nvGraphicFramePr>
          <p:cNvPr id="7" name="Tabla 6"/>
          <p:cNvGraphicFramePr>
            <a:graphicFrameLocks noGrp="1"/>
          </p:cNvGraphicFramePr>
          <p:nvPr>
            <p:extLst>
              <p:ext uri="{D42A27DB-BD31-4B8C-83A1-F6EECF244321}">
                <p14:modId xmlns:p14="http://schemas.microsoft.com/office/powerpoint/2010/main" val="1831388287"/>
              </p:ext>
            </p:extLst>
          </p:nvPr>
        </p:nvGraphicFramePr>
        <p:xfrm>
          <a:off x="849560" y="760576"/>
          <a:ext cx="10789811" cy="5040049"/>
        </p:xfrm>
        <a:graphic>
          <a:graphicData uri="http://schemas.openxmlformats.org/drawingml/2006/table">
            <a:tbl>
              <a:tblPr firstRow="1" firstCol="1" bandRow="1">
                <a:tableStyleId>{5C22544A-7EE6-4342-B048-85BDC9FD1C3A}</a:tableStyleId>
              </a:tblPr>
              <a:tblGrid>
                <a:gridCol w="4616145">
                  <a:extLst>
                    <a:ext uri="{9D8B030D-6E8A-4147-A177-3AD203B41FA5}">
                      <a16:colId xmlns:a16="http://schemas.microsoft.com/office/drawing/2014/main" val="3214671433"/>
                    </a:ext>
                  </a:extLst>
                </a:gridCol>
                <a:gridCol w="1383866">
                  <a:extLst>
                    <a:ext uri="{9D8B030D-6E8A-4147-A177-3AD203B41FA5}">
                      <a16:colId xmlns:a16="http://schemas.microsoft.com/office/drawing/2014/main" val="2904960287"/>
                    </a:ext>
                  </a:extLst>
                </a:gridCol>
                <a:gridCol w="1237338">
                  <a:extLst>
                    <a:ext uri="{9D8B030D-6E8A-4147-A177-3AD203B41FA5}">
                      <a16:colId xmlns:a16="http://schemas.microsoft.com/office/drawing/2014/main" val="3894841682"/>
                    </a:ext>
                  </a:extLst>
                </a:gridCol>
                <a:gridCol w="1237338">
                  <a:extLst>
                    <a:ext uri="{9D8B030D-6E8A-4147-A177-3AD203B41FA5}">
                      <a16:colId xmlns:a16="http://schemas.microsoft.com/office/drawing/2014/main" val="3118579254"/>
                    </a:ext>
                  </a:extLst>
                </a:gridCol>
                <a:gridCol w="1237338">
                  <a:extLst>
                    <a:ext uri="{9D8B030D-6E8A-4147-A177-3AD203B41FA5}">
                      <a16:colId xmlns:a16="http://schemas.microsoft.com/office/drawing/2014/main" val="2285506406"/>
                    </a:ext>
                  </a:extLst>
                </a:gridCol>
                <a:gridCol w="1077786">
                  <a:extLst>
                    <a:ext uri="{9D8B030D-6E8A-4147-A177-3AD203B41FA5}">
                      <a16:colId xmlns:a16="http://schemas.microsoft.com/office/drawing/2014/main" val="4088668144"/>
                    </a:ext>
                  </a:extLst>
                </a:gridCol>
              </a:tblGrid>
              <a:tr h="561006">
                <a:tc>
                  <a:txBody>
                    <a:bodyPr/>
                    <a:lstStyle/>
                    <a:p>
                      <a:pPr algn="ctr">
                        <a:spcAft>
                          <a:spcPts val="0"/>
                        </a:spcAft>
                      </a:pPr>
                      <a:r>
                        <a:rPr lang="es-ES" sz="1400" b="1" dirty="0">
                          <a:effectLst/>
                        </a:rPr>
                        <a:t>Nombre de la Política</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nchor="ctr"/>
                </a:tc>
                <a:tc>
                  <a:txBody>
                    <a:bodyPr/>
                    <a:lstStyle/>
                    <a:p>
                      <a:pPr algn="ctr">
                        <a:spcAft>
                          <a:spcPts val="0"/>
                        </a:spcAft>
                      </a:pPr>
                      <a:r>
                        <a:rPr lang="es-ES" sz="1200" b="1" dirty="0">
                          <a:effectLst/>
                        </a:rPr>
                        <a:t>Actividad</a:t>
                      </a:r>
                      <a:endParaRPr lang="en-US" sz="1200" b="1" dirty="0">
                        <a:effectLst/>
                      </a:endParaRPr>
                    </a:p>
                    <a:p>
                      <a:pPr algn="ctr">
                        <a:spcAft>
                          <a:spcPts val="0"/>
                        </a:spcAft>
                      </a:pPr>
                      <a:r>
                        <a:rPr lang="es-ES" sz="1200" b="1" dirty="0">
                          <a:effectLst/>
                        </a:rPr>
                        <a:t>Cumplida Total y/o Parcial</a:t>
                      </a:r>
                      <a:endParaRPr lang="en-US" sz="1200" b="1" dirty="0">
                        <a:solidFill>
                          <a:srgbClr val="000000"/>
                        </a:solidFill>
                        <a:effectLst/>
                        <a:latin typeface="Arial" panose="020B0604020202020204" pitchFamily="34" charset="0"/>
                        <a:ea typeface="Times New Roman" panose="02020603050405020304" pitchFamily="18" charset="0"/>
                      </a:endParaRPr>
                    </a:p>
                  </a:txBody>
                  <a:tcPr marL="57302" marR="57302" marT="0" marB="0" anchor="ctr"/>
                </a:tc>
                <a:tc>
                  <a:txBody>
                    <a:bodyPr/>
                    <a:lstStyle/>
                    <a:p>
                      <a:pPr algn="ctr">
                        <a:spcAft>
                          <a:spcPts val="0"/>
                        </a:spcAft>
                      </a:pPr>
                      <a:r>
                        <a:rPr lang="es-ES" sz="1200" b="1" dirty="0">
                          <a:effectLst/>
                        </a:rPr>
                        <a:t>Actividad No</a:t>
                      </a:r>
                      <a:endParaRPr lang="en-US" sz="1200" b="1" dirty="0">
                        <a:effectLst/>
                      </a:endParaRPr>
                    </a:p>
                    <a:p>
                      <a:pPr algn="ctr">
                        <a:spcAft>
                          <a:spcPts val="0"/>
                        </a:spcAft>
                      </a:pPr>
                      <a:r>
                        <a:rPr lang="es-ES" sz="1200" b="1" dirty="0">
                          <a:effectLst/>
                        </a:rPr>
                        <a:t>cumplida</a:t>
                      </a:r>
                      <a:endParaRPr lang="en-US" sz="1200" b="1" dirty="0">
                        <a:solidFill>
                          <a:srgbClr val="000000"/>
                        </a:solidFill>
                        <a:effectLst/>
                        <a:latin typeface="Arial" panose="020B0604020202020204" pitchFamily="34" charset="0"/>
                        <a:ea typeface="Times New Roman" panose="02020603050405020304" pitchFamily="18" charset="0"/>
                      </a:endParaRPr>
                    </a:p>
                  </a:txBody>
                  <a:tcPr marL="57302" marR="57302" marT="0" marB="0" anchor="ctr"/>
                </a:tc>
                <a:tc>
                  <a:txBody>
                    <a:bodyPr/>
                    <a:lstStyle/>
                    <a:p>
                      <a:pPr algn="ctr">
                        <a:spcAft>
                          <a:spcPts val="0"/>
                        </a:spcAft>
                      </a:pPr>
                      <a:r>
                        <a:rPr lang="es-ES" sz="1200" b="1" dirty="0">
                          <a:effectLst/>
                        </a:rPr>
                        <a:t>Actividad</a:t>
                      </a:r>
                      <a:endParaRPr lang="en-US" sz="1200" b="1" dirty="0">
                        <a:effectLst/>
                      </a:endParaRPr>
                    </a:p>
                    <a:p>
                      <a:pPr algn="ctr">
                        <a:spcAft>
                          <a:spcPts val="0"/>
                        </a:spcAft>
                      </a:pPr>
                      <a:r>
                        <a:rPr lang="es-ES" sz="1200" b="1" dirty="0">
                          <a:effectLst/>
                        </a:rPr>
                        <a:t>Pendiente</a:t>
                      </a:r>
                      <a:endParaRPr lang="en-US" sz="1200" b="1" dirty="0">
                        <a:solidFill>
                          <a:srgbClr val="000000"/>
                        </a:solidFill>
                        <a:effectLst/>
                        <a:latin typeface="Arial" panose="020B0604020202020204" pitchFamily="34" charset="0"/>
                        <a:ea typeface="Times New Roman" panose="02020603050405020304" pitchFamily="18" charset="0"/>
                      </a:endParaRPr>
                    </a:p>
                  </a:txBody>
                  <a:tcPr marL="57302" marR="57302" marT="0" marB="0" anchor="ctr"/>
                </a:tc>
                <a:tc>
                  <a:txBody>
                    <a:bodyPr/>
                    <a:lstStyle/>
                    <a:p>
                      <a:pPr algn="ctr">
                        <a:spcAft>
                          <a:spcPts val="0"/>
                        </a:spcAft>
                      </a:pPr>
                      <a:r>
                        <a:rPr lang="es-ES" sz="1200" b="1" dirty="0">
                          <a:effectLst/>
                        </a:rPr>
                        <a:t>Total Actividad</a:t>
                      </a:r>
                      <a:endParaRPr lang="en-US" sz="1200" b="1" dirty="0">
                        <a:solidFill>
                          <a:srgbClr val="000000"/>
                        </a:solidFill>
                        <a:effectLst/>
                        <a:latin typeface="Arial" panose="020B0604020202020204" pitchFamily="34" charset="0"/>
                        <a:ea typeface="Times New Roman" panose="02020603050405020304" pitchFamily="18" charset="0"/>
                      </a:endParaRPr>
                    </a:p>
                  </a:txBody>
                  <a:tcPr marL="57302" marR="57302" marT="0" marB="0" anchor="ctr"/>
                </a:tc>
                <a:tc>
                  <a:txBody>
                    <a:bodyPr/>
                    <a:lstStyle/>
                    <a:p>
                      <a:pPr algn="ctr">
                        <a:spcAft>
                          <a:spcPts val="0"/>
                        </a:spcAft>
                      </a:pPr>
                      <a:r>
                        <a:rPr lang="es-ES" sz="1200" b="1" dirty="0">
                          <a:effectLst/>
                        </a:rPr>
                        <a:t>% de Cumplim</a:t>
                      </a:r>
                      <a:endParaRPr lang="en-US" sz="1200" b="1" dirty="0">
                        <a:solidFill>
                          <a:srgbClr val="000000"/>
                        </a:solidFill>
                        <a:effectLst/>
                        <a:latin typeface="Arial" panose="020B0604020202020204" pitchFamily="34" charset="0"/>
                        <a:ea typeface="Times New Roman" panose="02020603050405020304" pitchFamily="18" charset="0"/>
                      </a:endParaRPr>
                    </a:p>
                  </a:txBody>
                  <a:tcPr marL="57302" marR="57302" marT="0" marB="0" anchor="ctr"/>
                </a:tc>
                <a:extLst>
                  <a:ext uri="{0D108BD9-81ED-4DB2-BD59-A6C34878D82A}">
                    <a16:rowId xmlns:a16="http://schemas.microsoft.com/office/drawing/2014/main" val="4249076016"/>
                  </a:ext>
                </a:extLst>
              </a:tr>
              <a:tr h="218169">
                <a:tc>
                  <a:txBody>
                    <a:bodyPr/>
                    <a:lstStyle/>
                    <a:p>
                      <a:pPr>
                        <a:spcAft>
                          <a:spcPts val="0"/>
                        </a:spcAft>
                      </a:pPr>
                      <a:r>
                        <a:rPr lang="es-ES" sz="1400" b="1" dirty="0">
                          <a:effectLst/>
                        </a:rPr>
                        <a:t>Estratégica del Talento Humano.</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46</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27</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76</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60,5%</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1467824998"/>
                  </a:ext>
                </a:extLst>
              </a:tr>
              <a:tr h="218169">
                <a:tc>
                  <a:txBody>
                    <a:bodyPr/>
                    <a:lstStyle/>
                    <a:p>
                      <a:pPr>
                        <a:spcAft>
                          <a:spcPts val="0"/>
                        </a:spcAft>
                      </a:pPr>
                      <a:r>
                        <a:rPr lang="es-ES" sz="1400" b="1" dirty="0">
                          <a:effectLst/>
                        </a:rPr>
                        <a:t>Integridad</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5</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20,0%</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3237068131"/>
                  </a:ext>
                </a:extLst>
              </a:tr>
              <a:tr h="218169">
                <a:tc>
                  <a:txBody>
                    <a:bodyPr/>
                    <a:lstStyle/>
                    <a:p>
                      <a:pPr>
                        <a:spcAft>
                          <a:spcPts val="0"/>
                        </a:spcAft>
                      </a:pPr>
                      <a:r>
                        <a:rPr lang="es-ES" sz="1400" b="1" dirty="0">
                          <a:effectLst/>
                        </a:rPr>
                        <a:t>Planeación institucional</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14</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18</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77,8%</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652350874"/>
                  </a:ext>
                </a:extLst>
              </a:tr>
              <a:tr h="260417">
                <a:tc>
                  <a:txBody>
                    <a:bodyPr/>
                    <a:lstStyle/>
                    <a:p>
                      <a:pPr algn="just">
                        <a:spcAft>
                          <a:spcPts val="0"/>
                        </a:spcAft>
                      </a:pPr>
                      <a:r>
                        <a:rPr lang="es-ES" sz="1400" b="1" dirty="0">
                          <a:effectLst/>
                        </a:rPr>
                        <a:t>Gestión presupuestal y eficiencia en el gasto público.</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8</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72,7%</a:t>
                      </a:r>
                      <a:endParaRPr lang="es-ES" sz="1600" b="1" dirty="0">
                        <a:effectLst/>
                        <a:latin typeface="Times New Roman" panose="02020603050405020304" pitchFamily="18" charset="0"/>
                        <a:ea typeface="MS Mincho"/>
                      </a:endParaRPr>
                    </a:p>
                  </a:txBody>
                  <a:tcPr marL="68580" marR="68580" marT="0" marB="0" anchor="ctr"/>
                </a:tc>
                <a:extLst>
                  <a:ext uri="{0D108BD9-81ED-4DB2-BD59-A6C34878D82A}">
                    <a16:rowId xmlns:a16="http://schemas.microsoft.com/office/drawing/2014/main" val="2504832413"/>
                  </a:ext>
                </a:extLst>
              </a:tr>
              <a:tr h="218169">
                <a:tc>
                  <a:txBody>
                    <a:bodyPr/>
                    <a:lstStyle/>
                    <a:p>
                      <a:pPr>
                        <a:spcAft>
                          <a:spcPts val="0"/>
                        </a:spcAft>
                      </a:pPr>
                      <a:r>
                        <a:rPr lang="es-ES" sz="1400" b="1" dirty="0">
                          <a:effectLst/>
                        </a:rPr>
                        <a:t>Compras y contratación</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5</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0</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6</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83,3%</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1017524236"/>
                  </a:ext>
                </a:extLst>
              </a:tr>
              <a:tr h="218169">
                <a:tc>
                  <a:txBody>
                    <a:bodyPr/>
                    <a:lstStyle/>
                    <a:p>
                      <a:pPr>
                        <a:spcAft>
                          <a:spcPts val="0"/>
                        </a:spcAft>
                      </a:pPr>
                      <a:r>
                        <a:rPr lang="es-ES" sz="1400" b="1" dirty="0">
                          <a:effectLst/>
                        </a:rPr>
                        <a:t>Gestión del plan anticorrupción.</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6</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7</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14</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42,9%</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1089676525"/>
                  </a:ext>
                </a:extLst>
              </a:tr>
              <a:tr h="260417">
                <a:tc>
                  <a:txBody>
                    <a:bodyPr/>
                    <a:lstStyle/>
                    <a:p>
                      <a:pPr algn="just">
                        <a:spcAft>
                          <a:spcPts val="0"/>
                        </a:spcAft>
                      </a:pPr>
                      <a:r>
                        <a:rPr lang="es-ES" sz="1400" b="1" dirty="0">
                          <a:effectLst/>
                        </a:rPr>
                        <a:t>Fortalecimiento organizacional y simplificación de procesos</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0</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5</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60,0%</a:t>
                      </a:r>
                      <a:endParaRPr lang="es-ES" sz="1600" b="1" dirty="0">
                        <a:effectLst/>
                        <a:latin typeface="Times New Roman" panose="02020603050405020304" pitchFamily="18" charset="0"/>
                        <a:ea typeface="MS Mincho"/>
                      </a:endParaRPr>
                    </a:p>
                  </a:txBody>
                  <a:tcPr marL="68580" marR="68580" marT="0" marB="0" anchor="ctr"/>
                </a:tc>
                <a:extLst>
                  <a:ext uri="{0D108BD9-81ED-4DB2-BD59-A6C34878D82A}">
                    <a16:rowId xmlns:a16="http://schemas.microsoft.com/office/drawing/2014/main" val="3254454149"/>
                  </a:ext>
                </a:extLst>
              </a:tr>
              <a:tr h="218169">
                <a:tc>
                  <a:txBody>
                    <a:bodyPr/>
                    <a:lstStyle/>
                    <a:p>
                      <a:pPr>
                        <a:spcAft>
                          <a:spcPts val="0"/>
                        </a:spcAft>
                      </a:pPr>
                      <a:r>
                        <a:rPr lang="es-ES" sz="1400" b="1" dirty="0">
                          <a:effectLst/>
                        </a:rPr>
                        <a:t>Gobierno digital</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5</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6</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0</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45,5%</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1659712325"/>
                  </a:ext>
                </a:extLst>
              </a:tr>
              <a:tr h="218169">
                <a:tc>
                  <a:txBody>
                    <a:bodyPr/>
                    <a:lstStyle/>
                    <a:p>
                      <a:pPr>
                        <a:spcAft>
                          <a:spcPts val="0"/>
                        </a:spcAft>
                      </a:pPr>
                      <a:r>
                        <a:rPr lang="es-ES" sz="1400" b="1" dirty="0">
                          <a:effectLst/>
                        </a:rPr>
                        <a:t>Seguridad digital</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8</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9</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20</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40,0%</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3136713170"/>
                  </a:ext>
                </a:extLst>
              </a:tr>
              <a:tr h="218169">
                <a:tc>
                  <a:txBody>
                    <a:bodyPr/>
                    <a:lstStyle/>
                    <a:p>
                      <a:pPr>
                        <a:spcAft>
                          <a:spcPts val="0"/>
                        </a:spcAft>
                      </a:pPr>
                      <a:r>
                        <a:rPr lang="es-ES" sz="1400" b="1" dirty="0">
                          <a:effectLst/>
                        </a:rPr>
                        <a:t>Defensa jurídica</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6</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10</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19</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15,8%</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2357701780"/>
                  </a:ext>
                </a:extLst>
              </a:tr>
              <a:tr h="218169">
                <a:tc>
                  <a:txBody>
                    <a:bodyPr/>
                    <a:lstStyle/>
                    <a:p>
                      <a:pPr>
                        <a:spcAft>
                          <a:spcPts val="0"/>
                        </a:spcAft>
                      </a:pPr>
                      <a:r>
                        <a:rPr lang="es-ES" sz="1400" b="1" dirty="0">
                          <a:effectLst/>
                        </a:rPr>
                        <a:t>Servicio al ciudadano</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10</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14</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71,4%</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826274284"/>
                  </a:ext>
                </a:extLst>
              </a:tr>
              <a:tr h="218169">
                <a:tc>
                  <a:txBody>
                    <a:bodyPr/>
                    <a:lstStyle/>
                    <a:p>
                      <a:pPr>
                        <a:spcAft>
                          <a:spcPts val="0"/>
                        </a:spcAft>
                      </a:pPr>
                      <a:r>
                        <a:rPr lang="es-ES" sz="1400" b="1" dirty="0">
                          <a:effectLst/>
                        </a:rPr>
                        <a:t>Gestión de trámites</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15</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6,7%</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2486676298"/>
                  </a:ext>
                </a:extLst>
              </a:tr>
              <a:tr h="218169">
                <a:tc>
                  <a:txBody>
                    <a:bodyPr/>
                    <a:lstStyle/>
                    <a:p>
                      <a:pPr>
                        <a:spcAft>
                          <a:spcPts val="0"/>
                        </a:spcAft>
                      </a:pPr>
                      <a:r>
                        <a:rPr lang="es-ES" sz="1400" b="1" dirty="0">
                          <a:effectLst/>
                        </a:rPr>
                        <a:t>Gestión de la rendición de cuentas.</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0</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15,4%</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1315098821"/>
                  </a:ext>
                </a:extLst>
              </a:tr>
              <a:tr h="218169">
                <a:tc>
                  <a:txBody>
                    <a:bodyPr/>
                    <a:lstStyle/>
                    <a:p>
                      <a:pPr>
                        <a:spcAft>
                          <a:spcPts val="0"/>
                        </a:spcAft>
                      </a:pPr>
                      <a:r>
                        <a:rPr lang="es-ES" sz="1400" b="1" dirty="0">
                          <a:effectLst/>
                        </a:rPr>
                        <a:t>Relación con el ciudadano</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14</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85,7%</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2497707134"/>
                  </a:ext>
                </a:extLst>
              </a:tr>
              <a:tr h="218169">
                <a:tc>
                  <a:txBody>
                    <a:bodyPr/>
                    <a:lstStyle/>
                    <a:p>
                      <a:pPr>
                        <a:spcAft>
                          <a:spcPts val="0"/>
                        </a:spcAft>
                      </a:pPr>
                      <a:r>
                        <a:rPr lang="es-ES" sz="1400" b="1" dirty="0">
                          <a:effectLst/>
                        </a:rPr>
                        <a:t>Evaluación del desempeño institucional</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0</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14</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78,6%</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2458615893"/>
                  </a:ext>
                </a:extLst>
              </a:tr>
              <a:tr h="218169">
                <a:tc>
                  <a:txBody>
                    <a:bodyPr/>
                    <a:lstStyle/>
                    <a:p>
                      <a:pPr>
                        <a:spcAft>
                          <a:spcPts val="0"/>
                        </a:spcAft>
                      </a:pPr>
                      <a:r>
                        <a:rPr lang="es-ES" sz="1400" b="1" dirty="0">
                          <a:effectLst/>
                        </a:rPr>
                        <a:t>Gestión documental</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14</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29</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48,3%</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1089011899"/>
                  </a:ext>
                </a:extLst>
              </a:tr>
              <a:tr h="218169">
                <a:tc>
                  <a:txBody>
                    <a:bodyPr/>
                    <a:lstStyle/>
                    <a:p>
                      <a:pPr>
                        <a:spcAft>
                          <a:spcPts val="0"/>
                        </a:spcAft>
                      </a:pPr>
                      <a:r>
                        <a:rPr lang="es-ES" sz="1400" b="1" dirty="0">
                          <a:effectLst/>
                        </a:rPr>
                        <a:t>Gestión de la información estadística</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4</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8</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50,0%</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3839074380"/>
                  </a:ext>
                </a:extLst>
              </a:tr>
              <a:tr h="218169">
                <a:tc>
                  <a:txBody>
                    <a:bodyPr/>
                    <a:lstStyle/>
                    <a:p>
                      <a:pPr>
                        <a:spcAft>
                          <a:spcPts val="0"/>
                        </a:spcAft>
                      </a:pPr>
                      <a:r>
                        <a:rPr lang="es-ES" sz="1400" b="1" dirty="0">
                          <a:effectLst/>
                        </a:rPr>
                        <a:t>Gestión del conocimiento y la innovación</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9</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7,7%</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2311241049"/>
                  </a:ext>
                </a:extLst>
              </a:tr>
              <a:tr h="218169">
                <a:tc>
                  <a:txBody>
                    <a:bodyPr/>
                    <a:lstStyle/>
                    <a:p>
                      <a:pPr>
                        <a:spcAft>
                          <a:spcPts val="0"/>
                        </a:spcAft>
                      </a:pPr>
                      <a:r>
                        <a:rPr lang="es-ES" sz="1400" b="1" dirty="0">
                          <a:effectLst/>
                        </a:rPr>
                        <a:t>Control interno.</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tc>
                <a:tc>
                  <a:txBody>
                    <a:bodyPr/>
                    <a:lstStyle/>
                    <a:p>
                      <a:pPr algn="ctr">
                        <a:spcAft>
                          <a:spcPts val="0"/>
                        </a:spcAft>
                      </a:pPr>
                      <a:r>
                        <a:rPr lang="es-ES" sz="1200" b="1" dirty="0">
                          <a:solidFill>
                            <a:srgbClr val="000000"/>
                          </a:solidFill>
                          <a:effectLst/>
                          <a:latin typeface="Arial" panose="020B0604020202020204" pitchFamily="34" charset="0"/>
                          <a:ea typeface="MS Mincho"/>
                        </a:rPr>
                        <a:t>18</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9</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1</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MS Mincho"/>
                        </a:rPr>
                        <a:t>28</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400" b="1" dirty="0">
                          <a:solidFill>
                            <a:srgbClr val="000000"/>
                          </a:solidFill>
                          <a:effectLst/>
                          <a:latin typeface="Calibri" panose="020F0502020204030204" pitchFamily="34" charset="0"/>
                          <a:ea typeface="MS Mincho"/>
                        </a:rPr>
                        <a:t>64,3%</a:t>
                      </a:r>
                      <a:endParaRPr lang="es-ES" sz="1600" b="1" dirty="0">
                        <a:effectLst/>
                        <a:latin typeface="Times New Roman" panose="02020603050405020304" pitchFamily="18" charset="0"/>
                        <a:ea typeface="MS Mincho"/>
                      </a:endParaRPr>
                    </a:p>
                  </a:txBody>
                  <a:tcPr marL="68580" marR="68580" marT="0" marB="0" anchor="b"/>
                </a:tc>
                <a:extLst>
                  <a:ext uri="{0D108BD9-81ED-4DB2-BD59-A6C34878D82A}">
                    <a16:rowId xmlns:a16="http://schemas.microsoft.com/office/drawing/2014/main" val="3066714540"/>
                  </a:ext>
                </a:extLst>
              </a:tr>
              <a:tr h="249336">
                <a:tc>
                  <a:txBody>
                    <a:bodyPr/>
                    <a:lstStyle/>
                    <a:p>
                      <a:pPr algn="ctr">
                        <a:spcAft>
                          <a:spcPts val="0"/>
                        </a:spcAft>
                      </a:pPr>
                      <a:r>
                        <a:rPr lang="es-ES" sz="1400" b="1" dirty="0">
                          <a:effectLst/>
                        </a:rPr>
                        <a:t>TOTAL DE LA EJECUCIÓN - MIPG</a:t>
                      </a:r>
                      <a:endParaRPr lang="en-US" sz="1400" b="1" dirty="0">
                        <a:solidFill>
                          <a:srgbClr val="000000"/>
                        </a:solidFill>
                        <a:effectLst/>
                        <a:latin typeface="Arial" panose="020B0604020202020204" pitchFamily="34" charset="0"/>
                        <a:ea typeface="Times New Roman" panose="02020603050405020304" pitchFamily="18" charset="0"/>
                      </a:endParaRPr>
                    </a:p>
                  </a:txBody>
                  <a:tcPr marL="57302" marR="57302" marT="0" marB="0" anchor="ctr"/>
                </a:tc>
                <a:tc>
                  <a:txBody>
                    <a:bodyPr/>
                    <a:lstStyle/>
                    <a:p>
                      <a:pPr algn="ctr">
                        <a:spcAft>
                          <a:spcPts val="0"/>
                        </a:spcAft>
                      </a:pPr>
                      <a:r>
                        <a:rPr lang="es-ES" sz="1600" b="1" dirty="0">
                          <a:solidFill>
                            <a:srgbClr val="000000"/>
                          </a:solidFill>
                          <a:effectLst/>
                          <a:latin typeface="Calibri" panose="020F0502020204030204" pitchFamily="34" charset="0"/>
                          <a:ea typeface="MS Mincho"/>
                        </a:rPr>
                        <a:t>172</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600" b="1" dirty="0">
                          <a:solidFill>
                            <a:srgbClr val="000000"/>
                          </a:solidFill>
                          <a:effectLst/>
                          <a:latin typeface="Calibri" panose="020F0502020204030204" pitchFamily="34" charset="0"/>
                          <a:ea typeface="MS Mincho"/>
                        </a:rPr>
                        <a:t>108</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600" b="1" dirty="0">
                          <a:solidFill>
                            <a:srgbClr val="000000"/>
                          </a:solidFill>
                          <a:effectLst/>
                          <a:latin typeface="Calibri" panose="020F0502020204030204" pitchFamily="34" charset="0"/>
                          <a:ea typeface="MS Mincho"/>
                        </a:rPr>
                        <a:t>53</a:t>
                      </a:r>
                      <a:endParaRPr lang="es-ES" sz="1800" b="1" dirty="0">
                        <a:effectLst/>
                        <a:latin typeface="Times New Roman" panose="02020603050405020304" pitchFamily="18" charset="0"/>
                        <a:ea typeface="MS Mincho"/>
                      </a:endParaRPr>
                    </a:p>
                  </a:txBody>
                  <a:tcPr marL="68580" marR="68580" marT="0" marB="0" anchor="ctr"/>
                </a:tc>
                <a:tc>
                  <a:txBody>
                    <a:bodyPr/>
                    <a:lstStyle/>
                    <a:p>
                      <a:pPr algn="ctr">
                        <a:spcAft>
                          <a:spcPts val="0"/>
                        </a:spcAft>
                      </a:pPr>
                      <a:r>
                        <a:rPr lang="es-ES" sz="1200" b="1" dirty="0">
                          <a:solidFill>
                            <a:srgbClr val="000000"/>
                          </a:solidFill>
                          <a:effectLst/>
                          <a:latin typeface="Arial" panose="020B0604020202020204" pitchFamily="34" charset="0"/>
                          <a:ea typeface="Times New Roman" panose="02020603050405020304" pitchFamily="18" charset="0"/>
                        </a:rPr>
                        <a:t>333</a:t>
                      </a:r>
                      <a:endParaRPr lang="es-ES" sz="18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tc>
                  <a:txBody>
                    <a:bodyPr/>
                    <a:lstStyle/>
                    <a:p>
                      <a:pPr algn="ctr">
                        <a:spcAft>
                          <a:spcPts val="0"/>
                        </a:spcAft>
                      </a:pPr>
                      <a:r>
                        <a:rPr lang="es-ES" sz="1100" b="1" dirty="0">
                          <a:solidFill>
                            <a:srgbClr val="000000"/>
                          </a:solidFill>
                          <a:effectLst/>
                          <a:latin typeface="Arial" panose="020B0604020202020204" pitchFamily="34" charset="0"/>
                          <a:ea typeface="Times New Roman" panose="02020603050405020304" pitchFamily="18" charset="0"/>
                        </a:rPr>
                        <a:t>51.7%</a:t>
                      </a:r>
                      <a:endParaRPr lang="es-ES" sz="1600" b="1" dirty="0">
                        <a:solidFill>
                          <a:srgbClr val="000000"/>
                        </a:solidFill>
                        <a:effectLst/>
                        <a:latin typeface="Arial" panose="020B0604020202020204" pitchFamily="34" charset="0"/>
                        <a:ea typeface="Times New Roman" panose="02020603050405020304" pitchFamily="18" charset="0"/>
                      </a:endParaRPr>
                    </a:p>
                  </a:txBody>
                  <a:tcPr marL="68580" marR="68580" marT="0" marB="0" anchor="ctr"/>
                </a:tc>
                <a:extLst>
                  <a:ext uri="{0D108BD9-81ED-4DB2-BD59-A6C34878D82A}">
                    <a16:rowId xmlns:a16="http://schemas.microsoft.com/office/drawing/2014/main" val="1731400684"/>
                  </a:ext>
                </a:extLst>
              </a:tr>
            </a:tbl>
          </a:graphicData>
        </a:graphic>
      </p:graphicFrame>
    </p:spTree>
    <p:extLst>
      <p:ext uri="{BB962C8B-B14F-4D97-AF65-F5344CB8AC3E}">
        <p14:creationId xmlns:p14="http://schemas.microsoft.com/office/powerpoint/2010/main" val="1864251390"/>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84489" y="369605"/>
            <a:ext cx="10695061" cy="1485900"/>
          </a:xfrm>
        </p:spPr>
        <p:txBody>
          <a:bodyPr>
            <a:normAutofit fontScale="90000"/>
          </a:bodyPr>
          <a:lstStyle/>
          <a:p>
            <a:r>
              <a:rPr lang="es-MX" sz="3600" b="1" dirty="0">
                <a:solidFill>
                  <a:schemeClr val="tx1"/>
                </a:solidFill>
              </a:rPr>
              <a:t>Resultados del FURAG II (Índice de Desempeño Institucional) vigencia </a:t>
            </a:r>
            <a:r>
              <a:rPr lang="es-MX" sz="3600" b="1" dirty="0" smtClean="0">
                <a:solidFill>
                  <a:schemeClr val="tx1"/>
                </a:solidFill>
              </a:rPr>
              <a:t>2,023</a:t>
            </a:r>
            <a:r>
              <a:rPr lang="en-US" dirty="0">
                <a:solidFill>
                  <a:schemeClr val="tx1"/>
                </a:solidFill>
              </a:rPr>
              <a:t/>
            </a:r>
            <a:br>
              <a:rPr lang="en-US" dirty="0">
                <a:solidFill>
                  <a:schemeClr val="tx1"/>
                </a:solidFill>
              </a:rPr>
            </a:br>
            <a:endParaRPr lang="en-US" dirty="0">
              <a:solidFill>
                <a:schemeClr val="tx1"/>
              </a:solidFill>
            </a:endParaRPr>
          </a:p>
        </p:txBody>
      </p:sp>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pic>
        <p:nvPicPr>
          <p:cNvPr id="4" name="Imagen 3"/>
          <p:cNvPicPr>
            <a:picLocks noChangeAspect="1"/>
          </p:cNvPicPr>
          <p:nvPr/>
        </p:nvPicPr>
        <p:blipFill>
          <a:blip r:embed="rId3"/>
          <a:stretch>
            <a:fillRect/>
          </a:stretch>
        </p:blipFill>
        <p:spPr>
          <a:xfrm>
            <a:off x="884489" y="1371600"/>
            <a:ext cx="11002711" cy="4325815"/>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34233" y="6155771"/>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366937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06619" y="284148"/>
            <a:ext cx="10750556" cy="467882"/>
          </a:xfrm>
        </p:spPr>
        <p:txBody>
          <a:bodyPr>
            <a:normAutofit fontScale="90000"/>
          </a:bodyPr>
          <a:lstStyle/>
          <a:p>
            <a:r>
              <a:rPr lang="es-CO" sz="2700" b="1" cap="all" spc="-120" dirty="0">
                <a:solidFill>
                  <a:schemeClr val="tx1"/>
                </a:solidFill>
                <a:latin typeface="Arial Black" pitchFamily="34" charset="0"/>
              </a:rPr>
              <a:t>TOTAL DE CONSULTAS POR SERVICIOS PRESTADOS AL  AÑO 2.024.</a:t>
            </a:r>
            <a:br>
              <a:rPr lang="es-CO" sz="2700" b="1" cap="all" spc="-120" dirty="0">
                <a:solidFill>
                  <a:schemeClr val="tx1"/>
                </a:solidFill>
                <a:latin typeface="Arial Black" pitchFamily="34" charset="0"/>
              </a:rPr>
            </a:br>
            <a:endParaRPr lang="es-ES_tradnl" sz="3200" dirty="0">
              <a:solidFill>
                <a:schemeClr val="tx1"/>
              </a:solidFill>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9" name="Gráfico 8">
            <a:extLst>
              <a:ext uri="{FF2B5EF4-FFF2-40B4-BE49-F238E27FC236}">
                <a16:creationId xmlns:a16="http://schemas.microsoft.com/office/drawing/2014/main" id="{00000000-0008-0000-0300-000004000000}"/>
              </a:ext>
            </a:extLst>
          </p:cNvPr>
          <p:cNvGraphicFramePr/>
          <p:nvPr>
            <p:extLst/>
          </p:nvPr>
        </p:nvGraphicFramePr>
        <p:xfrm>
          <a:off x="940036" y="752030"/>
          <a:ext cx="10817139" cy="47856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76520334"/>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232493" y="5788664"/>
            <a:ext cx="2255716" cy="664522"/>
          </a:xfrm>
          <a:prstGeom prst="rect">
            <a:avLst/>
          </a:prstGeom>
        </p:spPr>
      </p:pic>
      <p:pic>
        <p:nvPicPr>
          <p:cNvPr id="3" name="Imagen 2"/>
          <p:cNvPicPr>
            <a:picLocks noChangeAspect="1"/>
          </p:cNvPicPr>
          <p:nvPr/>
        </p:nvPicPr>
        <p:blipFill>
          <a:blip r:embed="rId3"/>
          <a:stretch>
            <a:fillRect/>
          </a:stretch>
        </p:blipFill>
        <p:spPr>
          <a:xfrm>
            <a:off x="835269" y="487111"/>
            <a:ext cx="11222847" cy="5301554"/>
          </a:xfrm>
          <a:prstGeom prst="rect">
            <a:avLst/>
          </a:prstGeom>
        </p:spPr>
      </p:pic>
      <p:sp>
        <p:nvSpPr>
          <p:cNvPr id="4" name="Subtítulo 2">
            <a:extLst>
              <a:ext uri="{FF2B5EF4-FFF2-40B4-BE49-F238E27FC236}">
                <a16:creationId xmlns:a16="http://schemas.microsoft.com/office/drawing/2014/main" id="{7B5BDAD4-FE42-4670-9B31-EACFB3062A4F}"/>
              </a:ext>
            </a:extLst>
          </p:cNvPr>
          <p:cNvSpPr txBox="1">
            <a:spLocks/>
          </p:cNvSpPr>
          <p:nvPr/>
        </p:nvSpPr>
        <p:spPr>
          <a:xfrm>
            <a:off x="3734233" y="6155771"/>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412968494"/>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27219" y="250331"/>
            <a:ext cx="9601200" cy="459336"/>
          </a:xfrm>
        </p:spPr>
        <p:txBody>
          <a:bodyPr>
            <a:normAutofit fontScale="90000"/>
          </a:bodyPr>
          <a:lstStyle/>
          <a:p>
            <a:r>
              <a:rPr lang="es-ES" sz="3600" b="1" dirty="0" smtClean="0">
                <a:solidFill>
                  <a:schemeClr val="tx1"/>
                </a:solidFill>
              </a:rPr>
              <a:t>Resultado por cada Política</a:t>
            </a:r>
            <a:endParaRPr lang="en-US" sz="3600" b="1" dirty="0">
              <a:solidFill>
                <a:schemeClr val="tx1"/>
              </a:solidFill>
            </a:endParaRPr>
          </a:p>
        </p:txBody>
      </p:sp>
      <p:pic>
        <p:nvPicPr>
          <p:cNvPr id="5" name="Imagen 4"/>
          <p:cNvPicPr>
            <a:picLocks noChangeAspect="1"/>
          </p:cNvPicPr>
          <p:nvPr/>
        </p:nvPicPr>
        <p:blipFill>
          <a:blip r:embed="rId2"/>
          <a:stretch>
            <a:fillRect/>
          </a:stretch>
        </p:blipFill>
        <p:spPr>
          <a:xfrm>
            <a:off x="9426385" y="5953171"/>
            <a:ext cx="2255716" cy="664522"/>
          </a:xfrm>
          <a:prstGeom prst="rect">
            <a:avLst/>
          </a:prstGeom>
        </p:spPr>
      </p:pic>
      <p:pic>
        <p:nvPicPr>
          <p:cNvPr id="21" name="Imagen 20"/>
          <p:cNvPicPr>
            <a:picLocks noChangeAspect="1"/>
          </p:cNvPicPr>
          <p:nvPr/>
        </p:nvPicPr>
        <p:blipFill>
          <a:blip r:embed="rId3"/>
          <a:stretch>
            <a:fillRect/>
          </a:stretch>
        </p:blipFill>
        <p:spPr>
          <a:xfrm>
            <a:off x="927219" y="934157"/>
            <a:ext cx="10891615" cy="4794524"/>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34233" y="6155771"/>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62295549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60505" y="241418"/>
            <a:ext cx="9601200" cy="570432"/>
          </a:xfrm>
        </p:spPr>
        <p:txBody>
          <a:bodyPr>
            <a:normAutofit/>
          </a:bodyPr>
          <a:lstStyle/>
          <a:p>
            <a:r>
              <a:rPr lang="es-CO" sz="3200" b="1" dirty="0">
                <a:solidFill>
                  <a:schemeClr val="tx1"/>
                </a:solidFill>
              </a:rPr>
              <a:t>Resultado del </a:t>
            </a:r>
            <a:r>
              <a:rPr lang="es-CO" sz="3200" b="1" dirty="0" smtClean="0">
                <a:solidFill>
                  <a:schemeClr val="tx1"/>
                </a:solidFill>
              </a:rPr>
              <a:t>Índice </a:t>
            </a:r>
            <a:r>
              <a:rPr lang="es-CO" sz="3200" b="1" dirty="0">
                <a:solidFill>
                  <a:schemeClr val="tx1"/>
                </a:solidFill>
              </a:rPr>
              <a:t>de Control interno 2.024</a:t>
            </a:r>
            <a:endParaRPr lang="es-ES" sz="3200" b="1" dirty="0">
              <a:solidFill>
                <a:schemeClr val="tx1"/>
              </a:solidFill>
            </a:endParaRPr>
          </a:p>
        </p:txBody>
      </p:sp>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08404" y="1089587"/>
            <a:ext cx="10733517" cy="4345537"/>
          </a:xfrm>
        </p:spPr>
      </p:pic>
      <p:pic>
        <p:nvPicPr>
          <p:cNvPr id="5" name="Imagen 4"/>
          <p:cNvPicPr>
            <a:picLocks noChangeAspect="1"/>
          </p:cNvPicPr>
          <p:nvPr/>
        </p:nvPicPr>
        <p:blipFill>
          <a:blip r:embed="rId3"/>
          <a:stretch>
            <a:fillRect/>
          </a:stretch>
        </p:blipFill>
        <p:spPr>
          <a:xfrm>
            <a:off x="9332381" y="5739526"/>
            <a:ext cx="2255716" cy="664522"/>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34233" y="6155771"/>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726414292"/>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968820" y="488552"/>
            <a:ext cx="10619277" cy="5177309"/>
          </a:xfrm>
          <a:prstGeom prst="rect">
            <a:avLst/>
          </a:prstGeom>
        </p:spPr>
      </p:pic>
      <p:pic>
        <p:nvPicPr>
          <p:cNvPr id="5" name="Imagen 4"/>
          <p:cNvPicPr>
            <a:picLocks noChangeAspect="1"/>
          </p:cNvPicPr>
          <p:nvPr/>
        </p:nvPicPr>
        <p:blipFill>
          <a:blip r:embed="rId3"/>
          <a:stretch>
            <a:fillRect/>
          </a:stretch>
        </p:blipFill>
        <p:spPr>
          <a:xfrm>
            <a:off x="9332381" y="5828088"/>
            <a:ext cx="2255716" cy="664522"/>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34233" y="606604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869356177"/>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381125"/>
            <a:ext cx="9612971" cy="2669354"/>
          </a:xfrm>
        </p:spPr>
        <p:txBody>
          <a:bodyPr>
            <a:noAutofit/>
          </a:bodyPr>
          <a:lstStyle/>
          <a:p>
            <a:pPr algn="ctr">
              <a:lnSpc>
                <a:spcPct val="112000"/>
              </a:lnSpc>
              <a:spcBef>
                <a:spcPts val="0"/>
              </a:spcBef>
            </a:pPr>
            <a:r>
              <a:rPr lang="es-ES_tradnl" sz="3600" b="1" dirty="0" smtClean="0">
                <a:solidFill>
                  <a:schemeClr val="tx1"/>
                </a:solidFill>
                <a:latin typeface="Arial Black" panose="020B0A04020102020204" pitchFamily="34" charset="0"/>
                <a:ea typeface="+mn-ea"/>
                <a:cs typeface="+mn-cs"/>
              </a:rPr>
              <a:t>Procesos </a:t>
            </a:r>
            <a:r>
              <a:rPr lang="es-ES_tradnl" sz="3600" b="1" dirty="0">
                <a:solidFill>
                  <a:schemeClr val="tx1"/>
                </a:solidFill>
                <a:latin typeface="Arial Black" panose="020B0A04020102020204" pitchFamily="34" charset="0"/>
                <a:ea typeface="+mn-ea"/>
                <a:cs typeface="+mn-cs"/>
              </a:rPr>
              <a:t>ESTRATÉGICOS.</a:t>
            </a:r>
            <a:r>
              <a:rPr lang="es-ES_tradnl" sz="3600" b="1" dirty="0" smtClean="0">
                <a:solidFill>
                  <a:schemeClr val="tx1"/>
                </a:solidFill>
                <a:latin typeface="Arial Black" panose="020B0A04020102020204" pitchFamily="34" charset="0"/>
                <a:ea typeface="+mn-ea"/>
                <a:cs typeface="+mn-cs"/>
              </a:rPr>
              <a:t/>
            </a:r>
            <a:br>
              <a:rPr lang="es-ES_tradnl" sz="3600" b="1" dirty="0" smtClean="0">
                <a:solidFill>
                  <a:schemeClr val="tx1"/>
                </a:solidFill>
                <a:latin typeface="Arial Black" panose="020B0A04020102020204" pitchFamily="34" charset="0"/>
                <a:ea typeface="+mn-ea"/>
                <a:cs typeface="+mn-cs"/>
              </a:rPr>
            </a:br>
            <a:r>
              <a:rPr lang="es-ES_tradnl" sz="3600" b="1" dirty="0">
                <a:solidFill>
                  <a:schemeClr val="tx1"/>
                </a:solidFill>
                <a:latin typeface="Arial Black" panose="020B0A04020102020204" pitchFamily="34" charset="0"/>
                <a:ea typeface="+mn-ea"/>
                <a:cs typeface="+mn-cs"/>
              </a:rPr>
              <a:t/>
            </a:r>
            <a:br>
              <a:rPr lang="es-ES_tradnl" sz="3600" b="1" dirty="0">
                <a:solidFill>
                  <a:schemeClr val="tx1"/>
                </a:solidFill>
                <a:latin typeface="Arial Black" panose="020B0A04020102020204" pitchFamily="34" charset="0"/>
                <a:ea typeface="+mn-ea"/>
                <a:cs typeface="+mn-cs"/>
              </a:rPr>
            </a:br>
            <a:r>
              <a:rPr lang="es-ES_tradnl" sz="3600" b="1" dirty="0">
                <a:solidFill>
                  <a:schemeClr val="tx1"/>
                </a:solidFill>
                <a:latin typeface="Arial Black" panose="020B0A04020102020204" pitchFamily="34" charset="0"/>
              </a:rPr>
              <a:t>Informe </a:t>
            </a:r>
            <a:r>
              <a:rPr lang="es-ES_tradnl" sz="3600" b="1" dirty="0" smtClean="0">
                <a:solidFill>
                  <a:schemeClr val="tx1"/>
                </a:solidFill>
                <a:latin typeface="Arial Black" panose="020B0A04020102020204" pitchFamily="34" charset="0"/>
              </a:rPr>
              <a:t>DE GESTIÓN JURÍDICA.</a:t>
            </a:r>
            <a:endParaRPr lang="es-ES_tradnl" sz="4400" b="1" dirty="0">
              <a:solidFill>
                <a:schemeClr val="tx1"/>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smtClean="0">
                <a:solidFill>
                  <a:schemeClr val="tx1"/>
                </a:solidFill>
                <a:latin typeface="Arial" panose="020B0604020202020204" pitchFamily="34" charset="0"/>
                <a:cs typeface="Arial" panose="020B0604020202020204" pitchFamily="34" charset="0"/>
              </a:rPr>
              <a:t>MARIO ALEJANDRO CADAVID CADAVID</a:t>
            </a:r>
            <a:endParaRPr lang="es-ES" sz="2200" b="1" dirty="0">
              <a:solidFill>
                <a:schemeClr val="tx1"/>
              </a:solidFill>
              <a:latin typeface="Arial" panose="020B0604020202020204" pitchFamily="34" charset="0"/>
              <a:cs typeface="Arial" panose="020B0604020202020204" pitchFamily="34" charset="0"/>
            </a:endParaRPr>
          </a:p>
          <a:p>
            <a:pPr defTabSz="457200"/>
            <a:r>
              <a:rPr lang="es-CO" sz="2200" b="1" dirty="0" smtClean="0">
                <a:solidFill>
                  <a:schemeClr val="tx1"/>
                </a:solidFill>
                <a:latin typeface="Arial" panose="020B0604020202020204" pitchFamily="34" charset="0"/>
                <a:cs typeface="Arial" panose="020B0604020202020204" pitchFamily="34" charset="0"/>
              </a:rPr>
              <a:t>Gerente</a:t>
            </a:r>
            <a:endParaRPr lang="es-ES_tradnl" sz="2200" b="1" dirty="0">
              <a:solidFill>
                <a:schemeClr val="tx1"/>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9837597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6" name="Rectángulo 5"/>
          <p:cNvSpPr/>
          <p:nvPr/>
        </p:nvSpPr>
        <p:spPr>
          <a:xfrm>
            <a:off x="933451" y="303498"/>
            <a:ext cx="6970819" cy="523220"/>
          </a:xfrm>
          <a:prstGeom prst="rect">
            <a:avLst/>
          </a:prstGeom>
        </p:spPr>
        <p:txBody>
          <a:bodyPr wrap="none">
            <a:spAutoFit/>
          </a:bodyPr>
          <a:lstStyle/>
          <a:p>
            <a:r>
              <a:rPr lang="es-ES" sz="2800" b="1" spc="-120" dirty="0" smtClean="0">
                <a:latin typeface="Arial Black" pitchFamily="34" charset="0"/>
              </a:rPr>
              <a:t>DEMANDAS, FALLOS Y SENTENCIAS.</a:t>
            </a:r>
            <a:endParaRPr lang="es-ES" sz="2800" b="1" spc="-120" dirty="0">
              <a:latin typeface="Arial Black" pitchFamily="34" charset="0"/>
            </a:endParaRPr>
          </a:p>
        </p:txBody>
      </p:sp>
      <p:graphicFrame>
        <p:nvGraphicFramePr>
          <p:cNvPr id="8" name="Tabla 7"/>
          <p:cNvGraphicFramePr>
            <a:graphicFrameLocks noGrp="1"/>
          </p:cNvGraphicFramePr>
          <p:nvPr>
            <p:extLst/>
          </p:nvPr>
        </p:nvGraphicFramePr>
        <p:xfrm>
          <a:off x="933451" y="1198306"/>
          <a:ext cx="10823727" cy="4282630"/>
        </p:xfrm>
        <a:graphic>
          <a:graphicData uri="http://schemas.openxmlformats.org/drawingml/2006/table">
            <a:tbl>
              <a:tblPr>
                <a:tableStyleId>{8799B23B-EC83-4686-B30A-512413B5E67A}</a:tableStyleId>
              </a:tblPr>
              <a:tblGrid>
                <a:gridCol w="1345907">
                  <a:extLst>
                    <a:ext uri="{9D8B030D-6E8A-4147-A177-3AD203B41FA5}">
                      <a16:colId xmlns:a16="http://schemas.microsoft.com/office/drawing/2014/main" val="2812568827"/>
                    </a:ext>
                  </a:extLst>
                </a:gridCol>
                <a:gridCol w="1121067">
                  <a:extLst>
                    <a:ext uri="{9D8B030D-6E8A-4147-A177-3AD203B41FA5}">
                      <a16:colId xmlns:a16="http://schemas.microsoft.com/office/drawing/2014/main" val="1986905088"/>
                    </a:ext>
                  </a:extLst>
                </a:gridCol>
                <a:gridCol w="1335448">
                  <a:extLst>
                    <a:ext uri="{9D8B030D-6E8A-4147-A177-3AD203B41FA5}">
                      <a16:colId xmlns:a16="http://schemas.microsoft.com/office/drawing/2014/main" val="2289989512"/>
                    </a:ext>
                  </a:extLst>
                </a:gridCol>
                <a:gridCol w="1778856">
                  <a:extLst>
                    <a:ext uri="{9D8B030D-6E8A-4147-A177-3AD203B41FA5}">
                      <a16:colId xmlns:a16="http://schemas.microsoft.com/office/drawing/2014/main" val="2173664157"/>
                    </a:ext>
                  </a:extLst>
                </a:gridCol>
                <a:gridCol w="2586250">
                  <a:extLst>
                    <a:ext uri="{9D8B030D-6E8A-4147-A177-3AD203B41FA5}">
                      <a16:colId xmlns:a16="http://schemas.microsoft.com/office/drawing/2014/main" val="4290844439"/>
                    </a:ext>
                  </a:extLst>
                </a:gridCol>
                <a:gridCol w="1385202">
                  <a:extLst>
                    <a:ext uri="{9D8B030D-6E8A-4147-A177-3AD203B41FA5}">
                      <a16:colId xmlns:a16="http://schemas.microsoft.com/office/drawing/2014/main" val="1330031615"/>
                    </a:ext>
                  </a:extLst>
                </a:gridCol>
                <a:gridCol w="1270997">
                  <a:extLst>
                    <a:ext uri="{9D8B030D-6E8A-4147-A177-3AD203B41FA5}">
                      <a16:colId xmlns:a16="http://schemas.microsoft.com/office/drawing/2014/main" val="2299126808"/>
                    </a:ext>
                  </a:extLst>
                </a:gridCol>
              </a:tblGrid>
              <a:tr h="341644">
                <a:tc>
                  <a:txBody>
                    <a:bodyPr/>
                    <a:lstStyle/>
                    <a:p>
                      <a:pPr algn="ctr" fontAlgn="ctr"/>
                      <a:r>
                        <a:rPr lang="es-ES" sz="1100" u="none" strike="noStrike" dirty="0">
                          <a:ln>
                            <a:solidFill>
                              <a:sysClr val="windowText" lastClr="000000"/>
                            </a:solidFill>
                          </a:ln>
                          <a:effectLst/>
                        </a:rPr>
                        <a:t>TIPO DE PROCESO</a:t>
                      </a:r>
                      <a:endParaRPr lang="es-ES" sz="1100" b="1" i="0" u="none" strike="noStrike" dirty="0">
                        <a:ln>
                          <a:solidFill>
                            <a:sysClr val="windowText" lastClr="000000"/>
                          </a:solidFill>
                        </a:ln>
                        <a:solidFill>
                          <a:sysClr val="windowText" lastClr="000000"/>
                        </a:solidFill>
                        <a:effectLst/>
                        <a:latin typeface="Calibri" panose="020F0502020204030204" pitchFamily="34" charset="0"/>
                      </a:endParaRPr>
                    </a:p>
                  </a:txBody>
                  <a:tcPr marL="0" marR="0" marT="0" marB="0" anchor="ctr">
                    <a:solidFill>
                      <a:schemeClr val="accent3">
                        <a:lumMod val="20000"/>
                        <a:lumOff val="80000"/>
                      </a:schemeClr>
                    </a:solidFill>
                  </a:tcPr>
                </a:tc>
                <a:tc>
                  <a:txBody>
                    <a:bodyPr/>
                    <a:lstStyle/>
                    <a:p>
                      <a:pPr algn="ctr" fontAlgn="ctr"/>
                      <a:r>
                        <a:rPr lang="es-ES" sz="1100" u="none" strike="noStrike" dirty="0">
                          <a:ln>
                            <a:solidFill>
                              <a:sysClr val="windowText" lastClr="000000"/>
                            </a:solidFill>
                          </a:ln>
                          <a:effectLst/>
                        </a:rPr>
                        <a:t>RADICADO</a:t>
                      </a:r>
                      <a:endParaRPr lang="es-ES" sz="1100" b="1" i="0" u="none" strike="noStrike" dirty="0">
                        <a:ln>
                          <a:solidFill>
                            <a:sysClr val="windowText" lastClr="000000"/>
                          </a:solidFill>
                        </a:ln>
                        <a:solidFill>
                          <a:sysClr val="windowText" lastClr="000000"/>
                        </a:solidFill>
                        <a:effectLst/>
                        <a:latin typeface="Calibri" panose="020F0502020204030204" pitchFamily="34" charset="0"/>
                      </a:endParaRPr>
                    </a:p>
                  </a:txBody>
                  <a:tcPr marL="0" marR="0" marT="0" marB="0" anchor="ctr">
                    <a:solidFill>
                      <a:schemeClr val="accent3">
                        <a:lumMod val="20000"/>
                        <a:lumOff val="80000"/>
                      </a:schemeClr>
                    </a:solidFill>
                  </a:tcPr>
                </a:tc>
                <a:tc>
                  <a:txBody>
                    <a:bodyPr/>
                    <a:lstStyle/>
                    <a:p>
                      <a:pPr algn="ctr" fontAlgn="ctr"/>
                      <a:r>
                        <a:rPr lang="es-ES" sz="1100" u="none" strike="noStrike" dirty="0">
                          <a:ln>
                            <a:solidFill>
                              <a:sysClr val="windowText" lastClr="000000"/>
                            </a:solidFill>
                          </a:ln>
                          <a:effectLst/>
                        </a:rPr>
                        <a:t>DESPACHO</a:t>
                      </a:r>
                      <a:endParaRPr lang="es-ES" sz="1100" b="1" i="0" u="none" strike="noStrike" dirty="0">
                        <a:ln>
                          <a:solidFill>
                            <a:sysClr val="windowText" lastClr="000000"/>
                          </a:solidFill>
                        </a:ln>
                        <a:solidFill>
                          <a:sysClr val="windowText" lastClr="000000"/>
                        </a:solidFill>
                        <a:effectLst/>
                        <a:latin typeface="Calibri" panose="020F0502020204030204" pitchFamily="34" charset="0"/>
                      </a:endParaRPr>
                    </a:p>
                  </a:txBody>
                  <a:tcPr marL="0" marR="0" marT="0" marB="0" anchor="ctr">
                    <a:solidFill>
                      <a:schemeClr val="accent3">
                        <a:lumMod val="20000"/>
                        <a:lumOff val="80000"/>
                      </a:schemeClr>
                    </a:solidFill>
                  </a:tcPr>
                </a:tc>
                <a:tc>
                  <a:txBody>
                    <a:bodyPr/>
                    <a:lstStyle/>
                    <a:p>
                      <a:pPr algn="ctr" fontAlgn="ctr"/>
                      <a:r>
                        <a:rPr lang="es-ES" sz="1100" u="none" strike="noStrike" dirty="0">
                          <a:ln>
                            <a:solidFill>
                              <a:sysClr val="windowText" lastClr="000000"/>
                            </a:solidFill>
                          </a:ln>
                          <a:effectLst/>
                        </a:rPr>
                        <a:t>DEMANDANTE</a:t>
                      </a:r>
                      <a:endParaRPr lang="es-ES" sz="1100" b="1" i="0" u="none" strike="noStrike" dirty="0">
                        <a:ln>
                          <a:solidFill>
                            <a:sysClr val="windowText" lastClr="000000"/>
                          </a:solidFill>
                        </a:ln>
                        <a:solidFill>
                          <a:sysClr val="windowText" lastClr="000000"/>
                        </a:solidFill>
                        <a:effectLst/>
                        <a:latin typeface="Calibri" panose="020F0502020204030204" pitchFamily="34" charset="0"/>
                      </a:endParaRPr>
                    </a:p>
                  </a:txBody>
                  <a:tcPr marL="0" marR="0" marT="0" marB="0" anchor="ctr">
                    <a:solidFill>
                      <a:schemeClr val="accent3">
                        <a:lumMod val="20000"/>
                        <a:lumOff val="80000"/>
                      </a:schemeClr>
                    </a:solidFill>
                  </a:tcPr>
                </a:tc>
                <a:tc>
                  <a:txBody>
                    <a:bodyPr/>
                    <a:lstStyle/>
                    <a:p>
                      <a:pPr algn="ctr" fontAlgn="ctr"/>
                      <a:r>
                        <a:rPr lang="es-ES" sz="1100" u="none" strike="noStrike" dirty="0">
                          <a:ln>
                            <a:solidFill>
                              <a:sysClr val="windowText" lastClr="000000"/>
                            </a:solidFill>
                          </a:ln>
                          <a:effectLst/>
                        </a:rPr>
                        <a:t>FECHA DE ULTIMA REVISIÓN RELEVANTE</a:t>
                      </a:r>
                      <a:endParaRPr lang="es-ES" sz="1100" b="1" i="0" u="none" strike="noStrike" dirty="0">
                        <a:ln>
                          <a:solidFill>
                            <a:sysClr val="windowText" lastClr="000000"/>
                          </a:solidFill>
                        </a:ln>
                        <a:solidFill>
                          <a:sysClr val="windowText" lastClr="000000"/>
                        </a:solidFill>
                        <a:effectLst/>
                        <a:latin typeface="Calibri" panose="020F0502020204030204" pitchFamily="34" charset="0"/>
                      </a:endParaRPr>
                    </a:p>
                  </a:txBody>
                  <a:tcPr marL="0" marR="0" marT="0" marB="0" anchor="ctr">
                    <a:solidFill>
                      <a:schemeClr val="accent3">
                        <a:lumMod val="20000"/>
                        <a:lumOff val="80000"/>
                      </a:schemeClr>
                    </a:solidFill>
                  </a:tcPr>
                </a:tc>
                <a:tc>
                  <a:txBody>
                    <a:bodyPr/>
                    <a:lstStyle/>
                    <a:p>
                      <a:pPr algn="ctr" fontAlgn="ctr"/>
                      <a:r>
                        <a:rPr lang="es-ES" sz="1100" u="none" strike="noStrike" dirty="0">
                          <a:ln>
                            <a:solidFill>
                              <a:sysClr val="windowText" lastClr="000000"/>
                            </a:solidFill>
                          </a:ln>
                          <a:effectLst/>
                        </a:rPr>
                        <a:t> PRETENSIÓN  </a:t>
                      </a:r>
                      <a:endParaRPr lang="es-ES" sz="1100" b="1" i="0" u="none" strike="noStrike" dirty="0">
                        <a:ln>
                          <a:solidFill>
                            <a:sysClr val="windowText" lastClr="000000"/>
                          </a:solidFill>
                        </a:ln>
                        <a:solidFill>
                          <a:sysClr val="windowText" lastClr="000000"/>
                        </a:solidFill>
                        <a:effectLst/>
                        <a:latin typeface="Calibri" panose="020F0502020204030204" pitchFamily="34" charset="0"/>
                      </a:endParaRPr>
                    </a:p>
                  </a:txBody>
                  <a:tcPr marL="0" marR="0" marT="0" marB="0" anchor="ctr">
                    <a:solidFill>
                      <a:schemeClr val="accent3">
                        <a:lumMod val="20000"/>
                        <a:lumOff val="80000"/>
                      </a:schemeClr>
                    </a:solidFill>
                  </a:tcPr>
                </a:tc>
                <a:tc>
                  <a:txBody>
                    <a:bodyPr/>
                    <a:lstStyle/>
                    <a:p>
                      <a:pPr algn="ctr" fontAlgn="ctr"/>
                      <a:r>
                        <a:rPr lang="es-ES" sz="1100" u="none" strike="noStrike" dirty="0">
                          <a:ln>
                            <a:solidFill>
                              <a:sysClr val="windowText" lastClr="000000"/>
                            </a:solidFill>
                          </a:ln>
                          <a:effectLst/>
                        </a:rPr>
                        <a:t>PROBABILIDAD FALLO </a:t>
                      </a:r>
                      <a:endParaRPr lang="es-ES" sz="1100" b="1" i="0" u="none" strike="noStrike" dirty="0">
                        <a:ln>
                          <a:solidFill>
                            <a:sysClr val="windowText" lastClr="000000"/>
                          </a:solidFill>
                        </a:ln>
                        <a:solidFill>
                          <a:sysClr val="windowText" lastClr="000000"/>
                        </a:solidFill>
                        <a:effectLst/>
                        <a:latin typeface="Calibri" panose="020F0502020204030204" pitchFamily="34" charset="0"/>
                      </a:endParaRPr>
                    </a:p>
                  </a:txBody>
                  <a:tcPr marL="0" marR="0" marT="0" marB="0" anchor="ctr">
                    <a:solidFill>
                      <a:schemeClr val="accent3">
                        <a:lumMod val="20000"/>
                        <a:lumOff val="80000"/>
                      </a:schemeClr>
                    </a:solidFill>
                  </a:tcPr>
                </a:tc>
                <a:extLst>
                  <a:ext uri="{0D108BD9-81ED-4DB2-BD59-A6C34878D82A}">
                    <a16:rowId xmlns:a16="http://schemas.microsoft.com/office/drawing/2014/main" val="3202816859"/>
                  </a:ext>
                </a:extLst>
              </a:tr>
              <a:tr h="1068308">
                <a:tc rowSpan="3">
                  <a:txBody>
                    <a:bodyPr/>
                    <a:lstStyle/>
                    <a:p>
                      <a:pPr algn="ctr" fontAlgn="ctr"/>
                      <a:r>
                        <a:rPr lang="es-ES" sz="1100" b="1" u="none" strike="noStrike" dirty="0">
                          <a:effectLst/>
                        </a:rPr>
                        <a:t>NULIDAD Y RESTABLECIMIENTO </a:t>
                      </a:r>
                      <a:endParaRPr lang="es-ES" sz="1100" b="1" i="0" u="none" strike="noStrike" dirty="0">
                        <a:solidFill>
                          <a:sysClr val="windowText" lastClr="000000"/>
                        </a:solidFill>
                        <a:effectLst/>
                        <a:latin typeface="Calibri" panose="020F0502020204030204" pitchFamily="34" charset="0"/>
                      </a:endParaRPr>
                    </a:p>
                  </a:txBody>
                  <a:tcPr marL="0" marR="0" marT="0" marB="0" anchor="ctr">
                    <a:solidFill>
                      <a:schemeClr val="accent3">
                        <a:lumMod val="20000"/>
                        <a:lumOff val="80000"/>
                      </a:schemeClr>
                    </a:solidFill>
                  </a:tcPr>
                </a:tc>
                <a:tc>
                  <a:txBody>
                    <a:bodyPr/>
                    <a:lstStyle/>
                    <a:p>
                      <a:pPr algn="l" fontAlgn="ctr"/>
                      <a:r>
                        <a:rPr lang="es-ES" sz="1200" b="1" u="none" strike="noStrike" dirty="0">
                          <a:effectLst/>
                        </a:rPr>
                        <a:t>05001333302720210027600</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Juzgado Administrativo 027 Administrativo Oral DE MEDELLIN</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KATHERINE TORRES HOYOS</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2024-01-30 Recibo de Memorial Correo </a:t>
                      </a:r>
                      <a:r>
                        <a:rPr lang="es-ES" sz="1200" b="1" u="none" strike="noStrike" dirty="0" smtClean="0">
                          <a:effectLst/>
                        </a:rPr>
                        <a:t>Electrónico </a:t>
                      </a:r>
                      <a:r>
                        <a:rPr lang="es-ES" sz="1200" b="1" u="none" strike="noStrike" dirty="0">
                          <a:effectLst/>
                        </a:rPr>
                        <a:t>OJA JDZ-1 ARCHIVO - CONTROL DE LEGALIDAD SOLICITUD DE NOTIFICACION</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 $   17.555.939,00 </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marL="85725" indent="0" algn="l" fontAlgn="ctr"/>
                      <a:r>
                        <a:rPr lang="es-ES" sz="1200" b="1" u="none" strike="noStrike" dirty="0">
                          <a:effectLst/>
                        </a:rPr>
                        <a:t>Probable &gt;65%</a:t>
                      </a:r>
                      <a:endParaRPr lang="es-ES" sz="1200" b="1" i="0" u="none" strike="noStrike" dirty="0">
                        <a:solidFill>
                          <a:sysClr val="windowText" lastClr="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131569259"/>
                  </a:ext>
                </a:extLst>
              </a:tr>
              <a:tr h="594397">
                <a:tc vMerge="1">
                  <a:txBody>
                    <a:bodyPr/>
                    <a:lstStyle/>
                    <a:p>
                      <a:endParaRPr lang="es-ES"/>
                    </a:p>
                  </a:txBody>
                  <a:tcPr/>
                </a:tc>
                <a:tc>
                  <a:txBody>
                    <a:bodyPr/>
                    <a:lstStyle/>
                    <a:p>
                      <a:pPr algn="l" fontAlgn="ctr"/>
                      <a:r>
                        <a:rPr lang="es-ES" sz="1200" b="1" u="none" strike="noStrike" dirty="0">
                          <a:effectLst/>
                        </a:rPr>
                        <a:t>05001333302420240019500</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Juzgado 024 Administrativo de Medellín</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JUAN FERNANDO GAVIRIA LONDOÑO</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2024-12-12 RECIBE MEMORIALES ONLINE- se contestó demanda </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 $     8.000.000,00 </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marL="85725" indent="0" algn="l" fontAlgn="ctr"/>
                      <a:r>
                        <a:rPr lang="es-ES" sz="1200" b="1" u="none" strike="noStrike" dirty="0">
                          <a:effectLst/>
                        </a:rPr>
                        <a:t>Posible&gt;65%</a:t>
                      </a:r>
                      <a:endParaRPr lang="es-ES" sz="1200" b="1" i="0" u="none" strike="noStrike" dirty="0">
                        <a:solidFill>
                          <a:sysClr val="windowText" lastClr="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880013257"/>
                  </a:ext>
                </a:extLst>
              </a:tr>
              <a:tr h="462665">
                <a:tc vMerge="1">
                  <a:txBody>
                    <a:bodyPr/>
                    <a:lstStyle/>
                    <a:p>
                      <a:endParaRPr lang="es-ES"/>
                    </a:p>
                  </a:txBody>
                  <a:tcPr/>
                </a:tc>
                <a:tc>
                  <a:txBody>
                    <a:bodyPr/>
                    <a:lstStyle/>
                    <a:p>
                      <a:pPr algn="l" fontAlgn="ctr"/>
                      <a:r>
                        <a:rPr lang="es-ES" sz="1200" b="1" u="none" strike="noStrike" dirty="0">
                          <a:effectLst/>
                        </a:rPr>
                        <a:t>05001333302620210036600</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JUEZ 26 ADMTVO MEDELLIN</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ARGEMIRO ALVAREZ LOPEZ</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2024-08-02 Al despacho para sentencia</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 $     4.400.000,00 </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marL="85725" indent="0" algn="l" fontAlgn="ctr"/>
                      <a:r>
                        <a:rPr lang="es-ES" sz="1200" b="1" u="none" strike="noStrike" dirty="0">
                          <a:effectLst/>
                        </a:rPr>
                        <a:t>Posible&gt;65%</a:t>
                      </a:r>
                      <a:endParaRPr lang="es-ES" sz="1200" b="1" i="0" u="none" strike="noStrike" dirty="0">
                        <a:solidFill>
                          <a:sysClr val="windowText" lastClr="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1320898084"/>
                  </a:ext>
                </a:extLst>
              </a:tr>
              <a:tr h="1068605">
                <a:tc rowSpan="2">
                  <a:txBody>
                    <a:bodyPr/>
                    <a:lstStyle/>
                    <a:p>
                      <a:pPr algn="ctr" fontAlgn="ctr"/>
                      <a:r>
                        <a:rPr lang="es-ES" sz="1100" b="1" u="none" strike="noStrike" dirty="0">
                          <a:effectLst/>
                        </a:rPr>
                        <a:t>REPARACIÓN DIRECTA </a:t>
                      </a:r>
                      <a:endParaRPr lang="es-ES" sz="1100" b="1" i="0" u="none" strike="noStrike" dirty="0">
                        <a:solidFill>
                          <a:sysClr val="windowText" lastClr="000000"/>
                        </a:solidFill>
                        <a:effectLst/>
                        <a:latin typeface="Calibri" panose="020F0502020204030204" pitchFamily="34" charset="0"/>
                      </a:endParaRPr>
                    </a:p>
                  </a:txBody>
                  <a:tcPr marL="0" marR="0" marT="0" marB="0" anchor="ctr">
                    <a:solidFill>
                      <a:schemeClr val="accent3">
                        <a:lumMod val="20000"/>
                        <a:lumOff val="80000"/>
                      </a:schemeClr>
                    </a:solidFill>
                  </a:tcPr>
                </a:tc>
                <a:tc>
                  <a:txBody>
                    <a:bodyPr/>
                    <a:lstStyle/>
                    <a:p>
                      <a:pPr algn="l" fontAlgn="ctr"/>
                      <a:r>
                        <a:rPr lang="es-ES" sz="1200" b="1" u="none" strike="noStrike" dirty="0">
                          <a:effectLst/>
                        </a:rPr>
                        <a:t>05001333303420240000600  </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JUZGADO 034 ADMINISTRATIVO DE MEDELLÍN</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LILIANA ANDREA PALACIO RENDON</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2025-02-03 Recibo de Memorial Correo Electronico OJA SGS-1 ARCHIVO - PRONUNCIAMIENTO FRENTE A LA SOLICITUD E INCORPORACIÓN PROBATORIA</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 $ 836.000.000,00 </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marL="85725" indent="0" algn="l" fontAlgn="ctr"/>
                      <a:r>
                        <a:rPr lang="es-ES" sz="1200" b="1" u="none" strike="noStrike" dirty="0">
                          <a:effectLst/>
                        </a:rPr>
                        <a:t>Remota &gt;80%</a:t>
                      </a:r>
                      <a:endParaRPr lang="es-ES" sz="1200" b="1" i="0" u="none" strike="noStrike" dirty="0">
                        <a:solidFill>
                          <a:sysClr val="windowText" lastClr="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2558643708"/>
                  </a:ext>
                </a:extLst>
              </a:tr>
              <a:tr h="747011">
                <a:tc vMerge="1">
                  <a:txBody>
                    <a:bodyPr/>
                    <a:lstStyle/>
                    <a:p>
                      <a:endParaRPr lang="es-ES"/>
                    </a:p>
                  </a:txBody>
                  <a:tcPr/>
                </a:tc>
                <a:tc>
                  <a:txBody>
                    <a:bodyPr/>
                    <a:lstStyle/>
                    <a:p>
                      <a:pPr algn="l" fontAlgn="ctr"/>
                      <a:r>
                        <a:rPr lang="es-ES" sz="1200" b="1" u="none" strike="noStrike" dirty="0">
                          <a:effectLst/>
                        </a:rPr>
                        <a:t>05001333300620230026500</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JUZGADO 006 ADMINISTRATIVO DE MEDELLÍN</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DIOMEDIS GIOVANY VARGAS RESTREPO Y</a:t>
                      </a:r>
                      <a:br>
                        <a:rPr lang="es-ES" sz="1200" b="1" u="none" strike="noStrike" dirty="0">
                          <a:effectLst/>
                        </a:rPr>
                      </a:br>
                      <a:r>
                        <a:rPr lang="es-ES" sz="1200" b="1" u="none" strike="noStrike" dirty="0">
                          <a:effectLst/>
                        </a:rPr>
                        <a:t>OTROS</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2025-02-04 Recibo de Memorial Correo Electronico OJA</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algn="l" fontAlgn="ctr"/>
                      <a:r>
                        <a:rPr lang="es-ES" sz="1200" b="1" u="none" strike="noStrike" dirty="0">
                          <a:effectLst/>
                        </a:rPr>
                        <a:t> $ 200.000.000,00 </a:t>
                      </a:r>
                      <a:endParaRPr lang="es-ES" sz="1200" b="1" i="0" u="none" strike="noStrike" dirty="0">
                        <a:solidFill>
                          <a:sysClr val="windowText" lastClr="000000"/>
                        </a:solidFill>
                        <a:effectLst/>
                        <a:latin typeface="Calibri" panose="020F0502020204030204" pitchFamily="34" charset="0"/>
                      </a:endParaRPr>
                    </a:p>
                  </a:txBody>
                  <a:tcPr marL="0" marR="0" marT="0" marB="0" anchor="ctr"/>
                </a:tc>
                <a:tc>
                  <a:txBody>
                    <a:bodyPr/>
                    <a:lstStyle/>
                    <a:p>
                      <a:pPr marL="85725" indent="0" algn="l" fontAlgn="ctr"/>
                      <a:r>
                        <a:rPr lang="es-ES" sz="1200" b="1" u="none" strike="noStrike" dirty="0">
                          <a:effectLst/>
                        </a:rPr>
                        <a:t>Media&lt;45%</a:t>
                      </a:r>
                      <a:endParaRPr lang="es-ES" sz="1200" b="1" i="0" u="none" strike="noStrike" dirty="0">
                        <a:solidFill>
                          <a:sysClr val="windowText" lastClr="000000"/>
                        </a:solidFill>
                        <a:effectLst/>
                        <a:latin typeface="Calibri" panose="020F0502020204030204" pitchFamily="34" charset="0"/>
                      </a:endParaRPr>
                    </a:p>
                  </a:txBody>
                  <a:tcPr marL="0" marR="0" marT="0" marB="0" anchor="ctr"/>
                </a:tc>
                <a:extLst>
                  <a:ext uri="{0D108BD9-81ED-4DB2-BD59-A6C34878D82A}">
                    <a16:rowId xmlns:a16="http://schemas.microsoft.com/office/drawing/2014/main" val="3604234970"/>
                  </a:ext>
                </a:extLst>
              </a:tr>
            </a:tbl>
          </a:graphicData>
        </a:graphic>
      </p:graphicFrame>
    </p:spTree>
    <p:extLst>
      <p:ext uri="{BB962C8B-B14F-4D97-AF65-F5344CB8AC3E}">
        <p14:creationId xmlns:p14="http://schemas.microsoft.com/office/powerpoint/2010/main" val="204293263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6" name="Rectángulo 5"/>
          <p:cNvSpPr/>
          <p:nvPr/>
        </p:nvSpPr>
        <p:spPr>
          <a:xfrm>
            <a:off x="933627" y="299071"/>
            <a:ext cx="7244227" cy="523220"/>
          </a:xfrm>
          <a:prstGeom prst="rect">
            <a:avLst/>
          </a:prstGeom>
        </p:spPr>
        <p:txBody>
          <a:bodyPr wrap="none">
            <a:spAutoFit/>
          </a:bodyPr>
          <a:lstStyle/>
          <a:p>
            <a:r>
              <a:rPr lang="es-ES" sz="2800" b="1" spc="-120" dirty="0" smtClean="0">
                <a:latin typeface="Arial Black" pitchFamily="34" charset="0"/>
              </a:rPr>
              <a:t>DEMANDAS, FALLOS Y SENTENCIAS.</a:t>
            </a:r>
            <a:endParaRPr lang="es-ES" sz="2800" b="1" spc="-120" dirty="0">
              <a:latin typeface="Arial Black" pitchFamily="34" charset="0"/>
            </a:endParaRPr>
          </a:p>
        </p:txBody>
      </p:sp>
      <p:graphicFrame>
        <p:nvGraphicFramePr>
          <p:cNvPr id="8" name="Tabla 7"/>
          <p:cNvGraphicFramePr>
            <a:graphicFrameLocks noGrp="1"/>
          </p:cNvGraphicFramePr>
          <p:nvPr>
            <p:extLst/>
          </p:nvPr>
        </p:nvGraphicFramePr>
        <p:xfrm>
          <a:off x="933627" y="1160431"/>
          <a:ext cx="10915473" cy="4573418"/>
        </p:xfrm>
        <a:graphic>
          <a:graphicData uri="http://schemas.openxmlformats.org/drawingml/2006/table">
            <a:tbl>
              <a:tblPr>
                <a:tableStyleId>{8799B23B-EC83-4686-B30A-512413B5E67A}</a:tableStyleId>
              </a:tblPr>
              <a:tblGrid>
                <a:gridCol w="1314273">
                  <a:extLst>
                    <a:ext uri="{9D8B030D-6E8A-4147-A177-3AD203B41FA5}">
                      <a16:colId xmlns:a16="http://schemas.microsoft.com/office/drawing/2014/main" val="2949793476"/>
                    </a:ext>
                  </a:extLst>
                </a:gridCol>
                <a:gridCol w="1076325">
                  <a:extLst>
                    <a:ext uri="{9D8B030D-6E8A-4147-A177-3AD203B41FA5}">
                      <a16:colId xmlns:a16="http://schemas.microsoft.com/office/drawing/2014/main" val="887549357"/>
                    </a:ext>
                  </a:extLst>
                </a:gridCol>
                <a:gridCol w="2041721">
                  <a:extLst>
                    <a:ext uri="{9D8B030D-6E8A-4147-A177-3AD203B41FA5}">
                      <a16:colId xmlns:a16="http://schemas.microsoft.com/office/drawing/2014/main" val="1714269504"/>
                    </a:ext>
                  </a:extLst>
                </a:gridCol>
                <a:gridCol w="1634929">
                  <a:extLst>
                    <a:ext uri="{9D8B030D-6E8A-4147-A177-3AD203B41FA5}">
                      <a16:colId xmlns:a16="http://schemas.microsoft.com/office/drawing/2014/main" val="3762903376"/>
                    </a:ext>
                  </a:extLst>
                </a:gridCol>
                <a:gridCol w="2457450">
                  <a:extLst>
                    <a:ext uri="{9D8B030D-6E8A-4147-A177-3AD203B41FA5}">
                      <a16:colId xmlns:a16="http://schemas.microsoft.com/office/drawing/2014/main" val="635197091"/>
                    </a:ext>
                  </a:extLst>
                </a:gridCol>
                <a:gridCol w="1285875">
                  <a:extLst>
                    <a:ext uri="{9D8B030D-6E8A-4147-A177-3AD203B41FA5}">
                      <a16:colId xmlns:a16="http://schemas.microsoft.com/office/drawing/2014/main" val="1376940326"/>
                    </a:ext>
                  </a:extLst>
                </a:gridCol>
                <a:gridCol w="1104900">
                  <a:extLst>
                    <a:ext uri="{9D8B030D-6E8A-4147-A177-3AD203B41FA5}">
                      <a16:colId xmlns:a16="http://schemas.microsoft.com/office/drawing/2014/main" val="261480608"/>
                    </a:ext>
                  </a:extLst>
                </a:gridCol>
              </a:tblGrid>
              <a:tr h="180765">
                <a:tc>
                  <a:txBody>
                    <a:bodyPr/>
                    <a:lstStyle/>
                    <a:p>
                      <a:pPr marL="0" algn="ctr" defTabSz="914400" rtl="0" eaLnBrk="1" fontAlgn="ctr" latinLnBrk="0" hangingPunct="1"/>
                      <a:r>
                        <a:rPr lang="es-ES" sz="1200" b="1" u="none" strike="noStrike" kern="1200" dirty="0">
                          <a:effectLst/>
                        </a:rPr>
                        <a:t>TIPO DE PROCESO</a:t>
                      </a:r>
                      <a:endParaRPr lang="es-ES" sz="1200" b="1" u="none" strike="noStrike" kern="1200" dirty="0">
                        <a:solidFill>
                          <a:schemeClr val="tx1"/>
                        </a:solidFill>
                        <a:effectLst/>
                        <a:latin typeface="+mn-lt"/>
                        <a:ea typeface="+mn-ea"/>
                        <a:cs typeface="+mn-cs"/>
                      </a:endParaRPr>
                    </a:p>
                  </a:txBody>
                  <a:tcPr marL="0" marR="0" marT="0" marB="0" anchor="ctr">
                    <a:solidFill>
                      <a:schemeClr val="accent3">
                        <a:lumMod val="20000"/>
                        <a:lumOff val="80000"/>
                      </a:schemeClr>
                    </a:solidFill>
                  </a:tcPr>
                </a:tc>
                <a:tc>
                  <a:txBody>
                    <a:bodyPr/>
                    <a:lstStyle/>
                    <a:p>
                      <a:pPr marL="0" algn="ctr" defTabSz="914400" rtl="0" eaLnBrk="1" fontAlgn="ctr" latinLnBrk="0" hangingPunct="1"/>
                      <a:r>
                        <a:rPr lang="es-ES" sz="1200" b="1" u="none" strike="noStrike" kern="1200" dirty="0">
                          <a:effectLst/>
                        </a:rPr>
                        <a:t>RADICADO</a:t>
                      </a:r>
                      <a:endParaRPr lang="es-ES" sz="1200" b="1" u="none" strike="noStrike" kern="1200" dirty="0">
                        <a:solidFill>
                          <a:schemeClr val="tx1"/>
                        </a:solidFill>
                        <a:effectLst/>
                        <a:latin typeface="+mn-lt"/>
                        <a:ea typeface="+mn-ea"/>
                        <a:cs typeface="+mn-cs"/>
                      </a:endParaRPr>
                    </a:p>
                  </a:txBody>
                  <a:tcPr marL="0" marR="0" marT="0" marB="0" anchor="ctr">
                    <a:solidFill>
                      <a:schemeClr val="accent3">
                        <a:lumMod val="20000"/>
                        <a:lumOff val="80000"/>
                      </a:schemeClr>
                    </a:solidFill>
                  </a:tcPr>
                </a:tc>
                <a:tc>
                  <a:txBody>
                    <a:bodyPr/>
                    <a:lstStyle/>
                    <a:p>
                      <a:pPr marL="0" algn="ctr" defTabSz="914400" rtl="0" eaLnBrk="1" fontAlgn="ctr" latinLnBrk="0" hangingPunct="1"/>
                      <a:r>
                        <a:rPr lang="es-ES" sz="1200" b="1" u="none" strike="noStrike" kern="1200" dirty="0">
                          <a:effectLst/>
                        </a:rPr>
                        <a:t>DESPACHO</a:t>
                      </a:r>
                      <a:endParaRPr lang="es-ES" sz="1200" b="1" u="none" strike="noStrike" kern="1200" dirty="0">
                        <a:solidFill>
                          <a:schemeClr val="tx1"/>
                        </a:solidFill>
                        <a:effectLst/>
                        <a:latin typeface="+mn-lt"/>
                        <a:ea typeface="+mn-ea"/>
                        <a:cs typeface="+mn-cs"/>
                      </a:endParaRPr>
                    </a:p>
                  </a:txBody>
                  <a:tcPr marL="0" marR="0" marT="0" marB="0" anchor="ctr">
                    <a:solidFill>
                      <a:schemeClr val="accent3">
                        <a:lumMod val="20000"/>
                        <a:lumOff val="80000"/>
                      </a:schemeClr>
                    </a:solidFill>
                  </a:tcPr>
                </a:tc>
                <a:tc>
                  <a:txBody>
                    <a:bodyPr/>
                    <a:lstStyle/>
                    <a:p>
                      <a:pPr marL="0" algn="ctr" defTabSz="914400" rtl="0" eaLnBrk="1" fontAlgn="ctr" latinLnBrk="0" hangingPunct="1"/>
                      <a:r>
                        <a:rPr lang="es-ES" sz="1200" b="1" u="none" strike="noStrike" kern="1200" dirty="0">
                          <a:effectLst/>
                        </a:rPr>
                        <a:t>DEMANDANTE</a:t>
                      </a:r>
                      <a:endParaRPr lang="es-ES" sz="1200" b="1" u="none" strike="noStrike" kern="1200" dirty="0">
                        <a:solidFill>
                          <a:schemeClr val="tx1"/>
                        </a:solidFill>
                        <a:effectLst/>
                        <a:latin typeface="+mn-lt"/>
                        <a:ea typeface="+mn-ea"/>
                        <a:cs typeface="+mn-cs"/>
                      </a:endParaRPr>
                    </a:p>
                  </a:txBody>
                  <a:tcPr marL="0" marR="0" marT="0" marB="0" anchor="ctr">
                    <a:solidFill>
                      <a:schemeClr val="accent3">
                        <a:lumMod val="20000"/>
                        <a:lumOff val="80000"/>
                      </a:schemeClr>
                    </a:solidFill>
                  </a:tcPr>
                </a:tc>
                <a:tc>
                  <a:txBody>
                    <a:bodyPr/>
                    <a:lstStyle/>
                    <a:p>
                      <a:pPr marL="0" algn="ctr" defTabSz="914400" rtl="0" eaLnBrk="1" fontAlgn="ctr" latinLnBrk="0" hangingPunct="1"/>
                      <a:r>
                        <a:rPr lang="es-ES" sz="1200" b="1" u="none" strike="noStrike" kern="1200" dirty="0">
                          <a:effectLst/>
                        </a:rPr>
                        <a:t>FECHA DE ULTIMA REVISIÓN RELEVANTE</a:t>
                      </a:r>
                      <a:endParaRPr lang="es-ES" sz="1200" b="1" u="none" strike="noStrike" kern="1200" dirty="0">
                        <a:solidFill>
                          <a:schemeClr val="tx1"/>
                        </a:solidFill>
                        <a:effectLst/>
                        <a:latin typeface="+mn-lt"/>
                        <a:ea typeface="+mn-ea"/>
                        <a:cs typeface="+mn-cs"/>
                      </a:endParaRPr>
                    </a:p>
                  </a:txBody>
                  <a:tcPr marL="0" marR="0" marT="0" marB="0" anchor="ctr">
                    <a:solidFill>
                      <a:schemeClr val="accent3">
                        <a:lumMod val="20000"/>
                        <a:lumOff val="80000"/>
                      </a:schemeClr>
                    </a:solidFill>
                  </a:tcPr>
                </a:tc>
                <a:tc>
                  <a:txBody>
                    <a:bodyPr/>
                    <a:lstStyle/>
                    <a:p>
                      <a:pPr marL="0" algn="ctr" defTabSz="914400" rtl="0" eaLnBrk="1" fontAlgn="ctr" latinLnBrk="0" hangingPunct="1"/>
                      <a:r>
                        <a:rPr lang="es-ES" sz="1200" b="1" u="none" strike="noStrike" kern="1200" dirty="0">
                          <a:effectLst/>
                        </a:rPr>
                        <a:t> PRETENSIÓN  </a:t>
                      </a:r>
                      <a:endParaRPr lang="es-ES" sz="1200" b="1" u="none" strike="noStrike" kern="1200" dirty="0">
                        <a:solidFill>
                          <a:schemeClr val="tx1"/>
                        </a:solidFill>
                        <a:effectLst/>
                        <a:latin typeface="+mn-lt"/>
                        <a:ea typeface="+mn-ea"/>
                        <a:cs typeface="+mn-cs"/>
                      </a:endParaRPr>
                    </a:p>
                  </a:txBody>
                  <a:tcPr marL="0" marR="0" marT="0" marB="0" anchor="ctr">
                    <a:solidFill>
                      <a:schemeClr val="accent3">
                        <a:lumMod val="20000"/>
                        <a:lumOff val="80000"/>
                      </a:schemeClr>
                    </a:solidFill>
                  </a:tcPr>
                </a:tc>
                <a:tc>
                  <a:txBody>
                    <a:bodyPr/>
                    <a:lstStyle/>
                    <a:p>
                      <a:pPr marL="0" algn="ctr" defTabSz="914400" rtl="0" eaLnBrk="1" fontAlgn="ctr" latinLnBrk="0" hangingPunct="1"/>
                      <a:r>
                        <a:rPr lang="es-ES" sz="1200" b="1" u="none" strike="noStrike" kern="1200" dirty="0">
                          <a:effectLst/>
                        </a:rPr>
                        <a:t>PROBABILIDAD FALLO </a:t>
                      </a:r>
                      <a:endParaRPr lang="es-ES" sz="1200" b="1" u="none" strike="noStrike" kern="1200" dirty="0">
                        <a:solidFill>
                          <a:schemeClr val="tx1"/>
                        </a:solidFill>
                        <a:effectLst/>
                        <a:latin typeface="+mn-lt"/>
                        <a:ea typeface="+mn-ea"/>
                        <a:cs typeface="+mn-cs"/>
                      </a:endParaRPr>
                    </a:p>
                  </a:txBody>
                  <a:tcPr marL="0" marR="0" marT="0" marB="0" anchor="ctr">
                    <a:solidFill>
                      <a:schemeClr val="accent3">
                        <a:lumMod val="20000"/>
                        <a:lumOff val="80000"/>
                      </a:schemeClr>
                    </a:solidFill>
                  </a:tcPr>
                </a:tc>
                <a:extLst>
                  <a:ext uri="{0D108BD9-81ED-4DB2-BD59-A6C34878D82A}">
                    <a16:rowId xmlns:a16="http://schemas.microsoft.com/office/drawing/2014/main" val="3453440949"/>
                  </a:ext>
                </a:extLst>
              </a:tr>
              <a:tr h="367178">
                <a:tc rowSpan="3">
                  <a:txBody>
                    <a:bodyPr/>
                    <a:lstStyle/>
                    <a:p>
                      <a:pPr marL="0" algn="ctr" defTabSz="914400" rtl="0" eaLnBrk="1" fontAlgn="ctr" latinLnBrk="0" hangingPunct="1"/>
                      <a:r>
                        <a:rPr lang="es-ES" sz="1200" b="1" u="none" strike="noStrike" kern="1200" dirty="0">
                          <a:effectLst/>
                        </a:rPr>
                        <a:t>DECLARATIVO </a:t>
                      </a:r>
                      <a:endParaRPr lang="es-ES" sz="1200" b="1" u="none" strike="noStrike" kern="1200" dirty="0">
                        <a:solidFill>
                          <a:schemeClr val="tx1"/>
                        </a:solidFill>
                        <a:effectLst/>
                        <a:latin typeface="+mn-lt"/>
                        <a:ea typeface="+mn-ea"/>
                        <a:cs typeface="+mn-cs"/>
                      </a:endParaRPr>
                    </a:p>
                  </a:txBody>
                  <a:tcPr marL="0" marR="0" marT="0" marB="0" anchor="ctr">
                    <a:solidFill>
                      <a:schemeClr val="accent3">
                        <a:lumMod val="20000"/>
                        <a:lumOff val="80000"/>
                      </a:schemeClr>
                    </a:solidFill>
                  </a:tcPr>
                </a:tc>
                <a:tc>
                  <a:txBody>
                    <a:bodyPr/>
                    <a:lstStyle/>
                    <a:p>
                      <a:pPr marL="0" algn="l" defTabSz="914400" rtl="0" eaLnBrk="1" fontAlgn="ctr" latinLnBrk="0" hangingPunct="1"/>
                      <a:r>
                        <a:rPr lang="es-ES" sz="1200" b="1" u="none" strike="noStrike" kern="1200" dirty="0">
                          <a:effectLst/>
                        </a:rPr>
                        <a:t>05209318900120220013300</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0" algn="l" defTabSz="914400" rtl="0" eaLnBrk="1" fontAlgn="ctr" latinLnBrk="0" hangingPunct="1"/>
                      <a:r>
                        <a:rPr lang="es-ES" sz="1200" b="1" u="none" strike="noStrike" kern="1200" dirty="0">
                          <a:effectLst/>
                        </a:rPr>
                        <a:t>JUZGADO PROMISCUO DEL CIRCUITO DE CONCORDIA</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0" algn="l" defTabSz="914400" rtl="0" eaLnBrk="1" fontAlgn="ctr" latinLnBrk="0" hangingPunct="1"/>
                      <a:r>
                        <a:rPr lang="es-ES" sz="1200" b="1" u="none" strike="noStrike" kern="1200" dirty="0" smtClean="0">
                          <a:effectLst/>
                        </a:rPr>
                        <a:t>LAURA CARDONA ZAPATA</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0" algn="l" defTabSz="914400" rtl="0" eaLnBrk="1" fontAlgn="ctr" latinLnBrk="0" hangingPunct="1"/>
                      <a:r>
                        <a:rPr lang="es-ES" sz="1200" b="1" u="none" strike="noStrike" kern="1200" dirty="0">
                          <a:effectLst/>
                        </a:rPr>
                        <a:t>2025-02-06 Auto Corre Traslado</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0" algn="l" defTabSz="914400" rtl="0" eaLnBrk="1" fontAlgn="ctr" latinLnBrk="0" hangingPunct="1"/>
                      <a:r>
                        <a:rPr lang="es-ES" sz="1200" b="1" u="none" strike="noStrike" kern="1200" dirty="0">
                          <a:effectLst/>
                        </a:rPr>
                        <a:t> $ 192.821.563,00 </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85725" indent="0" algn="l" defTabSz="914400" rtl="0" eaLnBrk="1" fontAlgn="ctr" latinLnBrk="0" hangingPunct="1"/>
                      <a:r>
                        <a:rPr lang="es-ES" sz="1200" b="1" u="none" strike="noStrike" kern="1200" dirty="0">
                          <a:effectLst/>
                        </a:rPr>
                        <a:t>Posible&gt; 65% </a:t>
                      </a:r>
                      <a:endParaRPr lang="es-ES" sz="1200" b="1" u="none" strike="noStrike"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val="45753214"/>
                  </a:ext>
                </a:extLst>
              </a:tr>
              <a:tr h="632676">
                <a:tc vMerge="1">
                  <a:txBody>
                    <a:bodyPr/>
                    <a:lstStyle/>
                    <a:p>
                      <a:endParaRPr lang="es-ES"/>
                    </a:p>
                  </a:txBody>
                  <a:tcPr/>
                </a:tc>
                <a:tc>
                  <a:txBody>
                    <a:bodyPr/>
                    <a:lstStyle/>
                    <a:p>
                      <a:pPr marL="0" algn="l" defTabSz="914400" rtl="0" eaLnBrk="1" fontAlgn="ctr" latinLnBrk="0" hangingPunct="1"/>
                      <a:r>
                        <a:rPr lang="es-ES" sz="1200" b="1" u="none" strike="noStrike" kern="1200" dirty="0">
                          <a:effectLst/>
                        </a:rPr>
                        <a:t>05001310502420210041600</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0" algn="l" defTabSz="914400" rtl="0" eaLnBrk="1" fontAlgn="ctr" latinLnBrk="0" hangingPunct="1"/>
                      <a:r>
                        <a:rPr lang="es-ES" sz="1200" b="1" u="none" strike="noStrike" kern="1200" dirty="0">
                          <a:effectLst/>
                        </a:rPr>
                        <a:t>JUEZ 24 LABORAL MEDELLIN</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0" algn="l" defTabSz="914400" rtl="0" eaLnBrk="1" fontAlgn="ctr" latinLnBrk="0" hangingPunct="1"/>
                      <a:r>
                        <a:rPr lang="es-ES" sz="1200" b="1" u="none" strike="noStrike" kern="1200" dirty="0">
                          <a:effectLst/>
                        </a:rPr>
                        <a:t>LIZETH KATHERINE TORRES HOYOS</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0" algn="l" defTabSz="914400" rtl="0" eaLnBrk="1" fontAlgn="ctr" latinLnBrk="0" hangingPunct="1"/>
                      <a:r>
                        <a:rPr lang="es-ES" sz="1200" b="1" u="none" strike="noStrike" kern="1200" dirty="0">
                          <a:effectLst/>
                        </a:rPr>
                        <a:t>2023-03-15 Constancia secretarial RCC-CNJ SE REMITE A LA CORTE CONSTITUCIONAL - CONFLICTO NEGATIVO DE JURISDICCIONES - JARV</a:t>
                      </a:r>
                      <a:endParaRPr lang="es-ES" sz="1200" b="1" u="none" strike="noStrike" kern="1200" dirty="0">
                        <a:solidFill>
                          <a:schemeClr val="tx1"/>
                        </a:solidFill>
                        <a:effectLst/>
                        <a:latin typeface="+mn-lt"/>
                        <a:ea typeface="+mn-ea"/>
                        <a:cs typeface="+mn-cs"/>
                      </a:endParaRPr>
                    </a:p>
                  </a:txBody>
                  <a:tcPr marL="0" marR="0" marT="0" marB="0" anchor="b"/>
                </a:tc>
                <a:tc>
                  <a:txBody>
                    <a:bodyPr/>
                    <a:lstStyle/>
                    <a:p>
                      <a:pPr marL="0" algn="l" defTabSz="914400" rtl="0" eaLnBrk="1" fontAlgn="ctr" latinLnBrk="0" hangingPunct="1"/>
                      <a:r>
                        <a:rPr lang="es-ES" sz="1200" b="1" u="none" strike="noStrike" kern="1200" dirty="0">
                          <a:effectLst/>
                        </a:rPr>
                        <a:t> $   17.000.000,00 </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85725" indent="0" algn="l" defTabSz="914400" rtl="0" eaLnBrk="1" fontAlgn="ctr" latinLnBrk="0" hangingPunct="1"/>
                      <a:r>
                        <a:rPr lang="es-ES" sz="1200" b="1" u="none" strike="noStrike" kern="1200" dirty="0">
                          <a:effectLst/>
                        </a:rPr>
                        <a:t>Posible&gt; 65% </a:t>
                      </a:r>
                      <a:endParaRPr lang="es-ES" sz="1200" b="1" u="none" strike="noStrike"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val="75682615"/>
                  </a:ext>
                </a:extLst>
              </a:tr>
              <a:tr h="542294">
                <a:tc vMerge="1">
                  <a:txBody>
                    <a:bodyPr/>
                    <a:lstStyle/>
                    <a:p>
                      <a:endParaRPr lang="es-ES"/>
                    </a:p>
                  </a:txBody>
                  <a:tcPr/>
                </a:tc>
                <a:tc>
                  <a:txBody>
                    <a:bodyPr/>
                    <a:lstStyle/>
                    <a:p>
                      <a:pPr marL="0" algn="l" defTabSz="914400" rtl="0" eaLnBrk="1" fontAlgn="ctr" latinLnBrk="0" hangingPunct="1"/>
                      <a:r>
                        <a:rPr lang="es-ES" sz="1200" b="1" u="none" strike="noStrike" kern="1200" dirty="0">
                          <a:effectLst/>
                        </a:rPr>
                        <a:t>05209318900120220012300</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0" algn="l" defTabSz="914400" rtl="0" eaLnBrk="1" fontAlgn="ctr" latinLnBrk="0" hangingPunct="1"/>
                      <a:r>
                        <a:rPr lang="es-ES" sz="1200" b="1" u="none" strike="noStrike" kern="1200" dirty="0">
                          <a:effectLst/>
                        </a:rPr>
                        <a:t>JUGADO PROMISCUO DEL CIRCUITO CONCORDIA</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0" algn="l" defTabSz="914400" rtl="0" eaLnBrk="1" fontAlgn="ctr" latinLnBrk="0" hangingPunct="1"/>
                      <a:r>
                        <a:rPr lang="es-ES" sz="1200" b="1" u="none" strike="noStrike" kern="1200" dirty="0">
                          <a:effectLst/>
                        </a:rPr>
                        <a:t>LUZ MARINA CASTAÑO ESCOBAR</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0" algn="l" defTabSz="914400" rtl="0" eaLnBrk="1" fontAlgn="ctr" latinLnBrk="0" hangingPunct="1"/>
                      <a:r>
                        <a:rPr lang="es-ES" sz="1200" b="1" u="none" strike="noStrike" kern="1200" dirty="0">
                          <a:effectLst/>
                        </a:rPr>
                        <a:t>024-11-14 Auto Requiere a la parte demandante y da traslado de Contestación a la demanda 2024-11-14</a:t>
                      </a:r>
                      <a:endParaRPr lang="es-ES" sz="1200" b="1" u="none" strike="noStrike" kern="1200" dirty="0">
                        <a:solidFill>
                          <a:schemeClr val="tx1"/>
                        </a:solidFill>
                        <a:effectLst/>
                        <a:latin typeface="+mn-lt"/>
                        <a:ea typeface="+mn-ea"/>
                        <a:cs typeface="+mn-cs"/>
                      </a:endParaRPr>
                    </a:p>
                  </a:txBody>
                  <a:tcPr marL="0" marR="0" marT="0" marB="0" anchor="b"/>
                </a:tc>
                <a:tc>
                  <a:txBody>
                    <a:bodyPr/>
                    <a:lstStyle/>
                    <a:p>
                      <a:pPr marL="0" algn="l" defTabSz="914400" rtl="0" eaLnBrk="1" fontAlgn="ctr" latinLnBrk="0" hangingPunct="1"/>
                      <a:r>
                        <a:rPr lang="es-ES" sz="1200" b="1" u="none" strike="noStrike" kern="1200" dirty="0">
                          <a:effectLst/>
                        </a:rPr>
                        <a:t> $ 276.606.750,00 </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85725" indent="0" algn="l" defTabSz="914400" rtl="0" eaLnBrk="1" fontAlgn="ctr" latinLnBrk="0" hangingPunct="1"/>
                      <a:r>
                        <a:rPr lang="es-ES" sz="1200" b="1" u="none" strike="noStrike" kern="1200" dirty="0">
                          <a:effectLst/>
                        </a:rPr>
                        <a:t>Posible&gt; 65% </a:t>
                      </a:r>
                      <a:endParaRPr lang="es-ES" sz="1200" b="1" u="none" strike="noStrike"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val="3118559283"/>
                  </a:ext>
                </a:extLst>
              </a:tr>
              <a:tr h="593134">
                <a:tc rowSpan="2">
                  <a:txBody>
                    <a:bodyPr/>
                    <a:lstStyle/>
                    <a:p>
                      <a:pPr marL="0" algn="ctr" defTabSz="914400" rtl="0" eaLnBrk="1" fontAlgn="ctr" latinLnBrk="0" hangingPunct="1"/>
                      <a:r>
                        <a:rPr lang="es-ES" sz="1200" b="1" u="none" strike="noStrike" kern="1200" dirty="0">
                          <a:effectLst/>
                        </a:rPr>
                        <a:t>EJECUTIVO </a:t>
                      </a:r>
                      <a:r>
                        <a:rPr lang="es-ES" sz="1200" b="1" u="none" strike="noStrike" kern="1200" dirty="0" smtClean="0">
                          <a:effectLst/>
                        </a:rPr>
                        <a:t>LABORAL </a:t>
                      </a:r>
                      <a:endParaRPr lang="es-ES" sz="1200" b="1" u="none" strike="noStrike" kern="1200" dirty="0">
                        <a:solidFill>
                          <a:schemeClr val="tx1"/>
                        </a:solidFill>
                        <a:effectLst/>
                        <a:latin typeface="+mn-lt"/>
                        <a:ea typeface="+mn-ea"/>
                        <a:cs typeface="+mn-cs"/>
                      </a:endParaRPr>
                    </a:p>
                  </a:txBody>
                  <a:tcPr marL="0" marR="0" marT="0" marB="0" anchor="ctr">
                    <a:solidFill>
                      <a:schemeClr val="accent3">
                        <a:lumMod val="20000"/>
                        <a:lumOff val="80000"/>
                      </a:schemeClr>
                    </a:solidFill>
                  </a:tcPr>
                </a:tc>
                <a:tc>
                  <a:txBody>
                    <a:bodyPr/>
                    <a:lstStyle/>
                    <a:p>
                      <a:pPr marL="0" algn="l" defTabSz="914400" rtl="0" eaLnBrk="1" fontAlgn="ctr" latinLnBrk="0" hangingPunct="1"/>
                      <a:r>
                        <a:rPr lang="es-ES" sz="1200" b="1" u="none" strike="noStrike" kern="1200" dirty="0">
                          <a:effectLst/>
                        </a:rPr>
                        <a:t>05209318900120220002800</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0" algn="l" defTabSz="914400" rtl="0" eaLnBrk="1" fontAlgn="ctr" latinLnBrk="0" hangingPunct="1"/>
                      <a:r>
                        <a:rPr lang="es-ES" sz="1200" b="1" u="none" strike="noStrike" kern="1200" dirty="0">
                          <a:effectLst/>
                        </a:rPr>
                        <a:t>JUGADO PROMISCUO DEL CIRCUITO CONCORDIA</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0" algn="l" defTabSz="914400" rtl="0" eaLnBrk="1" fontAlgn="ctr" latinLnBrk="0" hangingPunct="1"/>
                      <a:r>
                        <a:rPr lang="es-ES" sz="1200" b="1" u="none" strike="noStrike" kern="1200" dirty="0">
                          <a:effectLst/>
                        </a:rPr>
                        <a:t>LUZ MARINA CASTAÑO ESCOBAR</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0" algn="l" defTabSz="914400" rtl="0" eaLnBrk="1" fontAlgn="ctr" latinLnBrk="0" hangingPunct="1"/>
                      <a:r>
                        <a:rPr lang="es-ES" sz="1200" b="1" u="none" strike="noStrike" kern="1200" dirty="0">
                          <a:effectLst/>
                        </a:rPr>
                        <a:t>024-11-14 Auto Requiere a la parte demandante y da traslado de Contestación a la demanda 2024-11-14</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0" algn="l" defTabSz="914400" rtl="0" eaLnBrk="1" fontAlgn="ctr" latinLnBrk="0" hangingPunct="1"/>
                      <a:r>
                        <a:rPr lang="es-ES" sz="1200" b="1" u="none" strike="noStrike" kern="1200" dirty="0">
                          <a:effectLst/>
                        </a:rPr>
                        <a:t> $   15.700.000,00 </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85725" indent="0" algn="l" defTabSz="914400" rtl="0" eaLnBrk="1" fontAlgn="ctr" latinLnBrk="0" hangingPunct="1"/>
                      <a:r>
                        <a:rPr lang="es-ES" sz="1200" b="1" u="none" strike="noStrike" kern="1200" dirty="0">
                          <a:effectLst/>
                        </a:rPr>
                        <a:t>Posible&gt; 65% </a:t>
                      </a:r>
                      <a:endParaRPr lang="es-ES" sz="1200" b="1" u="none" strike="noStrike"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val="926893795"/>
                  </a:ext>
                </a:extLst>
              </a:tr>
              <a:tr h="1265353">
                <a:tc vMerge="1">
                  <a:txBody>
                    <a:bodyPr/>
                    <a:lstStyle/>
                    <a:p>
                      <a:endParaRPr lang="es-ES"/>
                    </a:p>
                  </a:txBody>
                  <a:tcPr/>
                </a:tc>
                <a:tc>
                  <a:txBody>
                    <a:bodyPr/>
                    <a:lstStyle/>
                    <a:p>
                      <a:pPr marL="0" algn="l" defTabSz="914400" rtl="0" eaLnBrk="1" fontAlgn="ctr" latinLnBrk="0" hangingPunct="1"/>
                      <a:r>
                        <a:rPr lang="es-ES" sz="1200" b="1" u="none" strike="noStrike" kern="1200" dirty="0">
                          <a:effectLst/>
                        </a:rPr>
                        <a:t>05001310502520210039900</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0" algn="l" defTabSz="914400" rtl="0" eaLnBrk="1" fontAlgn="ctr" latinLnBrk="0" hangingPunct="1"/>
                      <a:r>
                        <a:rPr lang="es-ES" sz="1200" b="1" u="none" strike="noStrike" kern="1200" dirty="0">
                          <a:effectLst/>
                        </a:rPr>
                        <a:t>JUEZ 25 LABORAL MEDELLIN</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0" algn="l" defTabSz="914400" rtl="0" eaLnBrk="1" fontAlgn="ctr" latinLnBrk="0" hangingPunct="1"/>
                      <a:r>
                        <a:rPr lang="es-ES" sz="1200" b="1" u="none" strike="noStrike" kern="1200" dirty="0">
                          <a:effectLst/>
                        </a:rPr>
                        <a:t>LAURA CARDONA ZAPATA</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0" algn="l" defTabSz="914400" rtl="0" eaLnBrk="1" fontAlgn="ctr" latinLnBrk="0" hangingPunct="1"/>
                      <a:r>
                        <a:rPr lang="es-ES" sz="1200" b="1" u="none" strike="noStrike" kern="1200" dirty="0">
                          <a:effectLst/>
                        </a:rPr>
                        <a:t>2022-05-18 Recepción memorial 5/18/2022 8:43 AM EN LA FECHA SE RECIBE MEMORIAL VÍA CORREO ELECTRÓNICO, CON EL ASUNTO: 05001310502520210039900 REPOSICION Y EN SUBSIDIO APELACION AL AUTO 250- DESDE EL CORREO: isabogada@hotmail.es / AHS</a:t>
                      </a:r>
                      <a:endParaRPr lang="es-ES" sz="1200" b="1" u="none" strike="noStrike" kern="1200" dirty="0">
                        <a:solidFill>
                          <a:schemeClr val="tx1"/>
                        </a:solidFill>
                        <a:effectLst/>
                        <a:latin typeface="+mn-lt"/>
                        <a:ea typeface="+mn-ea"/>
                        <a:cs typeface="+mn-cs"/>
                      </a:endParaRPr>
                    </a:p>
                  </a:txBody>
                  <a:tcPr marL="0" marR="0" marT="0" marB="0" anchor="b"/>
                </a:tc>
                <a:tc>
                  <a:txBody>
                    <a:bodyPr/>
                    <a:lstStyle/>
                    <a:p>
                      <a:pPr marL="0" algn="l" defTabSz="914400" rtl="0" eaLnBrk="1" fontAlgn="ctr" latinLnBrk="0" hangingPunct="1"/>
                      <a:r>
                        <a:rPr lang="es-ES" sz="1200" b="1" u="none" strike="noStrike" kern="1200" dirty="0">
                          <a:effectLst/>
                        </a:rPr>
                        <a:t> $   17.536.000,00 </a:t>
                      </a:r>
                      <a:endParaRPr lang="es-ES" sz="1200" b="1" u="none" strike="noStrike" kern="1200" dirty="0">
                        <a:solidFill>
                          <a:schemeClr val="tx1"/>
                        </a:solidFill>
                        <a:effectLst/>
                        <a:latin typeface="+mn-lt"/>
                        <a:ea typeface="+mn-ea"/>
                        <a:cs typeface="+mn-cs"/>
                      </a:endParaRPr>
                    </a:p>
                  </a:txBody>
                  <a:tcPr marL="0" marR="0" marT="0" marB="0" anchor="ctr"/>
                </a:tc>
                <a:tc>
                  <a:txBody>
                    <a:bodyPr/>
                    <a:lstStyle/>
                    <a:p>
                      <a:pPr marL="85725" indent="0" algn="l" defTabSz="914400" rtl="0" eaLnBrk="1" fontAlgn="ctr" latinLnBrk="0" hangingPunct="1"/>
                      <a:r>
                        <a:rPr lang="es-ES" sz="1200" b="1" u="none" strike="noStrike" kern="1200" dirty="0" smtClean="0">
                          <a:effectLst/>
                        </a:rPr>
                        <a:t>Probable&gt;65</a:t>
                      </a:r>
                      <a:r>
                        <a:rPr lang="es-ES" sz="1200" b="1" u="none" strike="noStrike" kern="1200" dirty="0">
                          <a:effectLst/>
                        </a:rPr>
                        <a:t>%</a:t>
                      </a:r>
                      <a:endParaRPr lang="es-ES" sz="1200" b="1" u="none" strike="noStrike" kern="1200" dirty="0">
                        <a:solidFill>
                          <a:schemeClr val="tx1"/>
                        </a:solidFill>
                        <a:effectLst/>
                        <a:latin typeface="+mn-lt"/>
                        <a:ea typeface="+mn-ea"/>
                        <a:cs typeface="+mn-cs"/>
                      </a:endParaRPr>
                    </a:p>
                  </a:txBody>
                  <a:tcPr marL="0" marR="0" marT="0" marB="0" anchor="ctr"/>
                </a:tc>
                <a:extLst>
                  <a:ext uri="{0D108BD9-81ED-4DB2-BD59-A6C34878D82A}">
                    <a16:rowId xmlns:a16="http://schemas.microsoft.com/office/drawing/2014/main" val="122943876"/>
                  </a:ext>
                </a:extLst>
              </a:tr>
            </a:tbl>
          </a:graphicData>
        </a:graphic>
      </p:graphicFrame>
    </p:spTree>
    <p:extLst>
      <p:ext uri="{BB962C8B-B14F-4D97-AF65-F5344CB8AC3E}">
        <p14:creationId xmlns:p14="http://schemas.microsoft.com/office/powerpoint/2010/main" val="279838618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6" name="Rectángulo 5"/>
          <p:cNvSpPr/>
          <p:nvPr/>
        </p:nvSpPr>
        <p:spPr>
          <a:xfrm>
            <a:off x="1014943" y="410199"/>
            <a:ext cx="9615133" cy="523220"/>
          </a:xfrm>
          <a:prstGeom prst="rect">
            <a:avLst/>
          </a:prstGeom>
        </p:spPr>
        <p:txBody>
          <a:bodyPr wrap="none">
            <a:spAutoFit/>
          </a:bodyPr>
          <a:lstStyle/>
          <a:p>
            <a:r>
              <a:rPr lang="es-ES" sz="2800" b="1" spc="-120" dirty="0" smtClean="0">
                <a:latin typeface="Arial Black" pitchFamily="34" charset="0"/>
              </a:rPr>
              <a:t>DEMANDAS, FALLOS Y SENTENCIAS FINALIZADOS.</a:t>
            </a:r>
            <a:endParaRPr lang="es-ES" sz="2800" b="1" spc="-120" dirty="0">
              <a:latin typeface="Arial Black" pitchFamily="34" charset="0"/>
            </a:endParaRPr>
          </a:p>
        </p:txBody>
      </p:sp>
      <p:graphicFrame>
        <p:nvGraphicFramePr>
          <p:cNvPr id="8" name="Tabla 7"/>
          <p:cNvGraphicFramePr>
            <a:graphicFrameLocks noGrp="1"/>
          </p:cNvGraphicFramePr>
          <p:nvPr>
            <p:extLst/>
          </p:nvPr>
        </p:nvGraphicFramePr>
        <p:xfrm>
          <a:off x="923925" y="1423988"/>
          <a:ext cx="10696577" cy="2581910"/>
        </p:xfrm>
        <a:graphic>
          <a:graphicData uri="http://schemas.openxmlformats.org/drawingml/2006/table">
            <a:tbl>
              <a:tblPr>
                <a:tableStyleId>{8799B23B-EC83-4686-B30A-512413B5E67A}</a:tableStyleId>
              </a:tblPr>
              <a:tblGrid>
                <a:gridCol w="1645846">
                  <a:extLst>
                    <a:ext uri="{9D8B030D-6E8A-4147-A177-3AD203B41FA5}">
                      <a16:colId xmlns:a16="http://schemas.microsoft.com/office/drawing/2014/main" val="3720329194"/>
                    </a:ext>
                  </a:extLst>
                </a:gridCol>
                <a:gridCol w="1410725">
                  <a:extLst>
                    <a:ext uri="{9D8B030D-6E8A-4147-A177-3AD203B41FA5}">
                      <a16:colId xmlns:a16="http://schemas.microsoft.com/office/drawing/2014/main" val="1052471624"/>
                    </a:ext>
                  </a:extLst>
                </a:gridCol>
                <a:gridCol w="2761539">
                  <a:extLst>
                    <a:ext uri="{9D8B030D-6E8A-4147-A177-3AD203B41FA5}">
                      <a16:colId xmlns:a16="http://schemas.microsoft.com/office/drawing/2014/main" val="1000003709"/>
                    </a:ext>
                  </a:extLst>
                </a:gridCol>
                <a:gridCol w="1549450">
                  <a:extLst>
                    <a:ext uri="{9D8B030D-6E8A-4147-A177-3AD203B41FA5}">
                      <a16:colId xmlns:a16="http://schemas.microsoft.com/office/drawing/2014/main" val="1681816434"/>
                    </a:ext>
                  </a:extLst>
                </a:gridCol>
                <a:gridCol w="1966940">
                  <a:extLst>
                    <a:ext uri="{9D8B030D-6E8A-4147-A177-3AD203B41FA5}">
                      <a16:colId xmlns:a16="http://schemas.microsoft.com/office/drawing/2014/main" val="2623396814"/>
                    </a:ext>
                  </a:extLst>
                </a:gridCol>
                <a:gridCol w="1362077">
                  <a:extLst>
                    <a:ext uri="{9D8B030D-6E8A-4147-A177-3AD203B41FA5}">
                      <a16:colId xmlns:a16="http://schemas.microsoft.com/office/drawing/2014/main" val="990793434"/>
                    </a:ext>
                  </a:extLst>
                </a:gridCol>
              </a:tblGrid>
              <a:tr h="405130">
                <a:tc>
                  <a:txBody>
                    <a:bodyPr/>
                    <a:lstStyle/>
                    <a:p>
                      <a:pPr algn="ctr" fontAlgn="ctr"/>
                      <a:r>
                        <a:rPr lang="es-ES" sz="1200" b="1" u="none" strike="noStrike" dirty="0">
                          <a:effectLst/>
                        </a:rPr>
                        <a:t>TIPO DE PROCESO</a:t>
                      </a:r>
                      <a:endParaRPr lang="es-ES" sz="1200" b="1" i="0" u="none" strike="noStrike" dirty="0">
                        <a:solidFill>
                          <a:srgbClr val="000000"/>
                        </a:solidFill>
                        <a:effectLst/>
                        <a:latin typeface="Calibri Light" panose="020F0302020204030204" pitchFamily="34" charset="0"/>
                      </a:endParaRPr>
                    </a:p>
                  </a:txBody>
                  <a:tcPr marL="0" marR="0" marT="0" marB="0" anchor="ctr">
                    <a:solidFill>
                      <a:schemeClr val="accent3">
                        <a:lumMod val="20000"/>
                        <a:lumOff val="80000"/>
                      </a:schemeClr>
                    </a:solidFill>
                  </a:tcPr>
                </a:tc>
                <a:tc>
                  <a:txBody>
                    <a:bodyPr/>
                    <a:lstStyle/>
                    <a:p>
                      <a:pPr algn="ctr" fontAlgn="ctr"/>
                      <a:r>
                        <a:rPr lang="es-ES" sz="1200" b="1" u="none" strike="noStrike" dirty="0">
                          <a:effectLst/>
                        </a:rPr>
                        <a:t>RADICADO</a:t>
                      </a:r>
                      <a:endParaRPr lang="es-ES" sz="1200" b="1" i="0" u="none" strike="noStrike" dirty="0">
                        <a:solidFill>
                          <a:srgbClr val="000000"/>
                        </a:solidFill>
                        <a:effectLst/>
                        <a:latin typeface="Calibri Light" panose="020F0302020204030204" pitchFamily="34" charset="0"/>
                      </a:endParaRPr>
                    </a:p>
                  </a:txBody>
                  <a:tcPr marL="0" marR="0" marT="0" marB="0" anchor="ctr">
                    <a:solidFill>
                      <a:schemeClr val="accent3">
                        <a:lumMod val="20000"/>
                        <a:lumOff val="80000"/>
                      </a:schemeClr>
                    </a:solidFill>
                  </a:tcPr>
                </a:tc>
                <a:tc>
                  <a:txBody>
                    <a:bodyPr/>
                    <a:lstStyle/>
                    <a:p>
                      <a:pPr algn="ctr" fontAlgn="ctr"/>
                      <a:r>
                        <a:rPr lang="es-ES" sz="1200" b="1" u="none" strike="noStrike" dirty="0">
                          <a:effectLst/>
                        </a:rPr>
                        <a:t>DESPACHO</a:t>
                      </a:r>
                      <a:endParaRPr lang="es-ES" sz="1200" b="1" i="0" u="none" strike="noStrike" dirty="0">
                        <a:solidFill>
                          <a:srgbClr val="000000"/>
                        </a:solidFill>
                        <a:effectLst/>
                        <a:latin typeface="Calibri Light" panose="020F0302020204030204" pitchFamily="34" charset="0"/>
                      </a:endParaRPr>
                    </a:p>
                  </a:txBody>
                  <a:tcPr marL="0" marR="0" marT="0" marB="0" anchor="ctr">
                    <a:solidFill>
                      <a:schemeClr val="accent3">
                        <a:lumMod val="20000"/>
                        <a:lumOff val="80000"/>
                      </a:schemeClr>
                    </a:solidFill>
                  </a:tcPr>
                </a:tc>
                <a:tc>
                  <a:txBody>
                    <a:bodyPr/>
                    <a:lstStyle/>
                    <a:p>
                      <a:pPr algn="ctr" fontAlgn="ctr"/>
                      <a:r>
                        <a:rPr lang="es-ES" sz="1200" b="1" u="none" strike="noStrike" dirty="0">
                          <a:effectLst/>
                        </a:rPr>
                        <a:t>DEMANDANTE</a:t>
                      </a:r>
                      <a:endParaRPr lang="es-ES" sz="1200" b="1" i="0" u="none" strike="noStrike" dirty="0">
                        <a:solidFill>
                          <a:srgbClr val="000000"/>
                        </a:solidFill>
                        <a:effectLst/>
                        <a:latin typeface="Calibri Light" panose="020F0302020204030204" pitchFamily="34" charset="0"/>
                      </a:endParaRPr>
                    </a:p>
                  </a:txBody>
                  <a:tcPr marL="0" marR="0" marT="0" marB="0" anchor="ctr">
                    <a:solidFill>
                      <a:schemeClr val="accent3">
                        <a:lumMod val="20000"/>
                        <a:lumOff val="80000"/>
                      </a:schemeClr>
                    </a:solidFill>
                  </a:tcPr>
                </a:tc>
                <a:tc>
                  <a:txBody>
                    <a:bodyPr/>
                    <a:lstStyle/>
                    <a:p>
                      <a:pPr algn="ctr" fontAlgn="ctr"/>
                      <a:r>
                        <a:rPr lang="es-ES" sz="1200" b="1" u="none" strike="noStrike" dirty="0">
                          <a:effectLst/>
                        </a:rPr>
                        <a:t>FECHA DE ULTIMA REVISIÓN RELEVANTE</a:t>
                      </a:r>
                      <a:endParaRPr lang="es-ES" sz="1200" b="1" i="0" u="none" strike="noStrike" dirty="0">
                        <a:solidFill>
                          <a:srgbClr val="000000"/>
                        </a:solidFill>
                        <a:effectLst/>
                        <a:latin typeface="Calibri Light" panose="020F0302020204030204" pitchFamily="34" charset="0"/>
                      </a:endParaRPr>
                    </a:p>
                  </a:txBody>
                  <a:tcPr marL="0" marR="0" marT="0" marB="0" anchor="ctr">
                    <a:solidFill>
                      <a:schemeClr val="accent3">
                        <a:lumMod val="20000"/>
                        <a:lumOff val="80000"/>
                      </a:schemeClr>
                    </a:solidFill>
                  </a:tcPr>
                </a:tc>
                <a:tc>
                  <a:txBody>
                    <a:bodyPr/>
                    <a:lstStyle/>
                    <a:p>
                      <a:pPr algn="ctr" fontAlgn="ctr"/>
                      <a:r>
                        <a:rPr lang="es-ES" sz="1200" b="1" u="none" strike="noStrike" dirty="0">
                          <a:effectLst/>
                        </a:rPr>
                        <a:t>PRETENSIÓN </a:t>
                      </a:r>
                      <a:endParaRPr lang="es-ES" sz="1200" b="1" i="0" u="none" strike="noStrike" dirty="0">
                        <a:solidFill>
                          <a:srgbClr val="000000"/>
                        </a:solidFill>
                        <a:effectLst/>
                        <a:latin typeface="Calibri Light" panose="020F0302020204030204" pitchFamily="34" charset="0"/>
                      </a:endParaRPr>
                    </a:p>
                  </a:txBody>
                  <a:tcPr marL="0" marR="0" marT="0" marB="0" anchor="ctr">
                    <a:solidFill>
                      <a:schemeClr val="accent3">
                        <a:lumMod val="20000"/>
                        <a:lumOff val="80000"/>
                      </a:schemeClr>
                    </a:solidFill>
                  </a:tcPr>
                </a:tc>
                <a:extLst>
                  <a:ext uri="{0D108BD9-81ED-4DB2-BD59-A6C34878D82A}">
                    <a16:rowId xmlns:a16="http://schemas.microsoft.com/office/drawing/2014/main" val="1665006237"/>
                  </a:ext>
                </a:extLst>
              </a:tr>
              <a:tr h="595630">
                <a:tc>
                  <a:txBody>
                    <a:bodyPr/>
                    <a:lstStyle/>
                    <a:p>
                      <a:pPr algn="ctr" fontAlgn="ctr"/>
                      <a:r>
                        <a:rPr lang="es-ES" sz="1200" b="1" u="none" strike="noStrike" dirty="0">
                          <a:effectLst/>
                        </a:rPr>
                        <a:t>EJECUTIVO </a:t>
                      </a:r>
                      <a:endParaRPr lang="es-ES" sz="1200" b="1" i="0" u="none" strike="noStrike" dirty="0">
                        <a:solidFill>
                          <a:srgbClr val="000000"/>
                        </a:solidFill>
                        <a:effectLst/>
                        <a:latin typeface="Calibri Light" panose="020F0302020204030204" pitchFamily="34" charset="0"/>
                      </a:endParaRPr>
                    </a:p>
                  </a:txBody>
                  <a:tcPr marL="0" marR="0" marT="0" marB="0" anchor="ctr">
                    <a:solidFill>
                      <a:schemeClr val="accent3">
                        <a:lumMod val="20000"/>
                        <a:lumOff val="80000"/>
                      </a:schemeClr>
                    </a:solidFill>
                  </a:tcPr>
                </a:tc>
                <a:tc>
                  <a:txBody>
                    <a:bodyPr/>
                    <a:lstStyle/>
                    <a:p>
                      <a:pPr algn="ctr" fontAlgn="b"/>
                      <a:r>
                        <a:rPr lang="es-ES" sz="1200" b="1" u="none" strike="noStrike" dirty="0">
                          <a:effectLst/>
                        </a:rPr>
                        <a:t>05209318900120220009600</a:t>
                      </a:r>
                      <a:endParaRPr lang="es-ES" sz="1200" b="1" i="0" u="none" strike="noStrike" dirty="0">
                        <a:solidFill>
                          <a:srgbClr val="000000"/>
                        </a:solidFill>
                        <a:effectLst/>
                        <a:latin typeface="Calibri Light" panose="020F0302020204030204" pitchFamily="34" charset="0"/>
                      </a:endParaRPr>
                    </a:p>
                  </a:txBody>
                  <a:tcPr marL="0" marR="0" marT="0" marB="0" anchor="ctr"/>
                </a:tc>
                <a:tc>
                  <a:txBody>
                    <a:bodyPr/>
                    <a:lstStyle/>
                    <a:p>
                      <a:pPr algn="ctr" fontAlgn="b"/>
                      <a:r>
                        <a:rPr lang="es-ES" sz="1200" b="1" u="none" strike="noStrike" dirty="0">
                          <a:effectLst/>
                        </a:rPr>
                        <a:t>JUZGADO 001 PROMISCUO DEL CIRCUITO DE CONCORDIA</a:t>
                      </a:r>
                      <a:endParaRPr lang="es-ES" sz="1200" b="1" i="0" u="none" strike="noStrike" dirty="0">
                        <a:solidFill>
                          <a:srgbClr val="000000"/>
                        </a:solidFill>
                        <a:effectLst/>
                        <a:latin typeface="Calibri Light" panose="020F0302020204030204" pitchFamily="34" charset="0"/>
                      </a:endParaRPr>
                    </a:p>
                  </a:txBody>
                  <a:tcPr marL="0" marR="0" marT="0" marB="0" anchor="ctr"/>
                </a:tc>
                <a:tc>
                  <a:txBody>
                    <a:bodyPr/>
                    <a:lstStyle/>
                    <a:p>
                      <a:pPr algn="ctr" fontAlgn="b"/>
                      <a:r>
                        <a:rPr lang="es-CO" sz="1200" b="1" u="none" strike="noStrike" dirty="0" smtClean="0">
                          <a:effectLst/>
                        </a:rPr>
                        <a:t>JOSUE</a:t>
                      </a:r>
                      <a:r>
                        <a:rPr lang="es-CO" sz="1200" b="1" u="none" strike="noStrike" baseline="0" dirty="0" smtClean="0">
                          <a:effectLst/>
                        </a:rPr>
                        <a:t> CHAPARRO HERNANDEZ</a:t>
                      </a:r>
                      <a:endParaRPr lang="es-ES" sz="1200" b="1" i="0" u="none" strike="noStrike" dirty="0">
                        <a:solidFill>
                          <a:srgbClr val="000000"/>
                        </a:solidFill>
                        <a:effectLst/>
                        <a:latin typeface="Calibri Light" panose="020F0302020204030204" pitchFamily="34" charset="0"/>
                      </a:endParaRPr>
                    </a:p>
                  </a:txBody>
                  <a:tcPr marL="0" marR="0" marT="0" marB="0" anchor="ctr"/>
                </a:tc>
                <a:tc>
                  <a:txBody>
                    <a:bodyPr/>
                    <a:lstStyle/>
                    <a:p>
                      <a:pPr algn="l" fontAlgn="b"/>
                      <a:r>
                        <a:rPr lang="es-ES" sz="1200" b="1" u="none" strike="noStrike" dirty="0">
                          <a:effectLst/>
                        </a:rPr>
                        <a:t>2024-12-05 Auto Decide accede a retiro de la demanda por acuerdo de pago</a:t>
                      </a:r>
                      <a:endParaRPr lang="es-ES" sz="1200" b="1" i="0" u="none" strike="noStrike" dirty="0">
                        <a:solidFill>
                          <a:srgbClr val="000000"/>
                        </a:solidFill>
                        <a:effectLst/>
                        <a:latin typeface="Calibri Light" panose="020F0302020204030204" pitchFamily="34" charset="0"/>
                      </a:endParaRPr>
                    </a:p>
                  </a:txBody>
                  <a:tcPr marL="0" marR="0" marT="0" marB="0" anchor="b"/>
                </a:tc>
                <a:tc>
                  <a:txBody>
                    <a:bodyPr/>
                    <a:lstStyle/>
                    <a:p>
                      <a:pPr algn="ctr" fontAlgn="b"/>
                      <a:r>
                        <a:rPr lang="es-ES" sz="1200" b="1" u="none" strike="noStrike" dirty="0">
                          <a:effectLst/>
                        </a:rPr>
                        <a:t> $   </a:t>
                      </a:r>
                      <a:r>
                        <a:rPr lang="es-ES" sz="1200" b="1" u="none" strike="noStrike" dirty="0" smtClean="0">
                          <a:effectLst/>
                        </a:rPr>
                        <a:t> </a:t>
                      </a:r>
                      <a:r>
                        <a:rPr lang="es-ES" sz="1200" b="1" u="none" strike="noStrike" dirty="0">
                          <a:effectLst/>
                        </a:rPr>
                        <a:t>14.000.000,00 </a:t>
                      </a:r>
                      <a:endParaRPr lang="es-ES" sz="1200" b="1" i="0" u="none" strike="noStrike" dirty="0">
                        <a:solidFill>
                          <a:srgbClr val="000000"/>
                        </a:solidFill>
                        <a:effectLst/>
                        <a:latin typeface="Calibri Light" panose="020F0302020204030204" pitchFamily="34" charset="0"/>
                      </a:endParaRPr>
                    </a:p>
                  </a:txBody>
                  <a:tcPr marL="0" marR="0" marT="0" marB="0" anchor="ctr"/>
                </a:tc>
                <a:extLst>
                  <a:ext uri="{0D108BD9-81ED-4DB2-BD59-A6C34878D82A}">
                    <a16:rowId xmlns:a16="http://schemas.microsoft.com/office/drawing/2014/main" val="1815745867"/>
                  </a:ext>
                </a:extLst>
              </a:tr>
              <a:tr h="733425">
                <a:tc>
                  <a:txBody>
                    <a:bodyPr/>
                    <a:lstStyle/>
                    <a:p>
                      <a:pPr algn="ctr" fontAlgn="ctr"/>
                      <a:r>
                        <a:rPr lang="es-ES" sz="1200" b="1" u="none" strike="noStrike" dirty="0">
                          <a:effectLst/>
                        </a:rPr>
                        <a:t>DECLARATIVO </a:t>
                      </a:r>
                      <a:endParaRPr lang="es-ES" sz="1200" b="1" i="0" u="none" strike="noStrike" dirty="0">
                        <a:solidFill>
                          <a:srgbClr val="000000"/>
                        </a:solidFill>
                        <a:effectLst/>
                        <a:latin typeface="Calibri Light" panose="020F0302020204030204" pitchFamily="34" charset="0"/>
                      </a:endParaRPr>
                    </a:p>
                  </a:txBody>
                  <a:tcPr marL="0" marR="0" marT="0" marB="0" anchor="ctr">
                    <a:solidFill>
                      <a:schemeClr val="accent3">
                        <a:lumMod val="20000"/>
                        <a:lumOff val="80000"/>
                      </a:schemeClr>
                    </a:solidFill>
                  </a:tcPr>
                </a:tc>
                <a:tc>
                  <a:txBody>
                    <a:bodyPr/>
                    <a:lstStyle/>
                    <a:p>
                      <a:pPr algn="ctr" fontAlgn="ctr"/>
                      <a:r>
                        <a:rPr lang="es-ES" sz="1200" b="1" u="none" strike="noStrike" dirty="0">
                          <a:effectLst/>
                        </a:rPr>
                        <a:t>05209318900120230002100</a:t>
                      </a:r>
                      <a:endParaRPr lang="es-ES" sz="1200" b="1" i="0" u="none" strike="noStrike" dirty="0">
                        <a:solidFill>
                          <a:srgbClr val="000000"/>
                        </a:solidFill>
                        <a:effectLst/>
                        <a:latin typeface="Calibri Light" panose="020F0302020204030204" pitchFamily="34" charset="0"/>
                      </a:endParaRPr>
                    </a:p>
                  </a:txBody>
                  <a:tcPr marL="0" marR="0" marT="0" marB="0" anchor="ctr"/>
                </a:tc>
                <a:tc>
                  <a:txBody>
                    <a:bodyPr/>
                    <a:lstStyle/>
                    <a:p>
                      <a:pPr algn="ctr" fontAlgn="b"/>
                      <a:r>
                        <a:rPr lang="es-ES" sz="1200" b="1" u="none" strike="noStrike" dirty="0" smtClean="0">
                          <a:effectLst/>
                        </a:rPr>
                        <a:t>JUZGADO 001 PROMISCUO DEL CIRCUITO DE CONCORDIA</a:t>
                      </a:r>
                      <a:endParaRPr lang="es-ES" sz="1200" b="1" i="0" u="none" strike="noStrike" dirty="0">
                        <a:solidFill>
                          <a:srgbClr val="000000"/>
                        </a:solidFill>
                        <a:effectLst/>
                        <a:latin typeface="Calibri Light" panose="020F0302020204030204" pitchFamily="34" charset="0"/>
                      </a:endParaRPr>
                    </a:p>
                  </a:txBody>
                  <a:tcPr marL="0" marR="0" marT="0" marB="0" anchor="ctr"/>
                </a:tc>
                <a:tc>
                  <a:txBody>
                    <a:bodyPr/>
                    <a:lstStyle/>
                    <a:p>
                      <a:pPr algn="ctr" fontAlgn="ctr"/>
                      <a:r>
                        <a:rPr lang="es-ES" sz="1200" b="1" u="none" strike="noStrike" dirty="0">
                          <a:effectLst/>
                        </a:rPr>
                        <a:t>SAVIA SALUD EPS</a:t>
                      </a:r>
                      <a:endParaRPr lang="es-ES" sz="1200" b="1" i="0" u="none" strike="noStrike" dirty="0">
                        <a:solidFill>
                          <a:srgbClr val="000000"/>
                        </a:solidFill>
                        <a:effectLst/>
                        <a:latin typeface="Calibri Light" panose="020F0302020204030204" pitchFamily="34" charset="0"/>
                      </a:endParaRPr>
                    </a:p>
                  </a:txBody>
                  <a:tcPr marL="0" marR="0" marT="0" marB="0" anchor="ctr"/>
                </a:tc>
                <a:tc>
                  <a:txBody>
                    <a:bodyPr/>
                    <a:lstStyle/>
                    <a:p>
                      <a:pPr algn="l" fontAlgn="ctr"/>
                      <a:r>
                        <a:rPr lang="es-ES" sz="1200" b="1" u="none" strike="noStrike" dirty="0">
                          <a:effectLst/>
                        </a:rPr>
                        <a:t>24/09/2024 se termina porceso por decalrar la falta de competencia </a:t>
                      </a:r>
                      <a:endParaRPr lang="es-ES" sz="1200" b="1" i="0" u="none" strike="noStrike" dirty="0">
                        <a:solidFill>
                          <a:srgbClr val="000000"/>
                        </a:solidFill>
                        <a:effectLst/>
                        <a:latin typeface="Calibri Light" panose="020F0302020204030204" pitchFamily="34" charset="0"/>
                      </a:endParaRPr>
                    </a:p>
                  </a:txBody>
                  <a:tcPr marL="0" marR="0" marT="0" marB="0" anchor="ctr"/>
                </a:tc>
                <a:tc>
                  <a:txBody>
                    <a:bodyPr/>
                    <a:lstStyle/>
                    <a:p>
                      <a:pPr algn="ctr" fontAlgn="ctr"/>
                      <a:r>
                        <a:rPr lang="es-ES" sz="1200" b="1" u="none" strike="noStrike" dirty="0">
                          <a:effectLst/>
                        </a:rPr>
                        <a:t>$ </a:t>
                      </a:r>
                      <a:r>
                        <a:rPr lang="es-ES" sz="1200" b="1" u="none" strike="noStrike" dirty="0" smtClean="0">
                          <a:effectLst/>
                        </a:rPr>
                        <a:t>740.000.000,00</a:t>
                      </a:r>
                      <a:endParaRPr lang="es-ES" sz="1200" b="1" i="0" u="none" strike="noStrike" dirty="0">
                        <a:solidFill>
                          <a:srgbClr val="000000"/>
                        </a:solidFill>
                        <a:effectLst/>
                        <a:latin typeface="Calibri Light" panose="020F0302020204030204" pitchFamily="34" charset="0"/>
                      </a:endParaRPr>
                    </a:p>
                  </a:txBody>
                  <a:tcPr marL="0" marR="0" marT="0" marB="0" anchor="ctr"/>
                </a:tc>
                <a:extLst>
                  <a:ext uri="{0D108BD9-81ED-4DB2-BD59-A6C34878D82A}">
                    <a16:rowId xmlns:a16="http://schemas.microsoft.com/office/drawing/2014/main" val="1798222190"/>
                  </a:ext>
                </a:extLst>
              </a:tr>
              <a:tr h="847725">
                <a:tc>
                  <a:txBody>
                    <a:bodyPr/>
                    <a:lstStyle/>
                    <a:p>
                      <a:pPr algn="ctr" fontAlgn="ctr"/>
                      <a:r>
                        <a:rPr lang="es-ES" sz="1200" b="1" u="none" strike="noStrike" dirty="0">
                          <a:effectLst/>
                        </a:rPr>
                        <a:t>NULIDAD Y RESTABLECIMIENTO</a:t>
                      </a:r>
                      <a:endParaRPr lang="es-ES" sz="1200" b="1" i="0" u="none" strike="noStrike" dirty="0">
                        <a:solidFill>
                          <a:srgbClr val="000000"/>
                        </a:solidFill>
                        <a:effectLst/>
                        <a:latin typeface="Calibri Light" panose="020F0302020204030204" pitchFamily="34" charset="0"/>
                      </a:endParaRPr>
                    </a:p>
                  </a:txBody>
                  <a:tcPr marL="0" marR="0" marT="0" marB="0" anchor="ctr">
                    <a:solidFill>
                      <a:schemeClr val="accent3">
                        <a:lumMod val="20000"/>
                        <a:lumOff val="80000"/>
                      </a:schemeClr>
                    </a:solidFill>
                  </a:tcPr>
                </a:tc>
                <a:tc>
                  <a:txBody>
                    <a:bodyPr/>
                    <a:lstStyle/>
                    <a:p>
                      <a:pPr algn="ctr" fontAlgn="ctr"/>
                      <a:r>
                        <a:rPr lang="es-ES" sz="1200" b="1" u="none" strike="noStrike" dirty="0">
                          <a:effectLst/>
                        </a:rPr>
                        <a:t>05001333301520210032800</a:t>
                      </a:r>
                      <a:endParaRPr lang="es-ES" sz="1200" b="1" i="0" u="none" strike="noStrike" dirty="0">
                        <a:solidFill>
                          <a:srgbClr val="000000"/>
                        </a:solidFill>
                        <a:effectLst/>
                        <a:latin typeface="Calibri Light" panose="020F0302020204030204" pitchFamily="34" charset="0"/>
                      </a:endParaRPr>
                    </a:p>
                  </a:txBody>
                  <a:tcPr marL="0" marR="0" marT="0" marB="0" anchor="ctr"/>
                </a:tc>
                <a:tc>
                  <a:txBody>
                    <a:bodyPr/>
                    <a:lstStyle/>
                    <a:p>
                      <a:pPr algn="ctr" fontAlgn="b"/>
                      <a:r>
                        <a:rPr lang="es-ES" sz="1200" b="1" u="none" strike="noStrike" dirty="0">
                          <a:effectLst/>
                        </a:rPr>
                        <a:t>JUEZ 37 ADMINISTRATIVO ORAL DE MEDELLIN</a:t>
                      </a:r>
                      <a:endParaRPr lang="es-ES" sz="1200" b="1" i="0" u="none" strike="noStrike" dirty="0">
                        <a:solidFill>
                          <a:srgbClr val="000000"/>
                        </a:solidFill>
                        <a:effectLst/>
                        <a:latin typeface="Calibri Light" panose="020F0302020204030204" pitchFamily="34" charset="0"/>
                      </a:endParaRPr>
                    </a:p>
                  </a:txBody>
                  <a:tcPr marL="0" marR="0" marT="0" marB="0" anchor="ctr"/>
                </a:tc>
                <a:tc>
                  <a:txBody>
                    <a:bodyPr/>
                    <a:lstStyle/>
                    <a:p>
                      <a:pPr algn="ctr" fontAlgn="b"/>
                      <a:r>
                        <a:rPr lang="es-ES" sz="1200" b="1" u="none" strike="noStrike" dirty="0">
                          <a:effectLst/>
                        </a:rPr>
                        <a:t>JUAN CAMILO ARBOLEDA CARMONA</a:t>
                      </a:r>
                      <a:endParaRPr lang="es-ES" sz="1200" b="1" i="0" u="none" strike="noStrike" dirty="0">
                        <a:solidFill>
                          <a:srgbClr val="000000"/>
                        </a:solidFill>
                        <a:effectLst/>
                        <a:latin typeface="Calibri Light" panose="020F0302020204030204" pitchFamily="34" charset="0"/>
                      </a:endParaRPr>
                    </a:p>
                  </a:txBody>
                  <a:tcPr marL="0" marR="0" marT="0" marB="0" anchor="ctr"/>
                </a:tc>
                <a:tc>
                  <a:txBody>
                    <a:bodyPr/>
                    <a:lstStyle/>
                    <a:p>
                      <a:pPr algn="l" fontAlgn="b"/>
                      <a:r>
                        <a:rPr lang="es-ES" sz="1200" b="1" u="none" strike="noStrike" dirty="0">
                          <a:effectLst/>
                        </a:rPr>
                        <a:t>2024-12-16 Sentencia Anticipada - en contra- pago de 38 dias de mora del </a:t>
                      </a:r>
                      <a:r>
                        <a:rPr lang="es-ES" sz="1200" b="1" u="none" strike="noStrike" dirty="0" err="1">
                          <a:effectLst/>
                        </a:rPr>
                        <a:t>pade</a:t>
                      </a:r>
                      <a:r>
                        <a:rPr lang="es-ES" sz="1200" b="1" u="none" strike="noStrike" dirty="0">
                          <a:effectLst/>
                        </a:rPr>
                        <a:t> cesantias </a:t>
                      </a:r>
                      <a:endParaRPr lang="es-ES" sz="1200" b="1" i="0" u="none" strike="noStrike" dirty="0">
                        <a:solidFill>
                          <a:srgbClr val="000000"/>
                        </a:solidFill>
                        <a:effectLst/>
                        <a:latin typeface="Calibri Light" panose="020F0302020204030204" pitchFamily="34" charset="0"/>
                      </a:endParaRPr>
                    </a:p>
                  </a:txBody>
                  <a:tcPr marL="0" marR="0" marT="0" marB="0" anchor="b"/>
                </a:tc>
                <a:tc>
                  <a:txBody>
                    <a:bodyPr/>
                    <a:lstStyle/>
                    <a:p>
                      <a:pPr algn="ctr" fontAlgn="b"/>
                      <a:r>
                        <a:rPr lang="es-ES" sz="1200" b="1" u="none" strike="noStrike" dirty="0">
                          <a:effectLst/>
                        </a:rPr>
                        <a:t>$ </a:t>
                      </a:r>
                      <a:r>
                        <a:rPr lang="es-ES" sz="1200" b="1" u="none" strike="noStrike" dirty="0" smtClean="0">
                          <a:effectLst/>
                        </a:rPr>
                        <a:t>  3.564.000,00</a:t>
                      </a:r>
                      <a:endParaRPr lang="es-ES" sz="1200" b="1" i="0" u="none" strike="noStrike" dirty="0">
                        <a:solidFill>
                          <a:srgbClr val="000000"/>
                        </a:solidFill>
                        <a:effectLst/>
                        <a:latin typeface="Calibri Light" panose="020F0302020204030204" pitchFamily="34" charset="0"/>
                      </a:endParaRPr>
                    </a:p>
                  </a:txBody>
                  <a:tcPr marL="0" marR="0" marT="0" marB="0" anchor="ctr"/>
                </a:tc>
                <a:extLst>
                  <a:ext uri="{0D108BD9-81ED-4DB2-BD59-A6C34878D82A}">
                    <a16:rowId xmlns:a16="http://schemas.microsoft.com/office/drawing/2014/main" val="608319577"/>
                  </a:ext>
                </a:extLst>
              </a:tr>
            </a:tbl>
          </a:graphicData>
        </a:graphic>
      </p:graphicFrame>
    </p:spTree>
    <p:extLst>
      <p:ext uri="{BB962C8B-B14F-4D97-AF65-F5344CB8AC3E}">
        <p14:creationId xmlns:p14="http://schemas.microsoft.com/office/powerpoint/2010/main" val="417225791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2" name="Rectángulo 1"/>
          <p:cNvSpPr/>
          <p:nvPr/>
        </p:nvSpPr>
        <p:spPr>
          <a:xfrm>
            <a:off x="1031830" y="1043777"/>
            <a:ext cx="10607541" cy="4957255"/>
          </a:xfrm>
          <a:prstGeom prst="rect">
            <a:avLst/>
          </a:prstGeom>
        </p:spPr>
        <p:txBody>
          <a:bodyPr wrap="square">
            <a:spAutoFit/>
          </a:bodyPr>
          <a:lstStyle/>
          <a:p>
            <a:pPr marL="285750" indent="-285750" algn="just">
              <a:lnSpc>
                <a:spcPct val="107000"/>
              </a:lnSpc>
              <a:spcAft>
                <a:spcPts val="800"/>
              </a:spcAft>
              <a:buFont typeface="Arial" panose="020B0604020202020204" pitchFamily="34" charset="0"/>
              <a:buChar char="•"/>
            </a:pPr>
            <a:r>
              <a:rPr lang="es-ES" sz="2000" dirty="0">
                <a:latin typeface="Calibri" panose="020F0502020204030204" pitchFamily="34" charset="0"/>
                <a:ea typeface="Calibri" panose="020F0502020204030204" pitchFamily="34" charset="0"/>
                <a:cs typeface="Times New Roman" panose="02020603050405020304" pitchFamily="18" charset="0"/>
              </a:rPr>
              <a:t>AMBULANCIA  viabilidades y en espera de asignación de recursos </a:t>
            </a:r>
          </a:p>
          <a:p>
            <a:pPr marL="285750" indent="-285750" algn="just">
              <a:lnSpc>
                <a:spcPct val="107000"/>
              </a:lnSpc>
              <a:spcAft>
                <a:spcPts val="800"/>
              </a:spcAft>
              <a:buFont typeface="Arial" panose="020B0604020202020204" pitchFamily="34" charset="0"/>
              <a:buChar char="•"/>
            </a:pPr>
            <a:r>
              <a:rPr lang="es-ES" sz="2000" dirty="0">
                <a:latin typeface="Calibri" panose="020F0502020204030204" pitchFamily="34" charset="0"/>
                <a:ea typeface="Calibri" panose="020F0502020204030204" pitchFamily="34" charset="0"/>
                <a:cs typeface="Times New Roman" panose="02020603050405020304" pitchFamily="18" charset="0"/>
              </a:rPr>
              <a:t>Adecuación del Centro de salud del corregimiento del </a:t>
            </a:r>
            <a:r>
              <a:rPr lang="es-ES" sz="2000" dirty="0"/>
              <a:t>Socorro. (Priorizado)</a:t>
            </a:r>
          </a:p>
          <a:p>
            <a:pPr algn="just"/>
            <a:r>
              <a:rPr lang="es-ES" sz="2000" b="1" dirty="0"/>
              <a:t>En proceso</a:t>
            </a:r>
            <a:r>
              <a:rPr lang="es-ES" sz="2000" dirty="0"/>
              <a:t>.</a:t>
            </a:r>
          </a:p>
          <a:p>
            <a:pPr marL="285750" indent="-285750" algn="just">
              <a:buFont typeface="Arial" panose="020B0604020202020204" pitchFamily="34" charset="0"/>
              <a:buChar char="•"/>
            </a:pPr>
            <a:r>
              <a:rPr lang="es-ES" sz="2000" dirty="0"/>
              <a:t>Mejoramiento y adecuación de la cubierta de la ESE Hospital.</a:t>
            </a:r>
          </a:p>
          <a:p>
            <a:pPr marL="285750" indent="-285750" algn="just">
              <a:buFont typeface="Arial" panose="020B0604020202020204" pitchFamily="34" charset="0"/>
              <a:buChar char="•"/>
            </a:pPr>
            <a:r>
              <a:rPr lang="es-ES" sz="2000" dirty="0"/>
              <a:t>Intervención estructural del sistema eléctrico de la ESE</a:t>
            </a:r>
          </a:p>
          <a:p>
            <a:pPr marL="285750" indent="-285750" algn="just">
              <a:buFont typeface="Arial" panose="020B0604020202020204" pitchFamily="34" charset="0"/>
              <a:buChar char="•"/>
            </a:pPr>
            <a:r>
              <a:rPr lang="es-ES" sz="2000" dirty="0"/>
              <a:t>Intervención del la red de datos de la ESE</a:t>
            </a:r>
          </a:p>
          <a:p>
            <a:pPr marL="285750" indent="-285750" algn="just">
              <a:buFont typeface="Arial" panose="020B0604020202020204" pitchFamily="34" charset="0"/>
              <a:buChar char="•"/>
            </a:pPr>
            <a:r>
              <a:rPr lang="es-ES" sz="2000" dirty="0"/>
              <a:t>Proyecto de Dotación de </a:t>
            </a:r>
            <a:r>
              <a:rPr lang="es-ES" sz="2000" dirty="0" err="1"/>
              <a:t>TIC’s</a:t>
            </a:r>
            <a:endParaRPr lang="es-ES" sz="2000" dirty="0"/>
          </a:p>
          <a:p>
            <a:pPr marL="285750" indent="-285750" algn="just">
              <a:buFont typeface="Arial" panose="020B0604020202020204" pitchFamily="34" charset="0"/>
              <a:buChar char="•"/>
            </a:pPr>
            <a:r>
              <a:rPr lang="es-ES" sz="2000" dirty="0"/>
              <a:t>Proyecto de reposición de la infraestructura de la ESE</a:t>
            </a:r>
          </a:p>
          <a:p>
            <a:pPr marL="285750" indent="-285750" algn="just">
              <a:buFont typeface="Arial" panose="020B0604020202020204" pitchFamily="34" charset="0"/>
              <a:buChar char="•"/>
            </a:pPr>
            <a:r>
              <a:rPr lang="es-ES" sz="2000" dirty="0"/>
              <a:t>Proyecto de dotación de equipos Biomédicos y reposición de tecnología en salud </a:t>
            </a:r>
          </a:p>
          <a:p>
            <a:pPr marL="285750" indent="-285750" algn="just">
              <a:buFont typeface="Arial" panose="020B0604020202020204" pitchFamily="34" charset="0"/>
              <a:buChar char="•"/>
            </a:pPr>
            <a:r>
              <a:rPr lang="es-ES" sz="2000" dirty="0"/>
              <a:t>Inclusión permanente de nuevas tecnologías en salud y modalidades de atención enfocadas en solucionar las necesidades de la población del Municipio</a:t>
            </a:r>
          </a:p>
          <a:p>
            <a:pPr marL="285750" indent="-285750" algn="just">
              <a:buFont typeface="Arial" panose="020B0604020202020204" pitchFamily="34" charset="0"/>
              <a:buChar char="•"/>
            </a:pPr>
            <a:r>
              <a:rPr lang="es-ES" sz="2000" dirty="0"/>
              <a:t>Nuevas tecnologías, clínica de heridas, modalidades de atención entre otras)</a:t>
            </a:r>
          </a:p>
          <a:p>
            <a:pPr marL="285750" indent="-285750" algn="just">
              <a:buFont typeface="Arial" panose="020B0604020202020204" pitchFamily="34" charset="0"/>
              <a:buChar char="•"/>
            </a:pPr>
            <a:r>
              <a:rPr lang="es-ES" sz="2000" dirty="0"/>
              <a:t>Bienestar laboral</a:t>
            </a:r>
          </a:p>
          <a:p>
            <a:pPr marL="285750" indent="-285750" algn="just">
              <a:buFont typeface="Arial" panose="020B0604020202020204" pitchFamily="34" charset="0"/>
              <a:buChar char="•"/>
            </a:pPr>
            <a:r>
              <a:rPr lang="es-ES" sz="2000" dirty="0"/>
              <a:t>Mejoramiento continuo en la Atención con calidad, Digna, Humana, Cálida, oportuna, Resolutiva, segura para nuestros Usuarios.</a:t>
            </a:r>
            <a:endParaRPr lang="es-ES"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ángulo 2"/>
          <p:cNvSpPr/>
          <p:nvPr/>
        </p:nvSpPr>
        <p:spPr>
          <a:xfrm>
            <a:off x="972009" y="217987"/>
            <a:ext cx="8017579" cy="553357"/>
          </a:xfrm>
          <a:prstGeom prst="rect">
            <a:avLst/>
          </a:prstGeom>
        </p:spPr>
        <p:txBody>
          <a:bodyPr wrap="none">
            <a:spAutoFit/>
          </a:bodyPr>
          <a:lstStyle/>
          <a:p>
            <a:pPr>
              <a:lnSpc>
                <a:spcPct val="107000"/>
              </a:lnSpc>
              <a:spcAft>
                <a:spcPts val="800"/>
              </a:spcAft>
            </a:pPr>
            <a:r>
              <a:rPr lang="es-ES" sz="2800" b="1" dirty="0" smtClean="0">
                <a:latin typeface="Calibri" panose="020F0502020204030204" pitchFamily="34" charset="0"/>
                <a:ea typeface="Calibri" panose="020F0502020204030204" pitchFamily="34" charset="0"/>
                <a:cs typeface="Times New Roman" panose="02020603050405020304" pitchFamily="18" charset="0"/>
              </a:rPr>
              <a:t>Que </a:t>
            </a:r>
            <a:r>
              <a:rPr lang="es-ES" sz="2800" b="1" dirty="0">
                <a:latin typeface="Calibri" panose="020F0502020204030204" pitchFamily="34" charset="0"/>
                <a:ea typeface="Calibri" panose="020F0502020204030204" pitchFamily="34" charset="0"/>
                <a:cs typeface="Times New Roman" panose="02020603050405020304" pitchFamily="18" charset="0"/>
              </a:rPr>
              <a:t>proyectos se vienen para la E.S. E en su </a:t>
            </a:r>
            <a:r>
              <a:rPr lang="es-ES" sz="2800" b="1" dirty="0" smtClean="0">
                <a:latin typeface="Calibri" panose="020F0502020204030204" pitchFamily="34" charset="0"/>
                <a:ea typeface="Calibri" panose="020F0502020204030204" pitchFamily="34" charset="0"/>
                <a:cs typeface="Times New Roman" panose="02020603050405020304" pitchFamily="18" charset="0"/>
              </a:rPr>
              <a:t>gestión</a:t>
            </a:r>
            <a:endParaRPr lang="es-ES" sz="28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Subtítulo 2">
            <a:extLst>
              <a:ext uri="{FF2B5EF4-FFF2-40B4-BE49-F238E27FC236}">
                <a16:creationId xmlns:a16="http://schemas.microsoft.com/office/drawing/2014/main" id="{7B5BDAD4-FE42-4670-9B31-EACFB3062A4F}"/>
              </a:ext>
            </a:extLst>
          </p:cNvPr>
          <p:cNvSpPr txBox="1">
            <a:spLocks/>
          </p:cNvSpPr>
          <p:nvPr/>
        </p:nvSpPr>
        <p:spPr>
          <a:xfrm>
            <a:off x="3657319"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36663772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2" name="Rectángulo 1"/>
          <p:cNvSpPr/>
          <p:nvPr/>
        </p:nvSpPr>
        <p:spPr>
          <a:xfrm>
            <a:off x="1043564" y="252170"/>
            <a:ext cx="10604354" cy="553357"/>
          </a:xfrm>
          <a:prstGeom prst="rect">
            <a:avLst/>
          </a:prstGeom>
        </p:spPr>
        <p:txBody>
          <a:bodyPr wrap="square">
            <a:spAutoFit/>
          </a:bodyPr>
          <a:lstStyle/>
          <a:p>
            <a:pPr>
              <a:lnSpc>
                <a:spcPct val="107000"/>
              </a:lnSpc>
              <a:spcAft>
                <a:spcPts val="800"/>
              </a:spcAft>
            </a:pPr>
            <a:r>
              <a:rPr lang="es-ES" sz="2800" b="1" dirty="0" smtClean="0">
                <a:latin typeface="Calibri" panose="020F0502020204030204" pitchFamily="34" charset="0"/>
                <a:ea typeface="Calibri" panose="020F0502020204030204" pitchFamily="34" charset="0"/>
                <a:cs typeface="Times New Roman" panose="02020603050405020304" pitchFamily="18" charset="0"/>
              </a:rPr>
              <a:t>Qué </a:t>
            </a:r>
            <a:r>
              <a:rPr lang="es-ES" sz="2800" b="1" dirty="0">
                <a:latin typeface="Calibri" panose="020F0502020204030204" pitchFamily="34" charset="0"/>
                <a:ea typeface="Calibri" panose="020F0502020204030204" pitchFamily="34" charset="0"/>
                <a:cs typeface="Times New Roman" panose="02020603050405020304" pitchFamily="18" charset="0"/>
              </a:rPr>
              <a:t>servicios nuevos se han traído al hospital?</a:t>
            </a:r>
          </a:p>
        </p:txBody>
      </p:sp>
      <p:sp>
        <p:nvSpPr>
          <p:cNvPr id="3" name="Rectángulo 2"/>
          <p:cNvSpPr/>
          <p:nvPr/>
        </p:nvSpPr>
        <p:spPr>
          <a:xfrm>
            <a:off x="1043562" y="902873"/>
            <a:ext cx="3562619" cy="2244204"/>
          </a:xfrm>
          <a:prstGeom prst="rect">
            <a:avLst/>
          </a:prstGeom>
        </p:spPr>
        <p:txBody>
          <a:bodyPr wrap="square">
            <a:spAutoFit/>
          </a:bodyPr>
          <a:lstStyle/>
          <a:p>
            <a:pPr>
              <a:lnSpc>
                <a:spcPct val="107000"/>
              </a:lnSpc>
              <a:spcAft>
                <a:spcPts val="800"/>
              </a:spcAft>
            </a:pPr>
            <a:r>
              <a:rPr lang="es-ES" sz="2800" b="1" dirty="0">
                <a:latin typeface="Calibri" panose="020F0502020204030204" pitchFamily="34" charset="0"/>
                <a:ea typeface="Calibri" panose="020F0502020204030204" pitchFamily="34" charset="0"/>
                <a:cs typeface="Times New Roman" panose="02020603050405020304" pitchFamily="18" charset="0"/>
              </a:rPr>
              <a:t>- Medicina Interna</a:t>
            </a:r>
          </a:p>
          <a:p>
            <a:pPr>
              <a:lnSpc>
                <a:spcPct val="107000"/>
              </a:lnSpc>
              <a:spcAft>
                <a:spcPts val="800"/>
              </a:spcAft>
            </a:pPr>
            <a:r>
              <a:rPr lang="es-ES" sz="2800" b="1" dirty="0">
                <a:latin typeface="Calibri" panose="020F0502020204030204" pitchFamily="34" charset="0"/>
                <a:ea typeface="Calibri" panose="020F0502020204030204" pitchFamily="34" charset="0"/>
                <a:cs typeface="Times New Roman" panose="02020603050405020304" pitchFamily="18" charset="0"/>
              </a:rPr>
              <a:t>- </a:t>
            </a:r>
            <a:r>
              <a:rPr lang="es-ES" sz="2800" b="1" dirty="0">
                <a:latin typeface="Tahoma" panose="020B0604030504040204" pitchFamily="34" charset="0"/>
                <a:ea typeface="Calibri" panose="020F0502020204030204" pitchFamily="34" charset="0"/>
                <a:cs typeface="Times New Roman" panose="02020603050405020304" pitchFamily="18" charset="0"/>
              </a:rPr>
              <a:t>⁠</a:t>
            </a:r>
            <a:r>
              <a:rPr lang="es-ES" sz="2800" b="1" dirty="0">
                <a:latin typeface="Calibri" panose="020F0502020204030204" pitchFamily="34" charset="0"/>
                <a:ea typeface="Calibri" panose="020F0502020204030204" pitchFamily="34" charset="0"/>
                <a:cs typeface="Times New Roman" panose="02020603050405020304" pitchFamily="18" charset="0"/>
              </a:rPr>
              <a:t>Nutrici</a:t>
            </a:r>
            <a:r>
              <a:rPr lang="es-ES" sz="2800" b="1" dirty="0">
                <a:latin typeface="Calibri" panose="020F0502020204030204" pitchFamily="34" charset="0"/>
                <a:ea typeface="Calibri" panose="020F0502020204030204" pitchFamily="34" charset="0"/>
                <a:cs typeface="Calibri" panose="020F0502020204030204" pitchFamily="34" charset="0"/>
              </a:rPr>
              <a:t>ó</a:t>
            </a:r>
            <a:r>
              <a:rPr lang="es-ES" sz="2800" b="1" dirty="0">
                <a:latin typeface="Calibri" panose="020F0502020204030204" pitchFamily="34" charset="0"/>
                <a:ea typeface="Calibri" panose="020F0502020204030204" pitchFamily="34" charset="0"/>
                <a:cs typeface="Times New Roman" panose="02020603050405020304" pitchFamily="18" charset="0"/>
              </a:rPr>
              <a:t>n</a:t>
            </a:r>
          </a:p>
          <a:p>
            <a:pPr>
              <a:lnSpc>
                <a:spcPct val="107000"/>
              </a:lnSpc>
              <a:spcAft>
                <a:spcPts val="800"/>
              </a:spcAft>
            </a:pPr>
            <a:r>
              <a:rPr lang="es-ES" sz="2800" b="1" dirty="0">
                <a:latin typeface="Calibri" panose="020F0502020204030204" pitchFamily="34" charset="0"/>
                <a:ea typeface="Calibri" panose="020F0502020204030204" pitchFamily="34" charset="0"/>
                <a:cs typeface="Times New Roman" panose="02020603050405020304" pitchFamily="18" charset="0"/>
              </a:rPr>
              <a:t>- </a:t>
            </a:r>
            <a:r>
              <a:rPr lang="es-ES" sz="2800" b="1" dirty="0">
                <a:latin typeface="Tahoma" panose="020B0604030504040204" pitchFamily="34" charset="0"/>
                <a:ea typeface="Calibri" panose="020F0502020204030204" pitchFamily="34" charset="0"/>
                <a:cs typeface="Times New Roman" panose="02020603050405020304" pitchFamily="18" charset="0"/>
              </a:rPr>
              <a:t>⁠</a:t>
            </a:r>
            <a:r>
              <a:rPr lang="es-ES" sz="2800" b="1" dirty="0">
                <a:latin typeface="Calibri" panose="020F0502020204030204" pitchFamily="34" charset="0"/>
                <a:ea typeface="Calibri" panose="020F0502020204030204" pitchFamily="34" charset="0"/>
                <a:cs typeface="Times New Roman" panose="02020603050405020304" pitchFamily="18" charset="0"/>
              </a:rPr>
              <a:t>Psicolog</a:t>
            </a:r>
            <a:r>
              <a:rPr lang="es-ES" sz="2800" b="1" dirty="0">
                <a:latin typeface="Calibri" panose="020F0502020204030204" pitchFamily="34" charset="0"/>
                <a:ea typeface="Calibri" panose="020F0502020204030204" pitchFamily="34" charset="0"/>
                <a:cs typeface="Calibri" panose="020F0502020204030204" pitchFamily="34" charset="0"/>
              </a:rPr>
              <a:t>í</a:t>
            </a:r>
            <a:r>
              <a:rPr lang="es-ES" sz="2800" b="1" dirty="0">
                <a:latin typeface="Calibri" panose="020F0502020204030204" pitchFamily="34" charset="0"/>
                <a:ea typeface="Calibri" panose="020F0502020204030204" pitchFamily="34" charset="0"/>
                <a:cs typeface="Times New Roman" panose="02020603050405020304" pitchFamily="18" charset="0"/>
              </a:rPr>
              <a:t>a </a:t>
            </a:r>
          </a:p>
          <a:p>
            <a:pPr>
              <a:lnSpc>
                <a:spcPct val="107000"/>
              </a:lnSpc>
              <a:spcAft>
                <a:spcPts val="800"/>
              </a:spcAft>
            </a:pPr>
            <a:r>
              <a:rPr lang="es-ES" sz="2800" b="1" dirty="0">
                <a:latin typeface="Calibri" panose="020F0502020204030204" pitchFamily="34" charset="0"/>
                <a:ea typeface="Calibri" panose="020F0502020204030204" pitchFamily="34" charset="0"/>
                <a:cs typeface="Times New Roman" panose="02020603050405020304" pitchFamily="18" charset="0"/>
              </a:rPr>
              <a:t>- </a:t>
            </a:r>
            <a:r>
              <a:rPr lang="es-ES" sz="2800" b="1" dirty="0">
                <a:latin typeface="Tahoma" panose="020B0604030504040204" pitchFamily="34" charset="0"/>
                <a:ea typeface="Calibri" panose="020F0502020204030204" pitchFamily="34" charset="0"/>
                <a:cs typeface="Times New Roman" panose="02020603050405020304" pitchFamily="18" charset="0"/>
              </a:rPr>
              <a:t>⁠</a:t>
            </a:r>
            <a:r>
              <a:rPr lang="es-ES" sz="2800" b="1" dirty="0">
                <a:latin typeface="Calibri" panose="020F0502020204030204" pitchFamily="34" charset="0"/>
                <a:ea typeface="Calibri" panose="020F0502020204030204" pitchFamily="34" charset="0"/>
                <a:cs typeface="Times New Roman" panose="02020603050405020304" pitchFamily="18" charset="0"/>
              </a:rPr>
              <a:t>Ginecolog</a:t>
            </a:r>
            <a:r>
              <a:rPr lang="es-ES" sz="2800" b="1" dirty="0">
                <a:latin typeface="Calibri" panose="020F0502020204030204" pitchFamily="34" charset="0"/>
                <a:ea typeface="Calibri" panose="020F0502020204030204" pitchFamily="34" charset="0"/>
                <a:cs typeface="Calibri" panose="020F0502020204030204" pitchFamily="34" charset="0"/>
              </a:rPr>
              <a:t>í</a:t>
            </a:r>
            <a:r>
              <a:rPr lang="es-ES" sz="2800" b="1" dirty="0">
                <a:latin typeface="Calibri" panose="020F0502020204030204" pitchFamily="34" charset="0"/>
                <a:ea typeface="Calibri" panose="020F0502020204030204" pitchFamily="34" charset="0"/>
                <a:cs typeface="Times New Roman" panose="02020603050405020304" pitchFamily="18" charset="0"/>
              </a:rPr>
              <a:t>a</a:t>
            </a:r>
            <a:r>
              <a:rPr lang="es-ES" sz="2400" b="1" dirty="0">
                <a:latin typeface="Calibri" panose="020F0502020204030204" pitchFamily="34" charset="0"/>
                <a:ea typeface="Calibri" panose="020F0502020204030204" pitchFamily="34" charset="0"/>
                <a:cs typeface="Times New Roman" panose="02020603050405020304" pitchFamily="18" charset="0"/>
              </a:rPr>
              <a:t> </a:t>
            </a:r>
          </a:p>
        </p:txBody>
      </p:sp>
      <p:sp>
        <p:nvSpPr>
          <p:cNvPr id="5" name="Rectángulo 4"/>
          <p:cNvSpPr/>
          <p:nvPr/>
        </p:nvSpPr>
        <p:spPr>
          <a:xfrm>
            <a:off x="1043564" y="3116155"/>
            <a:ext cx="10604354" cy="2244204"/>
          </a:xfrm>
          <a:prstGeom prst="rect">
            <a:avLst/>
          </a:prstGeom>
        </p:spPr>
        <p:txBody>
          <a:bodyPr wrap="square">
            <a:spAutoFit/>
          </a:bodyPr>
          <a:lstStyle/>
          <a:p>
            <a:pPr>
              <a:lnSpc>
                <a:spcPct val="107000"/>
              </a:lnSpc>
              <a:spcAft>
                <a:spcPts val="800"/>
              </a:spcAft>
            </a:pPr>
            <a:r>
              <a:rPr lang="es-ES" sz="2800" b="1" u="sng" dirty="0">
                <a:latin typeface="Calibri" panose="020F0502020204030204" pitchFamily="34" charset="0"/>
                <a:ea typeface="Calibri" panose="020F0502020204030204" pitchFamily="34" charset="0"/>
                <a:cs typeface="Times New Roman" panose="02020603050405020304" pitchFamily="18" charset="0"/>
              </a:rPr>
              <a:t>Continuamos</a:t>
            </a:r>
          </a:p>
          <a:p>
            <a:pPr>
              <a:lnSpc>
                <a:spcPct val="107000"/>
              </a:lnSpc>
              <a:spcAft>
                <a:spcPts val="800"/>
              </a:spcAft>
            </a:pPr>
            <a:r>
              <a:rPr lang="es-ES" sz="2800" b="1" dirty="0">
                <a:latin typeface="Calibri" panose="020F0502020204030204" pitchFamily="34" charset="0"/>
                <a:ea typeface="Calibri" panose="020F0502020204030204" pitchFamily="34" charset="0"/>
                <a:cs typeface="Times New Roman" panose="02020603050405020304" pitchFamily="18" charset="0"/>
              </a:rPr>
              <a:t>Ecografías de todo nivel cada 15 días </a:t>
            </a:r>
          </a:p>
          <a:p>
            <a:pPr>
              <a:lnSpc>
                <a:spcPct val="107000"/>
              </a:lnSpc>
              <a:spcAft>
                <a:spcPts val="800"/>
              </a:spcAft>
            </a:pPr>
            <a:r>
              <a:rPr lang="es-ES" sz="2800" b="1" dirty="0">
                <a:latin typeface="Calibri" panose="020F0502020204030204" pitchFamily="34" charset="0"/>
                <a:ea typeface="Calibri" panose="020F0502020204030204" pitchFamily="34" charset="0"/>
                <a:cs typeface="Times New Roman" panose="02020603050405020304" pitchFamily="18" charset="0"/>
              </a:rPr>
              <a:t>Con telemedicina en </a:t>
            </a:r>
          </a:p>
          <a:p>
            <a:pPr>
              <a:lnSpc>
                <a:spcPct val="107000"/>
              </a:lnSpc>
              <a:spcAft>
                <a:spcPts val="800"/>
              </a:spcAft>
            </a:pPr>
            <a:r>
              <a:rPr lang="es-ES" sz="2800" b="1" dirty="0">
                <a:latin typeface="Calibri" panose="020F0502020204030204" pitchFamily="34" charset="0"/>
                <a:ea typeface="Calibri" panose="020F0502020204030204" pitchFamily="34" charset="0"/>
                <a:cs typeface="Times New Roman" panose="02020603050405020304" pitchFamily="18" charset="0"/>
              </a:rPr>
              <a:t>- </a:t>
            </a:r>
            <a:r>
              <a:rPr lang="es-ES" sz="2800" b="1" dirty="0">
                <a:latin typeface="Tahoma" panose="020B0604030504040204" pitchFamily="34" charset="0"/>
                <a:ea typeface="Calibri" panose="020F0502020204030204" pitchFamily="34" charset="0"/>
                <a:cs typeface="Times New Roman" panose="02020603050405020304" pitchFamily="18" charset="0"/>
              </a:rPr>
              <a:t>⁠P</a:t>
            </a:r>
            <a:r>
              <a:rPr lang="es-ES" sz="2800" b="1" dirty="0">
                <a:latin typeface="Calibri" panose="020F0502020204030204" pitchFamily="34" charset="0"/>
                <a:ea typeface="Calibri" panose="020F0502020204030204" pitchFamily="34" charset="0"/>
                <a:cs typeface="Times New Roman" panose="02020603050405020304" pitchFamily="18" charset="0"/>
              </a:rPr>
              <a:t>siquiatr</a:t>
            </a:r>
            <a:r>
              <a:rPr lang="es-ES" sz="2800" b="1" dirty="0">
                <a:latin typeface="Calibri" panose="020F0502020204030204" pitchFamily="34" charset="0"/>
                <a:ea typeface="Calibri" panose="020F0502020204030204" pitchFamily="34" charset="0"/>
                <a:cs typeface="Calibri" panose="020F0502020204030204" pitchFamily="34" charset="0"/>
              </a:rPr>
              <a:t>í</a:t>
            </a:r>
            <a:r>
              <a:rPr lang="es-ES" sz="2800" b="1" dirty="0">
                <a:latin typeface="Calibri" panose="020F0502020204030204" pitchFamily="34" charset="0"/>
                <a:ea typeface="Calibri" panose="020F0502020204030204" pitchFamily="34" charset="0"/>
                <a:cs typeface="Times New Roman" panose="02020603050405020304" pitchFamily="18" charset="0"/>
              </a:rPr>
              <a:t>a</a:t>
            </a:r>
          </a:p>
        </p:txBody>
      </p:sp>
      <p:sp>
        <p:nvSpPr>
          <p:cNvPr id="6" name="Rectángulo 5"/>
          <p:cNvSpPr/>
          <p:nvPr/>
        </p:nvSpPr>
        <p:spPr>
          <a:xfrm>
            <a:off x="1274299" y="5364457"/>
            <a:ext cx="10713613" cy="487506"/>
          </a:xfrm>
          <a:prstGeom prst="rect">
            <a:avLst/>
          </a:prstGeom>
        </p:spPr>
        <p:txBody>
          <a:bodyPr wrap="square">
            <a:spAutoFit/>
          </a:bodyPr>
          <a:lstStyle/>
          <a:p>
            <a:pPr>
              <a:lnSpc>
                <a:spcPct val="107000"/>
              </a:lnSpc>
              <a:spcAft>
                <a:spcPts val="800"/>
              </a:spcAft>
            </a:pPr>
            <a:r>
              <a:rPr lang="es-ES" sz="2400" b="1" dirty="0">
                <a:latin typeface="Calibri" panose="020F0502020204030204" pitchFamily="34" charset="0"/>
                <a:ea typeface="Calibri" panose="020F0502020204030204" pitchFamily="34" charset="0"/>
                <a:cs typeface="Times New Roman" panose="02020603050405020304" pitchFamily="18" charset="0"/>
              </a:rPr>
              <a:t>Algunas pendientes un por falta de un flujo de pacientes adecuado</a:t>
            </a:r>
          </a:p>
        </p:txBody>
      </p:sp>
      <p:sp>
        <p:nvSpPr>
          <p:cNvPr id="8" name="Rectángulo 7"/>
          <p:cNvSpPr/>
          <p:nvPr/>
        </p:nvSpPr>
        <p:spPr>
          <a:xfrm>
            <a:off x="5268036" y="949650"/>
            <a:ext cx="4617612" cy="2244204"/>
          </a:xfrm>
          <a:prstGeom prst="rect">
            <a:avLst/>
          </a:prstGeom>
        </p:spPr>
        <p:txBody>
          <a:bodyPr wrap="square">
            <a:spAutoFit/>
          </a:bodyPr>
          <a:lstStyle/>
          <a:p>
            <a:pPr>
              <a:lnSpc>
                <a:spcPct val="107000"/>
              </a:lnSpc>
              <a:spcAft>
                <a:spcPts val="800"/>
              </a:spcAft>
            </a:pPr>
            <a:r>
              <a:rPr lang="es-ES" sz="2800" b="1" dirty="0">
                <a:latin typeface="Calibri" panose="020F0502020204030204" pitchFamily="34" charset="0"/>
                <a:ea typeface="Calibri" panose="020F0502020204030204" pitchFamily="34" charset="0"/>
                <a:cs typeface="Times New Roman" panose="02020603050405020304" pitchFamily="18" charset="0"/>
              </a:rPr>
              <a:t>- </a:t>
            </a:r>
            <a:r>
              <a:rPr lang="es-ES" sz="2800" b="1" dirty="0">
                <a:latin typeface="Tahoma" panose="020B0604030504040204" pitchFamily="34" charset="0"/>
                <a:ea typeface="Calibri" panose="020F0502020204030204" pitchFamily="34" charset="0"/>
                <a:cs typeface="Times New Roman" panose="02020603050405020304" pitchFamily="18" charset="0"/>
              </a:rPr>
              <a:t>O</a:t>
            </a:r>
            <a:r>
              <a:rPr lang="es-ES" sz="2800" b="1" dirty="0">
                <a:latin typeface="Calibri" panose="020F0502020204030204" pitchFamily="34" charset="0"/>
                <a:ea typeface="Calibri" panose="020F0502020204030204" pitchFamily="34" charset="0"/>
                <a:cs typeface="Times New Roman" panose="02020603050405020304" pitchFamily="18" charset="0"/>
              </a:rPr>
              <a:t>rtopedia</a:t>
            </a:r>
          </a:p>
          <a:p>
            <a:pPr>
              <a:lnSpc>
                <a:spcPct val="107000"/>
              </a:lnSpc>
              <a:spcAft>
                <a:spcPts val="800"/>
              </a:spcAft>
            </a:pPr>
            <a:r>
              <a:rPr lang="es-ES" sz="2800" b="1" dirty="0">
                <a:latin typeface="Calibri" panose="020F0502020204030204" pitchFamily="34" charset="0"/>
                <a:ea typeface="Calibri" panose="020F0502020204030204" pitchFamily="34" charset="0"/>
                <a:cs typeface="Times New Roman" panose="02020603050405020304" pitchFamily="18" charset="0"/>
              </a:rPr>
              <a:t>- </a:t>
            </a:r>
            <a:r>
              <a:rPr lang="es-ES" sz="2800" b="1" dirty="0">
                <a:latin typeface="Tahoma" panose="020B0604030504040204" pitchFamily="34" charset="0"/>
                <a:ea typeface="Calibri" panose="020F0502020204030204" pitchFamily="34" charset="0"/>
                <a:cs typeface="Times New Roman" panose="02020603050405020304" pitchFamily="18" charset="0"/>
              </a:rPr>
              <a:t>⁠</a:t>
            </a:r>
            <a:r>
              <a:rPr lang="es-ES" sz="2800" b="1" dirty="0">
                <a:latin typeface="Calibri" panose="020F0502020204030204" pitchFamily="34" charset="0"/>
                <a:ea typeface="Calibri" panose="020F0502020204030204" pitchFamily="34" charset="0"/>
                <a:cs typeface="Times New Roman" panose="02020603050405020304" pitchFamily="18" charset="0"/>
              </a:rPr>
              <a:t>Cirug</a:t>
            </a:r>
            <a:r>
              <a:rPr lang="es-ES" sz="2800" b="1" dirty="0">
                <a:latin typeface="Calibri" panose="020F0502020204030204" pitchFamily="34" charset="0"/>
                <a:ea typeface="Calibri" panose="020F0502020204030204" pitchFamily="34" charset="0"/>
                <a:cs typeface="Calibri" panose="020F0502020204030204" pitchFamily="34" charset="0"/>
              </a:rPr>
              <a:t>í</a:t>
            </a:r>
            <a:r>
              <a:rPr lang="es-ES" sz="2800" b="1" dirty="0">
                <a:latin typeface="Calibri" panose="020F0502020204030204" pitchFamily="34" charset="0"/>
                <a:ea typeface="Calibri" panose="020F0502020204030204" pitchFamily="34" charset="0"/>
                <a:cs typeface="Times New Roman" panose="02020603050405020304" pitchFamily="18" charset="0"/>
              </a:rPr>
              <a:t>a general </a:t>
            </a:r>
          </a:p>
          <a:p>
            <a:pPr>
              <a:lnSpc>
                <a:spcPct val="107000"/>
              </a:lnSpc>
              <a:spcAft>
                <a:spcPts val="800"/>
              </a:spcAft>
            </a:pPr>
            <a:r>
              <a:rPr lang="es-ES" sz="2800" b="1" dirty="0">
                <a:latin typeface="Calibri" panose="020F0502020204030204" pitchFamily="34" charset="0"/>
                <a:ea typeface="Calibri" panose="020F0502020204030204" pitchFamily="34" charset="0"/>
                <a:cs typeface="Times New Roman" panose="02020603050405020304" pitchFamily="18" charset="0"/>
              </a:rPr>
              <a:t>- </a:t>
            </a:r>
            <a:r>
              <a:rPr lang="es-ES" sz="2800" b="1" dirty="0">
                <a:latin typeface="Tahoma" panose="020B0604030504040204" pitchFamily="34" charset="0"/>
                <a:ea typeface="Calibri" panose="020F0502020204030204" pitchFamily="34" charset="0"/>
                <a:cs typeface="Times New Roman" panose="02020603050405020304" pitchFamily="18" charset="0"/>
              </a:rPr>
              <a:t>⁠</a:t>
            </a:r>
            <a:r>
              <a:rPr lang="es-ES" sz="2800" b="1" dirty="0">
                <a:latin typeface="Calibri" panose="020F0502020204030204" pitchFamily="34" charset="0"/>
                <a:ea typeface="Calibri" panose="020F0502020204030204" pitchFamily="34" charset="0"/>
                <a:cs typeface="Times New Roman" panose="02020603050405020304" pitchFamily="18" charset="0"/>
              </a:rPr>
              <a:t>Pediatr</a:t>
            </a:r>
            <a:r>
              <a:rPr lang="es-ES" sz="2800" b="1" dirty="0">
                <a:latin typeface="Calibri" panose="020F0502020204030204" pitchFamily="34" charset="0"/>
                <a:ea typeface="Calibri" panose="020F0502020204030204" pitchFamily="34" charset="0"/>
                <a:cs typeface="Calibri" panose="020F0502020204030204" pitchFamily="34" charset="0"/>
              </a:rPr>
              <a:t>í</a:t>
            </a:r>
            <a:r>
              <a:rPr lang="es-ES" sz="2800" b="1" dirty="0">
                <a:latin typeface="Calibri" panose="020F0502020204030204" pitchFamily="34" charset="0"/>
                <a:ea typeface="Calibri" panose="020F0502020204030204" pitchFamily="34" charset="0"/>
                <a:cs typeface="Times New Roman" panose="02020603050405020304" pitchFamily="18" charset="0"/>
              </a:rPr>
              <a:t>a</a:t>
            </a:r>
          </a:p>
          <a:p>
            <a:pPr>
              <a:lnSpc>
                <a:spcPct val="107000"/>
              </a:lnSpc>
              <a:spcAft>
                <a:spcPts val="800"/>
              </a:spcAft>
            </a:pPr>
            <a:r>
              <a:rPr lang="es-ES" sz="2800" b="1" dirty="0">
                <a:latin typeface="Calibri" panose="020F0502020204030204" pitchFamily="34" charset="0"/>
                <a:ea typeface="Calibri" panose="020F0502020204030204" pitchFamily="34" charset="0"/>
                <a:cs typeface="Times New Roman" panose="02020603050405020304" pitchFamily="18" charset="0"/>
              </a:rPr>
              <a:t>- </a:t>
            </a:r>
            <a:r>
              <a:rPr lang="es-ES" sz="2800" b="1" dirty="0">
                <a:latin typeface="Tahoma" panose="020B0604030504040204" pitchFamily="34" charset="0"/>
                <a:ea typeface="Calibri" panose="020F0502020204030204" pitchFamily="34" charset="0"/>
                <a:cs typeface="Times New Roman" panose="02020603050405020304" pitchFamily="18" charset="0"/>
              </a:rPr>
              <a:t>⁠</a:t>
            </a:r>
            <a:r>
              <a:rPr lang="es-ES" sz="2800" b="1" dirty="0">
                <a:latin typeface="Calibri" panose="020F0502020204030204" pitchFamily="34" charset="0"/>
                <a:ea typeface="Calibri" panose="020F0502020204030204" pitchFamily="34" charset="0"/>
                <a:cs typeface="Times New Roman" panose="02020603050405020304" pitchFamily="18" charset="0"/>
              </a:rPr>
              <a:t>Anestesiología</a:t>
            </a:r>
          </a:p>
        </p:txBody>
      </p:sp>
      <p:sp>
        <p:nvSpPr>
          <p:cNvPr id="9" name="Subtítulo 2">
            <a:extLst>
              <a:ext uri="{FF2B5EF4-FFF2-40B4-BE49-F238E27FC236}">
                <a16:creationId xmlns:a16="http://schemas.microsoft.com/office/drawing/2014/main" id="{7B5BDAD4-FE42-4670-9B31-EACFB3062A4F}"/>
              </a:ext>
            </a:extLst>
          </p:cNvPr>
          <p:cNvSpPr txBox="1">
            <a:spLocks/>
          </p:cNvSpPr>
          <p:nvPr/>
        </p:nvSpPr>
        <p:spPr>
          <a:xfrm>
            <a:off x="3674411"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913895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728300" cy="467882"/>
          </a:xfrm>
        </p:spPr>
        <p:txBody>
          <a:bodyPr>
            <a:noAutofit/>
          </a:bodyPr>
          <a:lstStyle/>
          <a:p>
            <a:r>
              <a:rPr lang="es-CO" sz="2000" b="1" cap="all" spc="-120" dirty="0">
                <a:solidFill>
                  <a:schemeClr val="tx1"/>
                </a:solidFill>
                <a:latin typeface="Arial Black" pitchFamily="34" charset="0"/>
              </a:rPr>
              <a:t>COMPARATIVO  DE LOS 4 ÚLTIMOS AÑOS EN ACTIVIDADES </a:t>
            </a:r>
            <a:r>
              <a:rPr lang="es-CO" sz="2000" b="1" cap="all" spc="-120" dirty="0" smtClean="0">
                <a:solidFill>
                  <a:schemeClr val="tx1"/>
                </a:solidFill>
                <a:latin typeface="Arial Black" pitchFamily="34" charset="0"/>
              </a:rPr>
              <a:t>REALIZADAS</a:t>
            </a:r>
            <a:r>
              <a:rPr lang="es-CO" sz="2800" dirty="0"/>
              <a:t/>
            </a:r>
            <a:br>
              <a:rPr lang="es-CO" sz="2800" dirty="0"/>
            </a:br>
            <a:endParaRPr lang="es-ES_tradnl" sz="28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9" name="2 Gráfico"/>
          <p:cNvGraphicFramePr>
            <a:graphicFrameLocks/>
          </p:cNvGraphicFramePr>
          <p:nvPr>
            <p:extLst/>
          </p:nvPr>
        </p:nvGraphicFramePr>
        <p:xfrm>
          <a:off x="895351" y="752030"/>
          <a:ext cx="10772774" cy="499154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438522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5399" y="4428857"/>
            <a:ext cx="10318335" cy="1485900"/>
          </a:xfrm>
        </p:spPr>
        <p:txBody>
          <a:bodyPr>
            <a:normAutofit fontScale="90000"/>
          </a:bodyPr>
          <a:lstStyle/>
          <a:p>
            <a:pPr algn="ctr"/>
            <a:r>
              <a:rPr lang="es-CO" sz="4000" b="1" i="1" dirty="0">
                <a:solidFill>
                  <a:schemeClr val="tx1"/>
                </a:solidFill>
                <a:latin typeface="Calibri" panose="020F0502020204030204" pitchFamily="34" charset="0"/>
                <a:cs typeface="Calibri" panose="020F0502020204030204" pitchFamily="34" charset="0"/>
              </a:rPr>
              <a:t>MARIO ALEJANDRO CADAVID </a:t>
            </a:r>
            <a:r>
              <a:rPr lang="es-CO" sz="4000" b="1" i="1" dirty="0" err="1">
                <a:solidFill>
                  <a:schemeClr val="tx1"/>
                </a:solidFill>
                <a:latin typeface="Calibri" panose="020F0502020204030204" pitchFamily="34" charset="0"/>
                <a:cs typeface="Calibri" panose="020F0502020204030204" pitchFamily="34" charset="0"/>
              </a:rPr>
              <a:t>CADAVID</a:t>
            </a:r>
            <a:r>
              <a:rPr lang="es-CO" sz="4000" b="1" i="1" dirty="0">
                <a:solidFill>
                  <a:schemeClr val="tx1"/>
                </a:solidFill>
                <a:latin typeface="Calibri" panose="020F0502020204030204" pitchFamily="34" charset="0"/>
                <a:cs typeface="Calibri" panose="020F0502020204030204" pitchFamily="34" charset="0"/>
              </a:rPr>
              <a:t>. </a:t>
            </a:r>
            <a:br>
              <a:rPr lang="es-CO" sz="4000" b="1" i="1" dirty="0">
                <a:solidFill>
                  <a:schemeClr val="tx1"/>
                </a:solidFill>
                <a:latin typeface="Calibri" panose="020F0502020204030204" pitchFamily="34" charset="0"/>
                <a:cs typeface="Calibri" panose="020F0502020204030204" pitchFamily="34" charset="0"/>
              </a:rPr>
            </a:br>
            <a:r>
              <a:rPr lang="es-CO" sz="4000" b="1" i="1" dirty="0">
                <a:solidFill>
                  <a:schemeClr val="tx1"/>
                </a:solidFill>
                <a:latin typeface="Calibri" panose="020F0502020204030204" pitchFamily="34" charset="0"/>
                <a:cs typeface="Calibri" panose="020F0502020204030204" pitchFamily="34" charset="0"/>
              </a:rPr>
              <a:t>GERENTE</a:t>
            </a:r>
            <a:r>
              <a:rPr lang="es-CO" b="1" i="1" dirty="0">
                <a:solidFill>
                  <a:schemeClr val="tx1"/>
                </a:solidFill>
                <a:latin typeface="Calibri" panose="020F0502020204030204" pitchFamily="34" charset="0"/>
                <a:cs typeface="Calibri" panose="020F0502020204030204" pitchFamily="34" charset="0"/>
              </a:rPr>
              <a:t>.</a:t>
            </a:r>
            <a:br>
              <a:rPr lang="es-CO" b="1" i="1" dirty="0">
                <a:solidFill>
                  <a:schemeClr val="tx1"/>
                </a:solidFill>
                <a:latin typeface="Calibri" panose="020F0502020204030204" pitchFamily="34" charset="0"/>
                <a:cs typeface="Calibri" panose="020F0502020204030204" pitchFamily="34" charset="0"/>
              </a:rPr>
            </a:br>
            <a:endParaRPr lang="en-US" dirty="0">
              <a:solidFill>
                <a:schemeClr val="tx1"/>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3" name="Rectángulo 2"/>
          <p:cNvSpPr/>
          <p:nvPr/>
        </p:nvSpPr>
        <p:spPr>
          <a:xfrm>
            <a:off x="1222049" y="1702558"/>
            <a:ext cx="10323319" cy="2308324"/>
          </a:xfrm>
          <a:prstGeom prst="rect">
            <a:avLst/>
          </a:prstGeom>
        </p:spPr>
        <p:txBody>
          <a:bodyPr wrap="square">
            <a:spAutoFit/>
          </a:bodyPr>
          <a:lstStyle/>
          <a:p>
            <a:pPr algn="ctr"/>
            <a:r>
              <a:rPr lang="es-ES" sz="4800" b="1" dirty="0">
                <a:latin typeface="Book Antiqua" panose="02040602050305030304" pitchFamily="18" charset="0"/>
              </a:rPr>
              <a:t>MUCHAS GRACIAS</a:t>
            </a:r>
            <a:br>
              <a:rPr lang="es-ES" sz="4800" b="1" dirty="0">
                <a:latin typeface="Book Antiqua" panose="02040602050305030304" pitchFamily="18" charset="0"/>
              </a:rPr>
            </a:br>
            <a:r>
              <a:rPr lang="es-ES" sz="4800" b="1" dirty="0">
                <a:latin typeface="Book Antiqua" panose="02040602050305030304" pitchFamily="18" charset="0"/>
              </a:rPr>
              <a:t>POR LA ATENCIÓN PRESTADA</a:t>
            </a:r>
            <a:r>
              <a:rPr lang="es-ES" sz="4400" b="1" dirty="0">
                <a:latin typeface="Book Antiqua" panose="02040602050305030304" pitchFamily="18" charset="0"/>
              </a:rPr>
              <a:t>.</a:t>
            </a:r>
            <a:endParaRPr lang="es-ES" sz="2400" b="1" dirty="0"/>
          </a:p>
          <a:p>
            <a:endParaRPr lang="es-CO" sz="4800" b="1" dirty="0"/>
          </a:p>
        </p:txBody>
      </p:sp>
      <p:sp>
        <p:nvSpPr>
          <p:cNvPr id="5" name="Subtítulo 2">
            <a:extLst>
              <a:ext uri="{FF2B5EF4-FFF2-40B4-BE49-F238E27FC236}">
                <a16:creationId xmlns:a16="http://schemas.microsoft.com/office/drawing/2014/main" id="{7B5BDAD4-FE42-4670-9B31-EACFB3062A4F}"/>
              </a:ext>
            </a:extLst>
          </p:cNvPr>
          <p:cNvSpPr txBox="1">
            <a:spLocks/>
          </p:cNvSpPr>
          <p:nvPr/>
        </p:nvSpPr>
        <p:spPr>
          <a:xfrm>
            <a:off x="3657319"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726855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728300" cy="467882"/>
          </a:xfrm>
        </p:spPr>
        <p:txBody>
          <a:bodyPr>
            <a:noAutofit/>
          </a:bodyPr>
          <a:lstStyle/>
          <a:p>
            <a:r>
              <a:rPr lang="es-CO" sz="2000" b="1" cap="all" spc="-120" dirty="0">
                <a:solidFill>
                  <a:schemeClr val="tx1"/>
                </a:solidFill>
                <a:latin typeface="Arial Black" pitchFamily="34" charset="0"/>
              </a:rPr>
              <a:t>COMPARATIVO  DE LOS 4 ÚLTIMOS AÑOS EN ACTIVIDADES </a:t>
            </a:r>
            <a:r>
              <a:rPr lang="es-CO" sz="2000" b="1" cap="all" spc="-120" dirty="0" smtClean="0">
                <a:solidFill>
                  <a:schemeClr val="tx1"/>
                </a:solidFill>
                <a:latin typeface="Arial Black" pitchFamily="34" charset="0"/>
              </a:rPr>
              <a:t>REALIZADAS</a:t>
            </a:r>
            <a:r>
              <a:rPr lang="es-CO" sz="2800" dirty="0">
                <a:solidFill>
                  <a:schemeClr val="tx1"/>
                </a:solidFill>
              </a:rPr>
              <a:t/>
            </a:r>
            <a:br>
              <a:rPr lang="es-CO" sz="2800" dirty="0">
                <a:solidFill>
                  <a:schemeClr val="tx1"/>
                </a:solidFill>
              </a:rPr>
            </a:br>
            <a:endParaRPr lang="es-ES_tradnl" sz="2800" dirty="0">
              <a:solidFill>
                <a:schemeClr val="tx1"/>
              </a:solidFill>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7" name="3 Gráfico"/>
          <p:cNvGraphicFramePr>
            <a:graphicFrameLocks/>
          </p:cNvGraphicFramePr>
          <p:nvPr>
            <p:extLst/>
          </p:nvPr>
        </p:nvGraphicFramePr>
        <p:xfrm>
          <a:off x="1028875" y="752030"/>
          <a:ext cx="10639249" cy="50201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084247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728300" cy="467882"/>
          </a:xfrm>
        </p:spPr>
        <p:txBody>
          <a:bodyPr>
            <a:noAutofit/>
          </a:bodyPr>
          <a:lstStyle/>
          <a:p>
            <a:r>
              <a:rPr lang="es-CO" sz="2000" b="1" cap="all" spc="-120" dirty="0">
                <a:solidFill>
                  <a:schemeClr val="tx1"/>
                </a:solidFill>
                <a:latin typeface="Arial Black" pitchFamily="34" charset="0"/>
              </a:rPr>
              <a:t>COMPARATIVO  DE LOS 4 ÚLTIMOS AÑOS EN ACTIVIDADES </a:t>
            </a:r>
            <a:r>
              <a:rPr lang="es-CO" sz="2000" b="1" cap="all" spc="-120" dirty="0" smtClean="0">
                <a:solidFill>
                  <a:schemeClr val="tx1"/>
                </a:solidFill>
                <a:latin typeface="Arial Black" pitchFamily="34" charset="0"/>
              </a:rPr>
              <a:t>REALIZADAS</a:t>
            </a:r>
            <a:r>
              <a:rPr lang="es-CO" sz="2800" dirty="0"/>
              <a:t/>
            </a:r>
            <a:br>
              <a:rPr lang="es-CO" sz="2800" dirty="0"/>
            </a:br>
            <a:endParaRPr lang="es-ES_tradnl" sz="28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7" name="4 Gráfico"/>
          <p:cNvGraphicFramePr>
            <a:graphicFrameLocks/>
          </p:cNvGraphicFramePr>
          <p:nvPr>
            <p:extLst>
              <p:ext uri="{D42A27DB-BD31-4B8C-83A1-F6EECF244321}">
                <p14:modId xmlns:p14="http://schemas.microsoft.com/office/powerpoint/2010/main" val="3609105277"/>
              </p:ext>
            </p:extLst>
          </p:nvPr>
        </p:nvGraphicFramePr>
        <p:xfrm>
          <a:off x="-1073537" y="752029"/>
          <a:ext cx="11029950" cy="510584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766156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728300" cy="467882"/>
          </a:xfrm>
        </p:spPr>
        <p:txBody>
          <a:bodyPr>
            <a:noAutofit/>
          </a:bodyPr>
          <a:lstStyle/>
          <a:p>
            <a:r>
              <a:rPr lang="es-CO" sz="2000" b="1" cap="all" spc="-120" dirty="0">
                <a:solidFill>
                  <a:schemeClr val="tx1"/>
                </a:solidFill>
                <a:latin typeface="Arial Black" pitchFamily="34" charset="0"/>
              </a:rPr>
              <a:t>COMPARATIVO  DE LOS 4 ÚLTIMOS AÑOS EN ACTIVIDADES </a:t>
            </a:r>
            <a:r>
              <a:rPr lang="es-CO" sz="2000" b="1" cap="all" spc="-120" dirty="0" smtClean="0">
                <a:solidFill>
                  <a:schemeClr val="tx1"/>
                </a:solidFill>
                <a:latin typeface="Arial Black" pitchFamily="34" charset="0"/>
              </a:rPr>
              <a:t>REALIZADAS</a:t>
            </a:r>
            <a:r>
              <a:rPr lang="es-CO" sz="2800" dirty="0">
                <a:solidFill>
                  <a:schemeClr val="tx1"/>
                </a:solidFill>
              </a:rPr>
              <a:t/>
            </a:r>
            <a:br>
              <a:rPr lang="es-CO" sz="2800" dirty="0">
                <a:solidFill>
                  <a:schemeClr val="tx1"/>
                </a:solidFill>
              </a:rPr>
            </a:br>
            <a:endParaRPr lang="es-ES_tradnl" sz="2800" dirty="0">
              <a:solidFill>
                <a:schemeClr val="tx1"/>
              </a:solidFill>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7" name="5 Gráfico"/>
          <p:cNvGraphicFramePr>
            <a:graphicFrameLocks/>
          </p:cNvGraphicFramePr>
          <p:nvPr>
            <p:extLst>
              <p:ext uri="{D42A27DB-BD31-4B8C-83A1-F6EECF244321}">
                <p14:modId xmlns:p14="http://schemas.microsoft.com/office/powerpoint/2010/main" val="1013170896"/>
              </p:ext>
            </p:extLst>
          </p:nvPr>
        </p:nvGraphicFramePr>
        <p:xfrm>
          <a:off x="933451" y="819150"/>
          <a:ext cx="10823726" cy="501015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910183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728300" cy="467882"/>
          </a:xfrm>
        </p:spPr>
        <p:txBody>
          <a:bodyPr>
            <a:noAutofit/>
          </a:bodyPr>
          <a:lstStyle/>
          <a:p>
            <a:r>
              <a:rPr lang="es-CO" sz="2000" b="1" cap="all" spc="-120" dirty="0">
                <a:solidFill>
                  <a:schemeClr val="tx1"/>
                </a:solidFill>
                <a:latin typeface="Arial Black" pitchFamily="34" charset="0"/>
              </a:rPr>
              <a:t>COMPARATIVO  DE LOS 4 ÚLTIMOS AÑOS EN ACTIVIDADES </a:t>
            </a:r>
            <a:r>
              <a:rPr lang="es-CO" sz="2000" b="1" cap="all" spc="-120" dirty="0" smtClean="0">
                <a:solidFill>
                  <a:schemeClr val="tx1"/>
                </a:solidFill>
                <a:latin typeface="Arial Black" pitchFamily="34" charset="0"/>
              </a:rPr>
              <a:t>REALIZADAS</a:t>
            </a:r>
            <a:r>
              <a:rPr lang="es-CO" sz="2800" dirty="0"/>
              <a:t/>
            </a:r>
            <a:br>
              <a:rPr lang="es-CO" sz="2800" dirty="0"/>
            </a:br>
            <a:endParaRPr lang="es-ES_tradnl" sz="2800" dirty="0">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8" name="6 Gráfico"/>
          <p:cNvGraphicFramePr>
            <a:graphicFrameLocks/>
          </p:cNvGraphicFramePr>
          <p:nvPr>
            <p:extLst/>
          </p:nvPr>
        </p:nvGraphicFramePr>
        <p:xfrm>
          <a:off x="942975" y="752030"/>
          <a:ext cx="10925175" cy="503917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314458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942133" y="266395"/>
            <a:ext cx="10517775" cy="702426"/>
          </a:xfrm>
        </p:spPr>
        <p:txBody>
          <a:bodyPr>
            <a:normAutofit fontScale="90000"/>
          </a:bodyPr>
          <a:lstStyle/>
          <a:p>
            <a:pPr algn="ctr"/>
            <a:r>
              <a:rPr lang="es-ES" sz="3100" b="1" dirty="0" smtClean="0">
                <a:solidFill>
                  <a:schemeClr val="tx1"/>
                </a:solidFill>
                <a:latin typeface="Arial Black" pitchFamily="34" charset="0"/>
              </a:rPr>
              <a:t>OTROS SERVICIOS </a:t>
            </a:r>
            <a:r>
              <a:rPr lang="es-ES" sz="3100" b="1" dirty="0">
                <a:solidFill>
                  <a:schemeClr val="tx1"/>
                </a:solidFill>
                <a:latin typeface="Arial Black" pitchFamily="34" charset="0"/>
              </a:rPr>
              <a:t>DE HABILITACION </a:t>
            </a:r>
            <a:r>
              <a:rPr lang="es-ES" sz="3100" b="1" dirty="0" smtClean="0">
                <a:solidFill>
                  <a:schemeClr val="tx1"/>
                </a:solidFill>
                <a:latin typeface="Arial Black" pitchFamily="34" charset="0"/>
              </a:rPr>
              <a:t/>
            </a:r>
            <a:br>
              <a:rPr lang="es-ES" sz="3100" b="1" dirty="0" smtClean="0">
                <a:solidFill>
                  <a:schemeClr val="tx1"/>
                </a:solidFill>
                <a:latin typeface="Arial Black" pitchFamily="34" charset="0"/>
              </a:rPr>
            </a:br>
            <a:r>
              <a:rPr lang="es-ES" sz="3100" b="1" dirty="0" smtClean="0">
                <a:solidFill>
                  <a:schemeClr val="tx1"/>
                </a:solidFill>
                <a:latin typeface="Arial Black" pitchFamily="34" charset="0"/>
              </a:rPr>
              <a:t>EN CONVENIO:</a:t>
            </a:r>
            <a:r>
              <a:rPr lang="es-ES" sz="3100" b="1" dirty="0">
                <a:solidFill>
                  <a:schemeClr val="tx1"/>
                </a:solidFill>
                <a:latin typeface="Arial Black" pitchFamily="34" charset="0"/>
              </a:rPr>
              <a:t/>
            </a:r>
            <a:br>
              <a:rPr lang="es-ES" sz="3100" b="1" dirty="0">
                <a:solidFill>
                  <a:schemeClr val="tx1"/>
                </a:solidFill>
                <a:latin typeface="Arial Black" pitchFamily="34" charset="0"/>
              </a:rPr>
            </a:br>
            <a:endParaRPr lang="es-ES_tradnl" sz="3100" b="1" dirty="0">
              <a:solidFill>
                <a:schemeClr val="tx1"/>
              </a:solidFill>
              <a:latin typeface="Arial Black"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3" name="Marcador de contenido 2"/>
          <p:cNvSpPr>
            <a:spLocks noGrp="1"/>
          </p:cNvSpPr>
          <p:nvPr>
            <p:ph idx="1"/>
          </p:nvPr>
        </p:nvSpPr>
        <p:spPr>
          <a:xfrm>
            <a:off x="870814" y="1093124"/>
            <a:ext cx="5863271" cy="5051302"/>
          </a:xfrm>
        </p:spPr>
        <p:txBody>
          <a:bodyPr>
            <a:noAutofit/>
          </a:bodyPr>
          <a:lstStyle/>
          <a:p>
            <a:r>
              <a:rPr lang="es-CO" sz="2800" dirty="0" smtClean="0">
                <a:solidFill>
                  <a:schemeClr val="tx1"/>
                </a:solidFill>
                <a:latin typeface="Arial" panose="020B0604020202020204" pitchFamily="34" charset="0"/>
                <a:cs typeface="Arial" panose="020B0604020202020204" pitchFamily="34" charset="0"/>
              </a:rPr>
              <a:t>PEDIATRÍA</a:t>
            </a:r>
          </a:p>
          <a:p>
            <a:r>
              <a:rPr lang="es-CO" sz="2800" dirty="0" smtClean="0">
                <a:solidFill>
                  <a:schemeClr val="tx1"/>
                </a:solidFill>
                <a:latin typeface="Arial" panose="020B0604020202020204" pitchFamily="34" charset="0"/>
                <a:cs typeface="Arial" panose="020B0604020202020204" pitchFamily="34" charset="0"/>
              </a:rPr>
              <a:t>MEDICINA INTERNA</a:t>
            </a:r>
          </a:p>
          <a:p>
            <a:r>
              <a:rPr lang="es-CO" sz="2800" dirty="0" smtClean="0">
                <a:solidFill>
                  <a:schemeClr val="tx1"/>
                </a:solidFill>
                <a:latin typeface="Arial" panose="020B0604020202020204" pitchFamily="34" charset="0"/>
                <a:cs typeface="Arial" panose="020B0604020202020204" pitchFamily="34" charset="0"/>
              </a:rPr>
              <a:t>GINECOLOGÍA</a:t>
            </a:r>
          </a:p>
          <a:p>
            <a:r>
              <a:rPr lang="es-CO" sz="2800" dirty="0" smtClean="0">
                <a:solidFill>
                  <a:schemeClr val="tx1"/>
                </a:solidFill>
                <a:latin typeface="Arial" panose="020B0604020202020204" pitchFamily="34" charset="0"/>
                <a:cs typeface="Arial" panose="020B0604020202020204" pitchFamily="34" charset="0"/>
              </a:rPr>
              <a:t>ORTOPEDÍA</a:t>
            </a:r>
          </a:p>
          <a:p>
            <a:r>
              <a:rPr lang="es-CO" sz="2800" dirty="0" smtClean="0">
                <a:solidFill>
                  <a:schemeClr val="tx1"/>
                </a:solidFill>
                <a:latin typeface="Arial" panose="020B0604020202020204" pitchFamily="34" charset="0"/>
                <a:cs typeface="Arial" panose="020B0604020202020204" pitchFamily="34" charset="0"/>
              </a:rPr>
              <a:t>PSIQUIATRÍA</a:t>
            </a:r>
          </a:p>
          <a:p>
            <a:r>
              <a:rPr lang="es-CO" sz="2800" dirty="0" smtClean="0">
                <a:solidFill>
                  <a:schemeClr val="tx1"/>
                </a:solidFill>
                <a:latin typeface="Arial" panose="020B0604020202020204" pitchFamily="34" charset="0"/>
                <a:cs typeface="Arial" panose="020B0604020202020204" pitchFamily="34" charset="0"/>
              </a:rPr>
              <a:t>CIRIGÍA GENERAL</a:t>
            </a:r>
          </a:p>
          <a:p>
            <a:r>
              <a:rPr lang="es-CO" sz="2800" dirty="0" smtClean="0">
                <a:solidFill>
                  <a:schemeClr val="tx1"/>
                </a:solidFill>
                <a:latin typeface="Arial" panose="020B0604020202020204" pitchFamily="34" charset="0"/>
                <a:cs typeface="Arial" panose="020B0604020202020204" pitchFamily="34" charset="0"/>
              </a:rPr>
              <a:t>NUTRICIÓN</a:t>
            </a:r>
          </a:p>
          <a:p>
            <a:r>
              <a:rPr lang="es-CO" sz="2800" dirty="0" smtClean="0">
                <a:solidFill>
                  <a:schemeClr val="tx1"/>
                </a:solidFill>
                <a:latin typeface="Arial" panose="020B0604020202020204" pitchFamily="34" charset="0"/>
                <a:cs typeface="Arial" panose="020B0604020202020204" pitchFamily="34" charset="0"/>
              </a:rPr>
              <a:t>PSICOLOGÍA</a:t>
            </a:r>
          </a:p>
          <a:p>
            <a:r>
              <a:rPr lang="es-CO" sz="2800" dirty="0" smtClean="0">
                <a:solidFill>
                  <a:schemeClr val="tx1"/>
                </a:solidFill>
                <a:latin typeface="Arial" panose="020B0604020202020204" pitchFamily="34" charset="0"/>
                <a:cs typeface="Arial" panose="020B0604020202020204" pitchFamily="34" charset="0"/>
              </a:rPr>
              <a:t>CLINÍCA DE HERIDAS</a:t>
            </a:r>
            <a:endParaRPr lang="es-CO" sz="2800" dirty="0">
              <a:solidFill>
                <a:schemeClr val="tx1"/>
              </a:solidFill>
              <a:latin typeface="Arial" panose="020B0604020202020204" pitchFamily="34" charset="0"/>
              <a:cs typeface="Arial" panose="020B0604020202020204" pitchFamily="34" charset="0"/>
            </a:endParaRPr>
          </a:p>
        </p:txBody>
      </p:sp>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50070"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42124709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2946" y="519156"/>
            <a:ext cx="10878796" cy="5497083"/>
          </a:xfrm>
          <a:prstGeom prst="rect">
            <a:avLst/>
          </a:prstGeom>
        </p:spPr>
      </p:pic>
      <p:pic>
        <p:nvPicPr>
          <p:cNvPr id="3" name="Imagen 2"/>
          <p:cNvPicPr>
            <a:picLocks noChangeAspect="1"/>
          </p:cNvPicPr>
          <p:nvPr/>
        </p:nvPicPr>
        <p:blipFill>
          <a:blip r:embed="rId3"/>
          <a:stretch>
            <a:fillRect/>
          </a:stretch>
        </p:blipFill>
        <p:spPr>
          <a:xfrm>
            <a:off x="1128420" y="6016239"/>
            <a:ext cx="2255716" cy="664522"/>
          </a:xfrm>
          <a:prstGeom prst="rect">
            <a:avLst/>
          </a:prstGeom>
        </p:spPr>
      </p:pic>
      <p:sp>
        <p:nvSpPr>
          <p:cNvPr id="4" name="Rectángulo 3"/>
          <p:cNvSpPr/>
          <p:nvPr/>
        </p:nvSpPr>
        <p:spPr>
          <a:xfrm>
            <a:off x="4519749" y="6163834"/>
            <a:ext cx="2827761" cy="369332"/>
          </a:xfrm>
          <a:prstGeom prst="rect">
            <a:avLst/>
          </a:prstGeom>
        </p:spPr>
        <p:txBody>
          <a:bodyPr wrap="none">
            <a:spAutoFit/>
          </a:body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1815200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3124" y="223750"/>
            <a:ext cx="10383141" cy="5573460"/>
          </a:xfrm>
          <a:prstGeom prst="rect">
            <a:avLst/>
          </a:prstGeom>
        </p:spPr>
      </p:pic>
      <p:pic>
        <p:nvPicPr>
          <p:cNvPr id="3" name="Imagen 2"/>
          <p:cNvPicPr>
            <a:picLocks noChangeAspect="1"/>
          </p:cNvPicPr>
          <p:nvPr/>
        </p:nvPicPr>
        <p:blipFill>
          <a:blip r:embed="rId3"/>
          <a:stretch>
            <a:fillRect/>
          </a:stretch>
        </p:blipFill>
        <p:spPr>
          <a:xfrm>
            <a:off x="9058917" y="5797210"/>
            <a:ext cx="2255716" cy="664522"/>
          </a:xfrm>
          <a:prstGeom prst="rect">
            <a:avLst/>
          </a:prstGeom>
        </p:spPr>
      </p:pic>
      <p:sp>
        <p:nvSpPr>
          <p:cNvPr id="4" name="Rectángulo 3"/>
          <p:cNvSpPr/>
          <p:nvPr/>
        </p:nvSpPr>
        <p:spPr>
          <a:xfrm>
            <a:off x="4519749" y="5944805"/>
            <a:ext cx="2827761" cy="369332"/>
          </a:xfrm>
          <a:prstGeom prst="rect">
            <a:avLst/>
          </a:prstGeom>
        </p:spPr>
        <p:txBody>
          <a:bodyPr wrap="none">
            <a:spAutoFit/>
          </a:body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14813852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fontScale="90000"/>
          </a:bodyPr>
          <a:lstStyle/>
          <a:p>
            <a:r>
              <a:rPr lang="es-ES_tradnl" sz="3200" dirty="0" smtClean="0">
                <a:solidFill>
                  <a:schemeClr val="tx1"/>
                </a:solidFill>
                <a:latin typeface="Arial Black" panose="020B0A04020102020204" pitchFamily="34" charset="0"/>
              </a:rPr>
              <a:t>RESEÑA HISTORICA:</a:t>
            </a:r>
            <a:endParaRPr lang="es-ES_tradnl" sz="3200" dirty="0">
              <a:solidFill>
                <a:schemeClr val="tx1"/>
              </a:solidFill>
              <a:latin typeface="Arial Black" panose="020B0A04020102020204" pitchFamily="34" charset="0"/>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773394"/>
            <a:ext cx="10858324" cy="5148842"/>
          </a:xfrm>
        </p:spPr>
        <p:txBody>
          <a:bodyPr>
            <a:normAutofit fontScale="77500" lnSpcReduction="20000"/>
          </a:bodyPr>
          <a:lstStyle/>
          <a:p>
            <a:pPr marL="0" indent="0" algn="just">
              <a:buNone/>
            </a:pPr>
            <a:r>
              <a:rPr lang="es-CO" sz="2600" b="1" dirty="0">
                <a:solidFill>
                  <a:schemeClr val="tx1"/>
                </a:solidFill>
              </a:rPr>
              <a:t>Para el año de 1.860 por iniciativa de doña Romualda González de Restrepo, de doña Paula Toro de González y de don Rudesindo Quijano Restrepo, se gestó la idea de fundar un Hospital y de hecho, hoy en día estos personajes son considerados fundadores de la entidad</a:t>
            </a:r>
            <a:r>
              <a:rPr lang="es-CO" sz="2600" b="1" dirty="0" smtClean="0">
                <a:solidFill>
                  <a:schemeClr val="tx1"/>
                </a:solidFill>
              </a:rPr>
              <a:t>.</a:t>
            </a:r>
          </a:p>
          <a:p>
            <a:pPr marL="0" indent="0" algn="just">
              <a:buNone/>
            </a:pPr>
            <a:r>
              <a:rPr lang="es-CO" sz="2600" b="1" dirty="0">
                <a:solidFill>
                  <a:schemeClr val="tx1"/>
                </a:solidFill>
              </a:rPr>
              <a:t>El 20 de diciembre de 1.938 las señoritas Elisa y Teresa González Toro vendieron mediante escritura pública número 404 al departamento de Antioquia y este adquiere para la nación en la construcción del hospital de Caridad un lote de terreno denominado Manga del Hoyo donde hoy se </a:t>
            </a:r>
            <a:r>
              <a:rPr lang="es-CO" sz="2600" b="1" dirty="0" smtClean="0">
                <a:solidFill>
                  <a:schemeClr val="tx1"/>
                </a:solidFill>
              </a:rPr>
              <a:t>encuentra </a:t>
            </a:r>
            <a:r>
              <a:rPr lang="es-CO" sz="2600" b="1" dirty="0">
                <a:solidFill>
                  <a:schemeClr val="tx1"/>
                </a:solidFill>
              </a:rPr>
              <a:t>construido el actual </a:t>
            </a:r>
            <a:r>
              <a:rPr lang="es-CO" sz="2600" b="1" dirty="0" smtClean="0">
                <a:solidFill>
                  <a:schemeClr val="tx1"/>
                </a:solidFill>
              </a:rPr>
              <a:t>Hospital.</a:t>
            </a:r>
          </a:p>
          <a:p>
            <a:pPr marL="0" indent="0" algn="just">
              <a:buNone/>
            </a:pPr>
            <a:r>
              <a:rPr lang="es-CO" sz="2600" b="1" dirty="0">
                <a:solidFill>
                  <a:schemeClr val="tx1"/>
                </a:solidFill>
              </a:rPr>
              <a:t>Con la promulgación de la Ley 10 de 1.990 se empezó a adelantar en el país un proceso de descentralización en el sector salud que tan solo se ha podido ir consolidando en los primeros años del siglo </a:t>
            </a:r>
            <a:r>
              <a:rPr lang="es-CO" sz="2600" b="1" dirty="0" smtClean="0">
                <a:solidFill>
                  <a:schemeClr val="tx1"/>
                </a:solidFill>
              </a:rPr>
              <a:t>XX. </a:t>
            </a:r>
            <a:r>
              <a:rPr lang="es-CO" sz="2600" b="1" dirty="0">
                <a:solidFill>
                  <a:schemeClr val="tx1"/>
                </a:solidFill>
              </a:rPr>
              <a:t>Con la Constitución Política de la República de Colombia se consagra a la Salud como un Servicio Público y se establece la obligación del Estado de organizar la prestación de servicios de salud conforme a los principios de equidad, universalidad, oportunidad y eficiencia, para en 1.993 dar forma al actual Sistema General de Seguridad Social en Salud, mediante la Ley 100 de dicho año.</a:t>
            </a:r>
            <a:endParaRPr lang="es-ES" sz="2600" b="1" dirty="0">
              <a:solidFill>
                <a:schemeClr val="tx1"/>
              </a:solidFill>
            </a:endParaRPr>
          </a:p>
          <a:p>
            <a:pPr marL="0" indent="0" algn="just">
              <a:buNone/>
            </a:pPr>
            <a:r>
              <a:rPr lang="es-CO" sz="2600" b="1" dirty="0" smtClean="0">
                <a:solidFill>
                  <a:schemeClr val="tx1"/>
                </a:solidFill>
              </a:rPr>
              <a:t>Acogiéndose </a:t>
            </a:r>
            <a:r>
              <a:rPr lang="es-CO" sz="2600" b="1" dirty="0">
                <a:solidFill>
                  <a:schemeClr val="tx1"/>
                </a:solidFill>
              </a:rPr>
              <a:t>a los lineamientos del Sistema General de Seguridad Social en Salud establecido por la Ley 100 de 1.993 el Hospital San Juan de Dios del Municipio de Concordia, se transformó en Empresa Social del Estado - ESE mediante Acuerdo No. 011 de agosto 13 de 1.994 emanado del Honorable Concejo Municipal. Como tal la Empresa Social del Estado Hospital San Juan de Dios es hoy una entidad pública descentralizada, con personería jurídica, patrimonio propio y autonomía </a:t>
            </a:r>
            <a:r>
              <a:rPr lang="es-CO" sz="2600" b="1" dirty="0" smtClean="0">
                <a:solidFill>
                  <a:schemeClr val="tx1"/>
                </a:solidFill>
              </a:rPr>
              <a:t>administrativa y financiera </a:t>
            </a:r>
            <a:r>
              <a:rPr lang="es-CO" sz="2600" b="1" dirty="0">
                <a:solidFill>
                  <a:schemeClr val="tx1"/>
                </a:solidFill>
              </a:rPr>
              <a:t>cuyo objeto es la prestación de Servicios de Salud.</a:t>
            </a:r>
            <a:endParaRPr lang="es-ES" sz="2600" b="1" dirty="0">
              <a:solidFill>
                <a:schemeClr val="tx1"/>
              </a:solidFill>
            </a:endParaRPr>
          </a:p>
          <a:p>
            <a:pPr marL="0" indent="0">
              <a:buNone/>
            </a:pPr>
            <a:endParaRPr lang="es-ES_tradnl" b="1" dirty="0">
              <a:solidFill>
                <a:schemeClr val="tx1"/>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5363730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1850" y="384560"/>
            <a:ext cx="10904434" cy="5772684"/>
          </a:xfrm>
          <a:prstGeom prst="rect">
            <a:avLst/>
          </a:prstGeom>
        </p:spPr>
      </p:pic>
      <p:sp>
        <p:nvSpPr>
          <p:cNvPr id="3" name="Rectángulo 2"/>
          <p:cNvSpPr/>
          <p:nvPr/>
        </p:nvSpPr>
        <p:spPr>
          <a:xfrm>
            <a:off x="4665027" y="5978808"/>
            <a:ext cx="2827761" cy="369332"/>
          </a:xfrm>
          <a:prstGeom prst="rect">
            <a:avLst/>
          </a:prstGeom>
        </p:spPr>
        <p:txBody>
          <a:bodyPr wrap="none">
            <a:spAutoFit/>
          </a:body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4885122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514351"/>
            <a:ext cx="10690789" cy="5450614"/>
          </a:xfrm>
          <a:prstGeom prst="rect">
            <a:avLst/>
          </a:prstGeom>
        </p:spPr>
      </p:pic>
      <p:pic>
        <p:nvPicPr>
          <p:cNvPr id="3" name="Imagen 2"/>
          <p:cNvPicPr>
            <a:picLocks noChangeAspect="1"/>
          </p:cNvPicPr>
          <p:nvPr/>
        </p:nvPicPr>
        <p:blipFill>
          <a:blip r:embed="rId3"/>
          <a:stretch>
            <a:fillRect/>
          </a:stretch>
        </p:blipFill>
        <p:spPr>
          <a:xfrm>
            <a:off x="9349473" y="5964965"/>
            <a:ext cx="2255716" cy="664522"/>
          </a:xfrm>
          <a:prstGeom prst="rect">
            <a:avLst/>
          </a:prstGeom>
        </p:spPr>
      </p:pic>
      <p:sp>
        <p:nvSpPr>
          <p:cNvPr id="4" name="Rectángulo 3"/>
          <p:cNvSpPr/>
          <p:nvPr/>
        </p:nvSpPr>
        <p:spPr>
          <a:xfrm>
            <a:off x="4511204" y="5978808"/>
            <a:ext cx="2827761" cy="369332"/>
          </a:xfrm>
          <a:prstGeom prst="rect">
            <a:avLst/>
          </a:prstGeom>
        </p:spPr>
        <p:txBody>
          <a:bodyPr wrap="none">
            <a:spAutoFit/>
          </a:body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49453754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3091" y="410292"/>
            <a:ext cx="10503731" cy="5383850"/>
          </a:xfrm>
          <a:prstGeom prst="rect">
            <a:avLst/>
          </a:prstGeom>
        </p:spPr>
      </p:pic>
      <p:sp>
        <p:nvSpPr>
          <p:cNvPr id="3" name="Rectángulo 2"/>
          <p:cNvSpPr/>
          <p:nvPr/>
        </p:nvSpPr>
        <p:spPr>
          <a:xfrm>
            <a:off x="4434291" y="5794142"/>
            <a:ext cx="2827761" cy="369332"/>
          </a:xfrm>
          <a:prstGeom prst="rect">
            <a:avLst/>
          </a:prstGeom>
        </p:spPr>
        <p:txBody>
          <a:bodyPr wrap="none">
            <a:spAutoFit/>
          </a:body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41759631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844075" y="679390"/>
            <a:ext cx="2394781" cy="4772827"/>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8316" y="679390"/>
            <a:ext cx="2948301" cy="4772827"/>
          </a:xfrm>
          <a:prstGeom prst="rect">
            <a:avLst/>
          </a:prstGeom>
        </p:spPr>
      </p:pic>
      <p:pic>
        <p:nvPicPr>
          <p:cNvPr id="7" name="Imagen 6"/>
          <p:cNvPicPr>
            <a:picLocks noChangeAspect="1"/>
          </p:cNvPicPr>
          <p:nvPr/>
        </p:nvPicPr>
        <p:blipFill>
          <a:blip r:embed="rId4"/>
          <a:stretch>
            <a:fillRect/>
          </a:stretch>
        </p:blipFill>
        <p:spPr>
          <a:xfrm>
            <a:off x="9317951" y="5788664"/>
            <a:ext cx="2255716" cy="664522"/>
          </a:xfrm>
          <a:prstGeom prst="rect">
            <a:avLst/>
          </a:prstGeom>
        </p:spPr>
      </p:pic>
      <p:pic>
        <p:nvPicPr>
          <p:cNvPr id="8" name="Imagen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46077" y="679389"/>
            <a:ext cx="2315912" cy="4772827"/>
          </a:xfrm>
          <a:prstGeom prst="rect">
            <a:avLst/>
          </a:prstGeom>
        </p:spPr>
      </p:pic>
      <p:pic>
        <p:nvPicPr>
          <p:cNvPr id="9" name="Imagen 8"/>
          <p:cNvPicPr>
            <a:picLocks noChangeAspect="1"/>
          </p:cNvPicPr>
          <p:nvPr/>
        </p:nvPicPr>
        <p:blipFill>
          <a:blip r:embed="rId6"/>
          <a:stretch>
            <a:fillRect/>
          </a:stretch>
        </p:blipFill>
        <p:spPr>
          <a:xfrm>
            <a:off x="9195274" y="679390"/>
            <a:ext cx="2808717" cy="4849740"/>
          </a:xfrm>
          <a:prstGeom prst="rect">
            <a:avLst/>
          </a:prstGeom>
        </p:spPr>
      </p:pic>
      <p:sp>
        <p:nvSpPr>
          <p:cNvPr id="10" name="Rectángulo 9"/>
          <p:cNvSpPr/>
          <p:nvPr/>
        </p:nvSpPr>
        <p:spPr>
          <a:xfrm>
            <a:off x="4434291" y="5794142"/>
            <a:ext cx="2827761" cy="369332"/>
          </a:xfrm>
          <a:prstGeom prst="rect">
            <a:avLst/>
          </a:prstGeom>
        </p:spPr>
        <p:txBody>
          <a:bodyPr wrap="none">
            <a:spAutoFit/>
          </a:body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3405192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p:cNvPicPr>
            <a:picLocks noGrp="1" noChangeAspect="1"/>
          </p:cNvPicPr>
          <p:nvPr>
            <p:ph idx="1"/>
          </p:nvPr>
        </p:nvPicPr>
        <p:blipFill>
          <a:blip r:embed="rId2"/>
          <a:stretch>
            <a:fillRect/>
          </a:stretch>
        </p:blipFill>
        <p:spPr>
          <a:xfrm>
            <a:off x="1037312" y="585386"/>
            <a:ext cx="2569013" cy="4682382"/>
          </a:xfrm>
          <a:prstGeom prst="rect">
            <a:avLst/>
          </a:prstGeom>
        </p:spPr>
      </p:pic>
      <p:pic>
        <p:nvPicPr>
          <p:cNvPr id="4" name="Imagen 3"/>
          <p:cNvPicPr>
            <a:picLocks noChangeAspect="1"/>
          </p:cNvPicPr>
          <p:nvPr/>
        </p:nvPicPr>
        <p:blipFill>
          <a:blip r:embed="rId3"/>
          <a:stretch>
            <a:fillRect/>
          </a:stretch>
        </p:blipFill>
        <p:spPr>
          <a:xfrm>
            <a:off x="3839505" y="585386"/>
            <a:ext cx="2468732" cy="4682382"/>
          </a:xfrm>
          <a:prstGeom prst="rect">
            <a:avLst/>
          </a:prstGeom>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61028" y="585387"/>
            <a:ext cx="2432169" cy="4682382"/>
          </a:xfrm>
          <a:prstGeom prst="rect">
            <a:avLst/>
          </a:prstGeom>
        </p:spPr>
      </p:pic>
      <p:pic>
        <p:nvPicPr>
          <p:cNvPr id="7" name="Imagen 6"/>
          <p:cNvPicPr>
            <a:picLocks noChangeAspect="1"/>
          </p:cNvPicPr>
          <p:nvPr/>
        </p:nvPicPr>
        <p:blipFill>
          <a:blip r:embed="rId5"/>
          <a:stretch>
            <a:fillRect/>
          </a:stretch>
        </p:blipFill>
        <p:spPr>
          <a:xfrm>
            <a:off x="6488702" y="585386"/>
            <a:ext cx="2639146" cy="4682382"/>
          </a:xfrm>
          <a:prstGeom prst="rect">
            <a:avLst/>
          </a:prstGeom>
        </p:spPr>
      </p:pic>
      <p:pic>
        <p:nvPicPr>
          <p:cNvPr id="8" name="Imagen 7"/>
          <p:cNvPicPr>
            <a:picLocks noChangeAspect="1"/>
          </p:cNvPicPr>
          <p:nvPr/>
        </p:nvPicPr>
        <p:blipFill>
          <a:blip r:embed="rId6"/>
          <a:stretch>
            <a:fillRect/>
          </a:stretch>
        </p:blipFill>
        <p:spPr>
          <a:xfrm>
            <a:off x="9449254" y="5686114"/>
            <a:ext cx="2255716" cy="664522"/>
          </a:xfrm>
          <a:prstGeom prst="rect">
            <a:avLst/>
          </a:prstGeom>
        </p:spPr>
      </p:pic>
      <p:sp>
        <p:nvSpPr>
          <p:cNvPr id="9" name="Rectángulo 8"/>
          <p:cNvSpPr/>
          <p:nvPr/>
        </p:nvSpPr>
        <p:spPr>
          <a:xfrm>
            <a:off x="4759031" y="5700138"/>
            <a:ext cx="2827761" cy="369332"/>
          </a:xfrm>
          <a:prstGeom prst="rect">
            <a:avLst/>
          </a:prstGeom>
        </p:spPr>
        <p:txBody>
          <a:bodyPr wrap="none">
            <a:spAutoFit/>
          </a:body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2771702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90080" y="495300"/>
            <a:ext cx="4221531" cy="4315982"/>
          </a:xfrm>
        </p:spPr>
      </p:pic>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308" y="495300"/>
            <a:ext cx="3167539" cy="4315982"/>
          </a:xfrm>
          <a:prstGeom prst="rect">
            <a:avLst/>
          </a:prstGeom>
        </p:spPr>
      </p:pic>
      <p:pic>
        <p:nvPicPr>
          <p:cNvPr id="6" name="Imagen 5"/>
          <p:cNvPicPr>
            <a:picLocks noChangeAspect="1"/>
          </p:cNvPicPr>
          <p:nvPr/>
        </p:nvPicPr>
        <p:blipFill>
          <a:blip r:embed="rId4"/>
          <a:stretch>
            <a:fillRect/>
          </a:stretch>
        </p:blipFill>
        <p:spPr>
          <a:xfrm>
            <a:off x="8938901" y="495300"/>
            <a:ext cx="2794476" cy="4315982"/>
          </a:xfrm>
          <a:prstGeom prst="rect">
            <a:avLst/>
          </a:prstGeom>
        </p:spPr>
      </p:pic>
      <p:pic>
        <p:nvPicPr>
          <p:cNvPr id="7" name="Imagen 6"/>
          <p:cNvPicPr>
            <a:picLocks noChangeAspect="1"/>
          </p:cNvPicPr>
          <p:nvPr/>
        </p:nvPicPr>
        <p:blipFill>
          <a:blip r:embed="rId5"/>
          <a:stretch>
            <a:fillRect/>
          </a:stretch>
        </p:blipFill>
        <p:spPr>
          <a:xfrm>
            <a:off x="9477661" y="5532291"/>
            <a:ext cx="2255716" cy="664522"/>
          </a:xfrm>
          <a:prstGeom prst="rect">
            <a:avLst/>
          </a:prstGeom>
        </p:spPr>
      </p:pic>
      <p:sp>
        <p:nvSpPr>
          <p:cNvPr id="8" name="Rectángulo 7"/>
          <p:cNvSpPr/>
          <p:nvPr/>
        </p:nvSpPr>
        <p:spPr>
          <a:xfrm>
            <a:off x="4801760" y="5537769"/>
            <a:ext cx="2827761" cy="369332"/>
          </a:xfrm>
          <a:prstGeom prst="rect">
            <a:avLst/>
          </a:prstGeom>
        </p:spPr>
        <p:txBody>
          <a:bodyPr wrap="none">
            <a:spAutoFit/>
          </a:body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8283093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162228"/>
            <a:ext cx="9612971" cy="3231151"/>
          </a:xfrm>
        </p:spPr>
        <p:txBody>
          <a:bodyPr>
            <a:noAutofit/>
          </a:bodyPr>
          <a:lstStyle/>
          <a:p>
            <a:pPr algn="ctr">
              <a:lnSpc>
                <a:spcPct val="112000"/>
              </a:lnSpc>
              <a:spcBef>
                <a:spcPts val="0"/>
              </a:spcBef>
            </a:pPr>
            <a:r>
              <a:rPr lang="es-ES_tradnl" sz="3600" b="1" dirty="0" smtClean="0">
                <a:solidFill>
                  <a:schemeClr val="tx1"/>
                </a:solidFill>
                <a:latin typeface="Arial Black" panose="020B0A04020102020204" pitchFamily="34" charset="0"/>
                <a:ea typeface="+mn-ea"/>
                <a:cs typeface="+mn-cs"/>
              </a:rPr>
              <a:t>Procesos de apoyo</a:t>
            </a:r>
            <a:br>
              <a:rPr lang="es-ES_tradnl" sz="3600" b="1" dirty="0" smtClean="0">
                <a:solidFill>
                  <a:schemeClr val="tx1"/>
                </a:solidFill>
                <a:latin typeface="Arial Black" panose="020B0A04020102020204" pitchFamily="34" charset="0"/>
                <a:ea typeface="+mn-ea"/>
                <a:cs typeface="+mn-cs"/>
              </a:rPr>
            </a:br>
            <a:r>
              <a:rPr lang="es-ES_tradnl" sz="3600" b="1" dirty="0">
                <a:solidFill>
                  <a:schemeClr val="tx1"/>
                </a:solidFill>
                <a:latin typeface="Arial Black" panose="020B0A04020102020204" pitchFamily="34" charset="0"/>
                <a:ea typeface="+mn-ea"/>
                <a:cs typeface="+mn-cs"/>
              </a:rPr>
              <a:t/>
            </a:r>
            <a:br>
              <a:rPr lang="es-ES_tradnl" sz="3600" b="1" dirty="0">
                <a:solidFill>
                  <a:schemeClr val="tx1"/>
                </a:solidFill>
                <a:latin typeface="Arial Black" panose="020B0A04020102020204" pitchFamily="34" charset="0"/>
                <a:ea typeface="+mn-ea"/>
                <a:cs typeface="+mn-cs"/>
              </a:rPr>
            </a:br>
            <a:r>
              <a:rPr lang="es-ES_tradnl" sz="3600" b="1" dirty="0" smtClean="0">
                <a:solidFill>
                  <a:schemeClr val="tx1"/>
                </a:solidFill>
                <a:latin typeface="Arial Black" panose="020B0A04020102020204" pitchFamily="34" charset="0"/>
              </a:rPr>
              <a:t>Informe DE TALENTO HUMANO .</a:t>
            </a:r>
            <a:r>
              <a:rPr lang="es-ES_tradnl" sz="4400" b="1" dirty="0">
                <a:solidFill>
                  <a:schemeClr val="tx1"/>
                </a:solidFill>
                <a:latin typeface="Arial Black" panose="020B0A04020102020204" pitchFamily="34" charset="0"/>
              </a:rPr>
              <a:t/>
            </a:r>
            <a:br>
              <a:rPr lang="es-ES_tradnl" sz="4400" b="1" dirty="0">
                <a:solidFill>
                  <a:schemeClr val="tx1"/>
                </a:solidFill>
                <a:latin typeface="Arial Black" panose="020B0A04020102020204" pitchFamily="34" charset="0"/>
              </a:rPr>
            </a:br>
            <a:endParaRPr lang="es-ES_tradnl" sz="4400" b="1" dirty="0">
              <a:solidFill>
                <a:schemeClr val="tx1"/>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smtClean="0">
                <a:solidFill>
                  <a:schemeClr val="tx1"/>
                </a:solidFill>
                <a:latin typeface="Arial" panose="020B0604020202020204" pitchFamily="34" charset="0"/>
                <a:cs typeface="Arial" panose="020B0604020202020204" pitchFamily="34" charset="0"/>
              </a:rPr>
              <a:t>JUAN CARLOS ALVAREZ ARANGO</a:t>
            </a:r>
          </a:p>
          <a:p>
            <a:pPr defTabSz="457200"/>
            <a:r>
              <a:rPr lang="es-ES" sz="2200" b="1" dirty="0">
                <a:solidFill>
                  <a:schemeClr val="tx1"/>
                </a:solidFill>
                <a:latin typeface="Arial" panose="020B0604020202020204" pitchFamily="34" charset="0"/>
                <a:cs typeface="Arial" panose="020B0604020202020204" pitchFamily="34" charset="0"/>
              </a:rPr>
              <a:t>Subgerente Administrativo</a:t>
            </a:r>
            <a:endParaRPr lang="es-ES_tradnl" sz="2200" b="1" dirty="0">
              <a:solidFill>
                <a:schemeClr val="tx1"/>
              </a:solidFill>
              <a:latin typeface="Arial" panose="020B0604020202020204" pitchFamily="34" charset="0"/>
              <a:cs typeface="Arial" panose="020B0604020202020204" pitchFamily="34" charset="0"/>
            </a:endParaRPr>
          </a:p>
          <a:p>
            <a:pPr defTabSz="457200"/>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6437304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Autofit/>
          </a:bodyPr>
          <a:lstStyle/>
          <a:p>
            <a:r>
              <a:rPr lang="es-CO" sz="2900" dirty="0">
                <a:solidFill>
                  <a:schemeClr val="tx1"/>
                </a:solidFill>
                <a:latin typeface="Arial Black" panose="020B0A04020102020204" pitchFamily="34" charset="0"/>
              </a:rPr>
              <a:t>Cuadro consolidado por Nivel y Vinculación</a:t>
            </a:r>
            <a:r>
              <a:rPr lang="es-ES_tradnl" sz="2900" dirty="0">
                <a:solidFill>
                  <a:schemeClr val="tx1"/>
                </a:solidFill>
                <a:latin typeface="Arial Black" panose="020B0A04020102020204" pitchFamily="34" charset="0"/>
              </a:rPr>
              <a:t>:</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
        <p:nvSpPr>
          <p:cNvPr id="7" name="Marcador de contenido 2">
            <a:extLst>
              <a:ext uri="{FF2B5EF4-FFF2-40B4-BE49-F238E27FC236}">
                <a16:creationId xmlns:a16="http://schemas.microsoft.com/office/drawing/2014/main" id="{98AF999A-126C-E34D-B1E8-7CA4722D11A5}"/>
              </a:ext>
            </a:extLst>
          </p:cNvPr>
          <p:cNvSpPr txBox="1">
            <a:spLocks/>
          </p:cNvSpPr>
          <p:nvPr/>
        </p:nvSpPr>
        <p:spPr>
          <a:xfrm>
            <a:off x="1028876" y="944311"/>
            <a:ext cx="3602945" cy="4319898"/>
          </a:xfrm>
          <a:prstGeom prst="rect">
            <a:avLst/>
          </a:prstGeom>
        </p:spPr>
        <p:txBody>
          <a:bodyPr vert="horz" lIns="91440" tIns="45720" rIns="91440" bIns="45720" rtlCol="0">
            <a:norm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endParaRPr lang="es-ES_tradnl" dirty="0"/>
          </a:p>
        </p:txBody>
      </p:sp>
      <p:graphicFrame>
        <p:nvGraphicFramePr>
          <p:cNvPr id="10" name="Tabla 9"/>
          <p:cNvGraphicFramePr>
            <a:graphicFrameLocks noGrp="1"/>
          </p:cNvGraphicFramePr>
          <p:nvPr>
            <p:extLst>
              <p:ext uri="{D42A27DB-BD31-4B8C-83A1-F6EECF244321}">
                <p14:modId xmlns:p14="http://schemas.microsoft.com/office/powerpoint/2010/main" val="1208118238"/>
              </p:ext>
            </p:extLst>
          </p:nvPr>
        </p:nvGraphicFramePr>
        <p:xfrm>
          <a:off x="1028876" y="944311"/>
          <a:ext cx="10505346" cy="4913068"/>
        </p:xfrm>
        <a:graphic>
          <a:graphicData uri="http://schemas.openxmlformats.org/drawingml/2006/table">
            <a:tbl>
              <a:tblPr firstRow="1" firstCol="1" bandRow="1">
                <a:tableStyleId>{5C22544A-7EE6-4342-B048-85BDC9FD1C3A}</a:tableStyleId>
              </a:tblPr>
              <a:tblGrid>
                <a:gridCol w="1604833">
                  <a:extLst>
                    <a:ext uri="{9D8B030D-6E8A-4147-A177-3AD203B41FA5}">
                      <a16:colId xmlns:a16="http://schemas.microsoft.com/office/drawing/2014/main" val="1729430939"/>
                    </a:ext>
                  </a:extLst>
                </a:gridCol>
                <a:gridCol w="1105981">
                  <a:extLst>
                    <a:ext uri="{9D8B030D-6E8A-4147-A177-3AD203B41FA5}">
                      <a16:colId xmlns:a16="http://schemas.microsoft.com/office/drawing/2014/main" val="206839300"/>
                    </a:ext>
                  </a:extLst>
                </a:gridCol>
                <a:gridCol w="1247076">
                  <a:extLst>
                    <a:ext uri="{9D8B030D-6E8A-4147-A177-3AD203B41FA5}">
                      <a16:colId xmlns:a16="http://schemas.microsoft.com/office/drawing/2014/main" val="1134079210"/>
                    </a:ext>
                  </a:extLst>
                </a:gridCol>
                <a:gridCol w="1653915">
                  <a:extLst>
                    <a:ext uri="{9D8B030D-6E8A-4147-A177-3AD203B41FA5}">
                      <a16:colId xmlns:a16="http://schemas.microsoft.com/office/drawing/2014/main" val="526386143"/>
                    </a:ext>
                  </a:extLst>
                </a:gridCol>
                <a:gridCol w="1996925">
                  <a:extLst>
                    <a:ext uri="{9D8B030D-6E8A-4147-A177-3AD203B41FA5}">
                      <a16:colId xmlns:a16="http://schemas.microsoft.com/office/drawing/2014/main" val="935338844"/>
                    </a:ext>
                  </a:extLst>
                </a:gridCol>
                <a:gridCol w="1495707">
                  <a:extLst>
                    <a:ext uri="{9D8B030D-6E8A-4147-A177-3AD203B41FA5}">
                      <a16:colId xmlns:a16="http://schemas.microsoft.com/office/drawing/2014/main" val="3661580116"/>
                    </a:ext>
                  </a:extLst>
                </a:gridCol>
                <a:gridCol w="1400909">
                  <a:extLst>
                    <a:ext uri="{9D8B030D-6E8A-4147-A177-3AD203B41FA5}">
                      <a16:colId xmlns:a16="http://schemas.microsoft.com/office/drawing/2014/main" val="417696799"/>
                    </a:ext>
                  </a:extLst>
                </a:gridCol>
              </a:tblGrid>
              <a:tr h="237122">
                <a:tc rowSpan="2">
                  <a:txBody>
                    <a:bodyPr/>
                    <a:lstStyle/>
                    <a:p>
                      <a:pPr algn="ctr">
                        <a:lnSpc>
                          <a:spcPct val="115000"/>
                        </a:lnSpc>
                        <a:spcAft>
                          <a:spcPts val="0"/>
                        </a:spcAft>
                      </a:pPr>
                      <a:r>
                        <a:rPr lang="es-CO" sz="1600" dirty="0">
                          <a:effectLst/>
                        </a:rPr>
                        <a:t>Nivel</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rowSpan="2">
                  <a:txBody>
                    <a:bodyPr/>
                    <a:lstStyle/>
                    <a:p>
                      <a:pPr algn="ctr">
                        <a:lnSpc>
                          <a:spcPct val="115000"/>
                        </a:lnSpc>
                        <a:spcAft>
                          <a:spcPts val="0"/>
                        </a:spcAft>
                      </a:pPr>
                      <a:r>
                        <a:rPr lang="es-CO" sz="1600" dirty="0">
                          <a:effectLst/>
                        </a:rPr>
                        <a:t>Grado</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gridSpan="5">
                  <a:txBody>
                    <a:bodyPr/>
                    <a:lstStyle/>
                    <a:p>
                      <a:pPr algn="ctr">
                        <a:lnSpc>
                          <a:spcPct val="115000"/>
                        </a:lnSpc>
                        <a:spcAft>
                          <a:spcPts val="0"/>
                        </a:spcAft>
                      </a:pPr>
                      <a:r>
                        <a:rPr lang="es-CO" sz="1400" dirty="0">
                          <a:effectLst/>
                        </a:rPr>
                        <a:t>Tipo de Vinculación</a:t>
                      </a:r>
                      <a:endParaRPr lang="es-ES"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3442886811"/>
                  </a:ext>
                </a:extLst>
              </a:tr>
              <a:tr h="560453">
                <a:tc vMerge="1">
                  <a:txBody>
                    <a:bodyPr/>
                    <a:lstStyle/>
                    <a:p>
                      <a:endParaRPr lang="es-ES"/>
                    </a:p>
                  </a:txBody>
                  <a:tcPr/>
                </a:tc>
                <a:tc vMerge="1">
                  <a:txBody>
                    <a:bodyPr/>
                    <a:lstStyle/>
                    <a:p>
                      <a:endParaRPr lang="es-ES"/>
                    </a:p>
                  </a:txBody>
                  <a:tcPr/>
                </a:tc>
                <a:tc>
                  <a:txBody>
                    <a:bodyPr/>
                    <a:lstStyle/>
                    <a:p>
                      <a:pPr algn="ctr">
                        <a:lnSpc>
                          <a:spcPct val="115000"/>
                        </a:lnSpc>
                        <a:spcAft>
                          <a:spcPts val="0"/>
                        </a:spcAft>
                      </a:pPr>
                      <a:r>
                        <a:rPr lang="es-CO" sz="1600" b="1" dirty="0">
                          <a:effectLst/>
                        </a:rPr>
                        <a:t>De Periodo</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Carrera Administrativa</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Libre Nombramiento y Remoción</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Provisionales</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Total Funcionarios</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extLst>
                  <a:ext uri="{0D108BD9-81ED-4DB2-BD59-A6C34878D82A}">
                    <a16:rowId xmlns:a16="http://schemas.microsoft.com/office/drawing/2014/main" val="2152669298"/>
                  </a:ext>
                </a:extLst>
              </a:tr>
              <a:tr h="272457">
                <a:tc>
                  <a:txBody>
                    <a:bodyPr/>
                    <a:lstStyle/>
                    <a:p>
                      <a:pPr>
                        <a:lnSpc>
                          <a:spcPct val="115000"/>
                        </a:lnSpc>
                        <a:spcAft>
                          <a:spcPts val="0"/>
                        </a:spcAft>
                      </a:pPr>
                      <a:r>
                        <a:rPr lang="es-CO" sz="1600" dirty="0">
                          <a:effectLst/>
                        </a:rPr>
                        <a:t>Directivo</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0.85.19</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0" dirty="0">
                          <a:effectLst/>
                        </a:rPr>
                        <a:t>1</a:t>
                      </a:r>
                      <a:endParaRPr lang="es-E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0" dirty="0">
                          <a:effectLst/>
                        </a:rPr>
                        <a:t> </a:t>
                      </a:r>
                      <a:endParaRPr lang="es-E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nSpc>
                          <a:spcPct val="115000"/>
                        </a:lnSpc>
                      </a:pPr>
                      <a:endParaRPr lang="es-ES" sz="1600" b="0" dirty="0">
                        <a:effectLst/>
                        <a:latin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0" dirty="0">
                          <a:effectLst/>
                        </a:rPr>
                        <a:t> </a:t>
                      </a:r>
                      <a:endParaRPr lang="es-E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0" dirty="0">
                          <a:effectLst/>
                        </a:rPr>
                        <a:t>1</a:t>
                      </a:r>
                      <a:endParaRPr lang="es-ES" sz="1600" b="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extLst>
                  <a:ext uri="{0D108BD9-81ED-4DB2-BD59-A6C34878D82A}">
                    <a16:rowId xmlns:a16="http://schemas.microsoft.com/office/drawing/2014/main" val="1600929011"/>
                  </a:ext>
                </a:extLst>
              </a:tr>
              <a:tr h="272457">
                <a:tc>
                  <a:txBody>
                    <a:bodyPr/>
                    <a:lstStyle/>
                    <a:p>
                      <a:pPr>
                        <a:lnSpc>
                          <a:spcPct val="115000"/>
                        </a:lnSpc>
                        <a:spcAft>
                          <a:spcPts val="0"/>
                        </a:spcAft>
                      </a:pPr>
                      <a:r>
                        <a:rPr lang="es-CO" sz="1600" dirty="0">
                          <a:effectLst/>
                        </a:rPr>
                        <a:t>Directivo</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0.90.04</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nSpc>
                          <a:spcPct val="115000"/>
                        </a:lnSpc>
                      </a:pPr>
                      <a:endParaRPr lang="es-ES" sz="1600" b="1" dirty="0">
                        <a:effectLst/>
                        <a:latin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ES" sz="1600" b="1" dirty="0">
                          <a:effectLst/>
                          <a:latin typeface="Calibri" panose="020F0502020204030204" pitchFamily="34" charset="0"/>
                          <a:ea typeface="Calibri" panose="020F0502020204030204" pitchFamily="34" charset="0"/>
                          <a:cs typeface="Times New Roman" panose="02020603050405020304" pitchFamily="18" charset="0"/>
                        </a:rPr>
                        <a:t>1</a:t>
                      </a: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ES" sz="1600" b="1" dirty="0">
                          <a:effectLst/>
                          <a:latin typeface="Calibri" panose="020F0502020204030204" pitchFamily="34" charset="0"/>
                          <a:ea typeface="Calibri" panose="020F0502020204030204" pitchFamily="34" charset="0"/>
                          <a:cs typeface="Times New Roman" panose="02020603050405020304" pitchFamily="18" charset="0"/>
                        </a:rPr>
                        <a:t>1</a:t>
                      </a:r>
                    </a:p>
                  </a:txBody>
                  <a:tcPr marL="42411" marR="42411" marT="0" marB="0" anchor="ctr"/>
                </a:tc>
                <a:extLst>
                  <a:ext uri="{0D108BD9-81ED-4DB2-BD59-A6C34878D82A}">
                    <a16:rowId xmlns:a16="http://schemas.microsoft.com/office/drawing/2014/main" val="323377799"/>
                  </a:ext>
                </a:extLst>
              </a:tr>
              <a:tr h="270950">
                <a:tc>
                  <a:txBody>
                    <a:bodyPr/>
                    <a:lstStyle/>
                    <a:p>
                      <a:pPr>
                        <a:lnSpc>
                          <a:spcPct val="115000"/>
                        </a:lnSpc>
                        <a:spcAft>
                          <a:spcPts val="0"/>
                        </a:spcAft>
                      </a:pPr>
                      <a:r>
                        <a:rPr lang="es-CO" sz="1600" dirty="0">
                          <a:effectLst/>
                        </a:rPr>
                        <a:t>Asesor</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1.05.04</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1</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1</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extLst>
                  <a:ext uri="{0D108BD9-81ED-4DB2-BD59-A6C34878D82A}">
                    <a16:rowId xmlns:a16="http://schemas.microsoft.com/office/drawing/2014/main" val="3343189838"/>
                  </a:ext>
                </a:extLst>
              </a:tr>
              <a:tr h="272457">
                <a:tc>
                  <a:txBody>
                    <a:bodyPr/>
                    <a:lstStyle/>
                    <a:p>
                      <a:pPr>
                        <a:lnSpc>
                          <a:spcPct val="115000"/>
                        </a:lnSpc>
                        <a:spcAft>
                          <a:spcPts val="0"/>
                        </a:spcAft>
                      </a:pPr>
                      <a:r>
                        <a:rPr lang="es-CO" sz="1600" dirty="0">
                          <a:effectLst/>
                        </a:rPr>
                        <a:t>Profesional</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2.11.17</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ES" sz="1600" b="1" dirty="0">
                          <a:effectLst/>
                          <a:latin typeface="Calibri" panose="020F0502020204030204" pitchFamily="34" charset="0"/>
                          <a:ea typeface="Calibri" panose="020F0502020204030204" pitchFamily="34" charset="0"/>
                          <a:cs typeface="Times New Roman" panose="02020603050405020304" pitchFamily="18" charset="0"/>
                        </a:rPr>
                        <a:t>8</a:t>
                      </a:r>
                    </a:p>
                  </a:txBody>
                  <a:tcPr marL="42411" marR="42411" marT="0" marB="0" anchor="ctr"/>
                </a:tc>
                <a:tc>
                  <a:txBody>
                    <a:bodyPr/>
                    <a:lstStyle/>
                    <a:p>
                      <a:pPr algn="ctr">
                        <a:lnSpc>
                          <a:spcPct val="115000"/>
                        </a:lnSpc>
                        <a:spcAft>
                          <a:spcPts val="0"/>
                        </a:spcAft>
                      </a:pPr>
                      <a:r>
                        <a:rPr lang="es-ES" sz="1600" b="1" dirty="0">
                          <a:effectLst/>
                          <a:latin typeface="Calibri" panose="020F0502020204030204" pitchFamily="34" charset="0"/>
                          <a:ea typeface="Calibri" panose="020F0502020204030204" pitchFamily="34" charset="0"/>
                          <a:cs typeface="Times New Roman" panose="02020603050405020304" pitchFamily="18" charset="0"/>
                        </a:rPr>
                        <a:t>8</a:t>
                      </a:r>
                    </a:p>
                  </a:txBody>
                  <a:tcPr marL="42411" marR="42411" marT="0" marB="0" anchor="ctr"/>
                </a:tc>
                <a:extLst>
                  <a:ext uri="{0D108BD9-81ED-4DB2-BD59-A6C34878D82A}">
                    <a16:rowId xmlns:a16="http://schemas.microsoft.com/office/drawing/2014/main" val="1192479794"/>
                  </a:ext>
                </a:extLst>
              </a:tr>
              <a:tr h="272457">
                <a:tc>
                  <a:txBody>
                    <a:bodyPr/>
                    <a:lstStyle/>
                    <a:p>
                      <a:pPr>
                        <a:lnSpc>
                          <a:spcPct val="115000"/>
                        </a:lnSpc>
                        <a:spcAft>
                          <a:spcPts val="0"/>
                        </a:spcAft>
                      </a:pPr>
                      <a:r>
                        <a:rPr lang="es-CO" sz="1600" dirty="0">
                          <a:effectLst/>
                        </a:rPr>
                        <a:t>Profesional</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2.17.17</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b"/>
                </a:tc>
                <a:tc>
                  <a:txBody>
                    <a:bodyPr/>
                    <a:lstStyle/>
                    <a:p>
                      <a:pPr algn="ctr">
                        <a:lnSpc>
                          <a:spcPct val="115000"/>
                        </a:lnSpc>
                        <a:spcAft>
                          <a:spcPts val="0"/>
                        </a:spcAft>
                      </a:pPr>
                      <a:r>
                        <a:rPr lang="es-ES" sz="1600" b="1" dirty="0">
                          <a:effectLst/>
                          <a:latin typeface="Calibri" panose="020F0502020204030204" pitchFamily="34" charset="0"/>
                          <a:ea typeface="Calibri" panose="020F0502020204030204" pitchFamily="34" charset="0"/>
                          <a:cs typeface="Times New Roman" panose="02020603050405020304" pitchFamily="18" charset="0"/>
                        </a:rPr>
                        <a:t>2</a:t>
                      </a: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ES" sz="1600" b="1" dirty="0">
                          <a:effectLst/>
                          <a:latin typeface="Calibri" panose="020F0502020204030204" pitchFamily="34" charset="0"/>
                          <a:ea typeface="Calibri" panose="020F0502020204030204" pitchFamily="34" charset="0"/>
                          <a:cs typeface="Times New Roman" panose="02020603050405020304" pitchFamily="18" charset="0"/>
                        </a:rPr>
                        <a:t>2</a:t>
                      </a:r>
                    </a:p>
                  </a:txBody>
                  <a:tcPr marL="42411" marR="42411" marT="0" marB="0" anchor="ctr"/>
                </a:tc>
                <a:extLst>
                  <a:ext uri="{0D108BD9-81ED-4DB2-BD59-A6C34878D82A}">
                    <a16:rowId xmlns:a16="http://schemas.microsoft.com/office/drawing/2014/main" val="684527008"/>
                  </a:ext>
                </a:extLst>
              </a:tr>
              <a:tr h="272457">
                <a:tc>
                  <a:txBody>
                    <a:bodyPr/>
                    <a:lstStyle/>
                    <a:p>
                      <a:pPr>
                        <a:lnSpc>
                          <a:spcPct val="115000"/>
                        </a:lnSpc>
                        <a:spcAft>
                          <a:spcPts val="0"/>
                        </a:spcAft>
                      </a:pPr>
                      <a:r>
                        <a:rPr lang="es-CO" sz="1600" dirty="0">
                          <a:effectLst/>
                        </a:rPr>
                        <a:t>Profesional</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2.43.13</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b"/>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1</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ES" sz="1600" b="1" dirty="0">
                          <a:effectLst/>
                          <a:latin typeface="Calibri" panose="020F0502020204030204" pitchFamily="34" charset="0"/>
                          <a:ea typeface="Calibri" panose="020F0502020204030204" pitchFamily="34" charset="0"/>
                          <a:cs typeface="Times New Roman" panose="02020603050405020304" pitchFamily="18" charset="0"/>
                        </a:rPr>
                        <a:t>1</a:t>
                      </a:r>
                    </a:p>
                  </a:txBody>
                  <a:tcPr marL="42411" marR="42411" marT="0" marB="0" anchor="ctr"/>
                </a:tc>
                <a:tc>
                  <a:txBody>
                    <a:bodyPr/>
                    <a:lstStyle/>
                    <a:p>
                      <a:pPr algn="ctr">
                        <a:lnSpc>
                          <a:spcPct val="115000"/>
                        </a:lnSpc>
                        <a:spcAft>
                          <a:spcPts val="0"/>
                        </a:spcAft>
                      </a:pPr>
                      <a:r>
                        <a:rPr lang="es-ES" sz="1600" b="1" dirty="0">
                          <a:effectLst/>
                          <a:latin typeface="Calibri" panose="020F0502020204030204" pitchFamily="34" charset="0"/>
                          <a:ea typeface="Calibri" panose="020F0502020204030204" pitchFamily="34" charset="0"/>
                          <a:cs typeface="Times New Roman" panose="02020603050405020304" pitchFamily="18" charset="0"/>
                        </a:rPr>
                        <a:t>2</a:t>
                      </a:r>
                    </a:p>
                  </a:txBody>
                  <a:tcPr marL="42411" marR="42411" marT="0" marB="0" anchor="ctr"/>
                </a:tc>
                <a:extLst>
                  <a:ext uri="{0D108BD9-81ED-4DB2-BD59-A6C34878D82A}">
                    <a16:rowId xmlns:a16="http://schemas.microsoft.com/office/drawing/2014/main" val="477977877"/>
                  </a:ext>
                </a:extLst>
              </a:tr>
              <a:tr h="270950">
                <a:tc>
                  <a:txBody>
                    <a:bodyPr/>
                    <a:lstStyle/>
                    <a:p>
                      <a:pPr>
                        <a:lnSpc>
                          <a:spcPct val="115000"/>
                        </a:lnSpc>
                        <a:spcAft>
                          <a:spcPts val="0"/>
                        </a:spcAft>
                      </a:pPr>
                      <a:r>
                        <a:rPr lang="es-CO" sz="1600" dirty="0">
                          <a:effectLst/>
                        </a:rPr>
                        <a:t>Profesional</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2.14.15</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b"/>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1</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1</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extLst>
                  <a:ext uri="{0D108BD9-81ED-4DB2-BD59-A6C34878D82A}">
                    <a16:rowId xmlns:a16="http://schemas.microsoft.com/office/drawing/2014/main" val="2768491635"/>
                  </a:ext>
                </a:extLst>
              </a:tr>
              <a:tr h="306547">
                <a:tc>
                  <a:txBody>
                    <a:bodyPr/>
                    <a:lstStyle/>
                    <a:p>
                      <a:pPr>
                        <a:lnSpc>
                          <a:spcPct val="115000"/>
                        </a:lnSpc>
                        <a:spcAft>
                          <a:spcPts val="0"/>
                        </a:spcAft>
                      </a:pPr>
                      <a:r>
                        <a:rPr lang="es-CO" sz="1600" dirty="0">
                          <a:effectLst/>
                        </a:rPr>
                        <a:t>Profesional</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2.37.13</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b"/>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ES" sz="1600" b="1" dirty="0">
                          <a:effectLst/>
                          <a:latin typeface="Calibri" panose="020F0502020204030204" pitchFamily="34" charset="0"/>
                          <a:ea typeface="Calibri" panose="020F0502020204030204" pitchFamily="34" charset="0"/>
                          <a:cs typeface="Times New Roman" panose="02020603050405020304" pitchFamily="18" charset="0"/>
                        </a:rPr>
                        <a:t>1</a:t>
                      </a: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ES" sz="1800" b="1" dirty="0">
                          <a:effectLst/>
                          <a:latin typeface="Calibri" panose="020F0502020204030204" pitchFamily="34" charset="0"/>
                          <a:ea typeface="Calibri" panose="020F0502020204030204" pitchFamily="34" charset="0"/>
                          <a:cs typeface="Times New Roman" panose="02020603050405020304" pitchFamily="18" charset="0"/>
                        </a:rPr>
                        <a:t>1</a:t>
                      </a:r>
                    </a:p>
                  </a:txBody>
                  <a:tcPr marL="42411" marR="42411" marT="0" marB="0" anchor="ctr"/>
                </a:tc>
                <a:extLst>
                  <a:ext uri="{0D108BD9-81ED-4DB2-BD59-A6C34878D82A}">
                    <a16:rowId xmlns:a16="http://schemas.microsoft.com/office/drawing/2014/main" val="3902847542"/>
                  </a:ext>
                </a:extLst>
              </a:tr>
              <a:tr h="270950">
                <a:tc>
                  <a:txBody>
                    <a:bodyPr/>
                    <a:lstStyle/>
                    <a:p>
                      <a:pPr>
                        <a:lnSpc>
                          <a:spcPct val="115000"/>
                        </a:lnSpc>
                        <a:spcAft>
                          <a:spcPts val="0"/>
                        </a:spcAft>
                      </a:pPr>
                      <a:r>
                        <a:rPr lang="es-CO" sz="1600" dirty="0">
                          <a:effectLst/>
                        </a:rPr>
                        <a:t>Técnico</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3.23.15</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b"/>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1</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3</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4</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extLst>
                  <a:ext uri="{0D108BD9-81ED-4DB2-BD59-A6C34878D82A}">
                    <a16:rowId xmlns:a16="http://schemas.microsoft.com/office/drawing/2014/main" val="3779845080"/>
                  </a:ext>
                </a:extLst>
              </a:tr>
              <a:tr h="270950">
                <a:tc>
                  <a:txBody>
                    <a:bodyPr/>
                    <a:lstStyle/>
                    <a:p>
                      <a:pPr>
                        <a:lnSpc>
                          <a:spcPct val="115000"/>
                        </a:lnSpc>
                        <a:spcAft>
                          <a:spcPts val="0"/>
                        </a:spcAft>
                      </a:pPr>
                      <a:r>
                        <a:rPr lang="es-CO" sz="1600" dirty="0">
                          <a:effectLst/>
                        </a:rPr>
                        <a:t>Admón. – S.</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4.40.12</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1</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1</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extLst>
                  <a:ext uri="{0D108BD9-81ED-4DB2-BD59-A6C34878D82A}">
                    <a16:rowId xmlns:a16="http://schemas.microsoft.com/office/drawing/2014/main" val="3255044816"/>
                  </a:ext>
                </a:extLst>
              </a:tr>
              <a:tr h="270950">
                <a:tc>
                  <a: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s-CO" sz="1600" dirty="0">
                          <a:effectLst/>
                        </a:rPr>
                        <a:t>Admón. – Fac.</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4.07.12</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9</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2</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11</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extLst>
                  <a:ext uri="{0D108BD9-81ED-4DB2-BD59-A6C34878D82A}">
                    <a16:rowId xmlns:a16="http://schemas.microsoft.com/office/drawing/2014/main" val="3393165929"/>
                  </a:ext>
                </a:extLst>
              </a:tr>
              <a:tr h="270950">
                <a:tc>
                  <a:txBody>
                    <a:bodyPr/>
                    <a:lstStyle/>
                    <a:p>
                      <a:pPr>
                        <a:lnSpc>
                          <a:spcPct val="115000"/>
                        </a:lnSpc>
                        <a:spcAft>
                          <a:spcPts val="0"/>
                        </a:spcAft>
                      </a:pPr>
                      <a:r>
                        <a:rPr lang="es-CO" sz="1600" dirty="0">
                          <a:effectLst/>
                        </a:rPr>
                        <a:t>Asistencial</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4.12.12</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2</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1</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3</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extLst>
                  <a:ext uri="{0D108BD9-81ED-4DB2-BD59-A6C34878D82A}">
                    <a16:rowId xmlns:a16="http://schemas.microsoft.com/office/drawing/2014/main" val="776070951"/>
                  </a:ext>
                </a:extLst>
              </a:tr>
              <a:tr h="272457">
                <a:tc>
                  <a:txBody>
                    <a:bodyPr/>
                    <a:lstStyle/>
                    <a:p>
                      <a:pPr>
                        <a:lnSpc>
                          <a:spcPct val="115000"/>
                        </a:lnSpc>
                        <a:spcAft>
                          <a:spcPts val="0"/>
                        </a:spcAft>
                      </a:pPr>
                      <a:r>
                        <a:rPr lang="es-CO" sz="1600" dirty="0">
                          <a:effectLst/>
                        </a:rPr>
                        <a:t>Asistencial</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4.12.21</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11</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ES" sz="1600" b="1" dirty="0">
                          <a:effectLst/>
                          <a:latin typeface="Calibri" panose="020F0502020204030204" pitchFamily="34" charset="0"/>
                          <a:ea typeface="Calibri" panose="020F0502020204030204" pitchFamily="34" charset="0"/>
                          <a:cs typeface="Times New Roman" panose="02020603050405020304" pitchFamily="18" charset="0"/>
                        </a:rPr>
                        <a:t>2</a:t>
                      </a:r>
                    </a:p>
                  </a:txBody>
                  <a:tcPr marL="42411" marR="42411" marT="0" marB="0" anchor="ctr"/>
                </a:tc>
                <a:tc>
                  <a:txBody>
                    <a:bodyPr/>
                    <a:lstStyle/>
                    <a:p>
                      <a:pPr algn="ctr">
                        <a:lnSpc>
                          <a:spcPct val="115000"/>
                        </a:lnSpc>
                        <a:spcAft>
                          <a:spcPts val="0"/>
                        </a:spcAft>
                      </a:pPr>
                      <a:r>
                        <a:rPr lang="es-CO" sz="1600" b="1" dirty="0">
                          <a:effectLst/>
                        </a:rPr>
                        <a:t>13</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extLst>
                  <a:ext uri="{0D108BD9-81ED-4DB2-BD59-A6C34878D82A}">
                    <a16:rowId xmlns:a16="http://schemas.microsoft.com/office/drawing/2014/main" val="1729508009"/>
                  </a:ext>
                </a:extLst>
              </a:tr>
              <a:tr h="345275">
                <a:tc>
                  <a:txBody>
                    <a:bodyPr/>
                    <a:lstStyle/>
                    <a:p>
                      <a:pPr>
                        <a:lnSpc>
                          <a:spcPct val="115000"/>
                        </a:lnSpc>
                        <a:spcAft>
                          <a:spcPts val="0"/>
                        </a:spcAft>
                      </a:pPr>
                      <a:r>
                        <a:rPr lang="es-CO" sz="1600" dirty="0">
                          <a:effectLst/>
                        </a:rPr>
                        <a:t>Trabajador Oficial</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4.70.10</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 </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a:txBody>
                    <a:bodyPr/>
                    <a:lstStyle/>
                    <a:p>
                      <a:pPr algn="ctr">
                        <a:lnSpc>
                          <a:spcPct val="115000"/>
                        </a:lnSpc>
                        <a:spcAft>
                          <a:spcPts val="0"/>
                        </a:spcAft>
                      </a:pPr>
                      <a:r>
                        <a:rPr lang="es-CO" sz="1600" b="1" dirty="0">
                          <a:effectLst/>
                        </a:rPr>
                        <a:t>11</a:t>
                      </a:r>
                      <a:endParaRPr lang="es-ES" sz="1600" b="1"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extLst>
                  <a:ext uri="{0D108BD9-81ED-4DB2-BD59-A6C34878D82A}">
                    <a16:rowId xmlns:a16="http://schemas.microsoft.com/office/drawing/2014/main" val="1482734896"/>
                  </a:ext>
                </a:extLst>
              </a:tr>
              <a:tr h="203229">
                <a:tc gridSpan="7">
                  <a:txBody>
                    <a:bodyPr/>
                    <a:lstStyle/>
                    <a:p>
                      <a:pPr algn="ctr">
                        <a:lnSpc>
                          <a:spcPct val="115000"/>
                        </a:lnSpc>
                        <a:spcAft>
                          <a:spcPts val="0"/>
                        </a:spcAft>
                      </a:pPr>
                      <a:r>
                        <a:rPr lang="es-CO" sz="1200" dirty="0">
                          <a:effectLst/>
                        </a:rPr>
                        <a:t>TOTAL FUNCIONARIOS DE PLANTA 60</a:t>
                      </a:r>
                      <a:endParaRPr lang="es-E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42411" marR="42411"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1228737636"/>
                  </a:ext>
                </a:extLst>
              </a:tr>
            </a:tbl>
          </a:graphicData>
        </a:graphic>
      </p:graphicFrame>
      <p:sp>
        <p:nvSpPr>
          <p:cNvPr id="11" name="Rectangle 2"/>
          <p:cNvSpPr>
            <a:spLocks noChangeArrowheads="1"/>
          </p:cNvSpPr>
          <p:nvPr/>
        </p:nvSpPr>
        <p:spPr bwMode="auto">
          <a:xfrm>
            <a:off x="1506071" y="1280597"/>
            <a:ext cx="1954831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ctr"/>
            <a:endParaRPr lang="es-ES" dirty="0"/>
          </a:p>
        </p:txBody>
      </p:sp>
    </p:spTree>
    <p:extLst>
      <p:ext uri="{BB962C8B-B14F-4D97-AF65-F5344CB8AC3E}">
        <p14:creationId xmlns:p14="http://schemas.microsoft.com/office/powerpoint/2010/main" val="22299407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122880" y="284148"/>
            <a:ext cx="9601200" cy="467882"/>
          </a:xfrm>
        </p:spPr>
        <p:txBody>
          <a:bodyPr>
            <a:noAutofit/>
          </a:bodyPr>
          <a:lstStyle/>
          <a:p>
            <a:r>
              <a:rPr lang="es-CO" sz="2900" dirty="0">
                <a:solidFill>
                  <a:schemeClr val="tx1"/>
                </a:solidFill>
                <a:latin typeface="Arial Black" panose="020B0A04020102020204" pitchFamily="34" charset="0"/>
              </a:rPr>
              <a:t>TALENTO HUMANO POR ÁREA DE SERVICIO</a:t>
            </a:r>
            <a:r>
              <a:rPr lang="es-ES_tradnl" sz="2900" dirty="0">
                <a:solidFill>
                  <a:schemeClr val="tx1"/>
                </a:solidFill>
                <a:latin typeface="Arial Black" panose="020B0A04020102020204" pitchFamily="34" charset="0"/>
              </a:rPr>
              <a:t>:</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pic>
        <p:nvPicPr>
          <p:cNvPr id="3" name="Imagen 2"/>
          <p:cNvPicPr>
            <a:picLocks noChangeAspect="1"/>
          </p:cNvPicPr>
          <p:nvPr/>
        </p:nvPicPr>
        <p:blipFill>
          <a:blip r:embed="rId3"/>
          <a:stretch>
            <a:fillRect/>
          </a:stretch>
        </p:blipFill>
        <p:spPr>
          <a:xfrm>
            <a:off x="1122881" y="957130"/>
            <a:ext cx="10567766" cy="4760006"/>
          </a:xfrm>
          <a:prstGeom prst="rect">
            <a:avLst/>
          </a:prstGeom>
        </p:spPr>
      </p:pic>
    </p:spTree>
    <p:extLst>
      <p:ext uri="{BB962C8B-B14F-4D97-AF65-F5344CB8AC3E}">
        <p14:creationId xmlns:p14="http://schemas.microsoft.com/office/powerpoint/2010/main" val="35298153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fontScale="90000"/>
          </a:bodyPr>
          <a:lstStyle/>
          <a:p>
            <a:r>
              <a:rPr lang="es-ES_tradnl" sz="3200" dirty="0" smtClean="0">
                <a:solidFill>
                  <a:schemeClr val="tx1"/>
                </a:solidFill>
                <a:latin typeface="Arial Black" panose="020B0A04020102020204" pitchFamily="34" charset="0"/>
              </a:rPr>
              <a:t>NÚMERO DE CARGOS POR NIVEL:</a:t>
            </a:r>
            <a:endParaRPr lang="es-ES_tradnl" sz="3200" dirty="0">
              <a:solidFill>
                <a:schemeClr val="tx1"/>
              </a:solidFill>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6" name="Gráfico 5"/>
          <p:cNvGraphicFramePr/>
          <p:nvPr>
            <p:extLst>
              <p:ext uri="{D42A27DB-BD31-4B8C-83A1-F6EECF244321}">
                <p14:modId xmlns:p14="http://schemas.microsoft.com/office/powerpoint/2010/main" val="2067515305"/>
              </p:ext>
            </p:extLst>
          </p:nvPr>
        </p:nvGraphicFramePr>
        <p:xfrm>
          <a:off x="1028876" y="880217"/>
          <a:ext cx="10610496" cy="48881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8805860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fontScale="90000"/>
          </a:bodyPr>
          <a:lstStyle/>
          <a:p>
            <a:r>
              <a:rPr lang="es-ES_tradnl" sz="3200" dirty="0" smtClean="0">
                <a:solidFill>
                  <a:schemeClr val="tx1"/>
                </a:solidFill>
                <a:latin typeface="Arial Black" panose="020B0A04020102020204" pitchFamily="34" charset="0"/>
              </a:rPr>
              <a:t>MISIÓN:</a:t>
            </a:r>
            <a:endParaRPr lang="es-ES_tradnl" sz="3200" dirty="0">
              <a:solidFill>
                <a:schemeClr val="tx1"/>
              </a:solidFill>
              <a:latin typeface="Arial Black" panose="020B0A04020102020204" pitchFamily="34" charset="0"/>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5" y="944311"/>
            <a:ext cx="10644679" cy="4507906"/>
          </a:xfrm>
          <a:ln w="9525">
            <a:solidFill>
              <a:schemeClr val="tx1"/>
            </a:solidFill>
          </a:ln>
        </p:spPr>
        <p:txBody>
          <a:bodyPr>
            <a:noAutofit/>
          </a:bodyPr>
          <a:lstStyle/>
          <a:p>
            <a:pPr marL="0" indent="0" algn="just">
              <a:buNone/>
            </a:pPr>
            <a:r>
              <a:rPr lang="es-ES_tradnl" sz="3300" b="1" dirty="0">
                <a:solidFill>
                  <a:schemeClr val="tx1"/>
                </a:solidFill>
              </a:rPr>
              <a:t>“La E.S.E Hospital San Juan de Dios del Municipio de Concordia Antioquía es una institución que presta servicios de salud enfocada en el primer nivel de complejidad, con un talento humano competitivo y humanizado, orientado a la promoción de la salud y la prevención de la enfermedad, garantizando una atención integral más humana, oportuna y segura del paciente y que trabaja a diario en el mejoramiento continuo, el posicionamiento en el sector salud y el bienestar de la comunidad</a:t>
            </a:r>
            <a:r>
              <a:rPr lang="es-ES_tradnl" sz="3300" dirty="0" smtClean="0">
                <a:solidFill>
                  <a:schemeClr val="tx1"/>
                </a:solidFill>
              </a:rPr>
              <a:t>”.</a:t>
            </a:r>
            <a:endParaRPr lang="es-ES_tradnl" sz="3300" dirty="0">
              <a:solidFill>
                <a:schemeClr val="tx1"/>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72645762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162228"/>
            <a:ext cx="9612971" cy="3231151"/>
          </a:xfrm>
        </p:spPr>
        <p:txBody>
          <a:bodyPr>
            <a:noAutofit/>
          </a:bodyPr>
          <a:lstStyle/>
          <a:p>
            <a:pPr algn="ctr">
              <a:lnSpc>
                <a:spcPct val="112000"/>
              </a:lnSpc>
              <a:spcBef>
                <a:spcPts val="0"/>
              </a:spcBef>
            </a:pPr>
            <a:r>
              <a:rPr lang="es-ES_tradnl" sz="3600" b="1" dirty="0" smtClean="0">
                <a:solidFill>
                  <a:schemeClr val="tx1"/>
                </a:solidFill>
                <a:latin typeface="Arial Black" panose="020B0A04020102020204" pitchFamily="34" charset="0"/>
                <a:ea typeface="+mn-ea"/>
                <a:cs typeface="+mn-cs"/>
              </a:rPr>
              <a:t>Procesos de apoyo</a:t>
            </a:r>
            <a:br>
              <a:rPr lang="es-ES_tradnl" sz="3600" b="1" dirty="0" smtClean="0">
                <a:solidFill>
                  <a:schemeClr val="tx1"/>
                </a:solidFill>
                <a:latin typeface="Arial Black" panose="020B0A04020102020204" pitchFamily="34" charset="0"/>
                <a:ea typeface="+mn-ea"/>
                <a:cs typeface="+mn-cs"/>
              </a:rPr>
            </a:br>
            <a:r>
              <a:rPr lang="es-ES_tradnl" sz="3600" b="1" dirty="0">
                <a:solidFill>
                  <a:schemeClr val="tx1"/>
                </a:solidFill>
                <a:latin typeface="Arial Black" panose="020B0A04020102020204" pitchFamily="34" charset="0"/>
                <a:ea typeface="+mn-ea"/>
                <a:cs typeface="+mn-cs"/>
              </a:rPr>
              <a:t/>
            </a:r>
            <a:br>
              <a:rPr lang="es-ES_tradnl" sz="3600" b="1" dirty="0">
                <a:solidFill>
                  <a:schemeClr val="tx1"/>
                </a:solidFill>
                <a:latin typeface="Arial Black" panose="020B0A04020102020204" pitchFamily="34" charset="0"/>
                <a:ea typeface="+mn-ea"/>
                <a:cs typeface="+mn-cs"/>
              </a:rPr>
            </a:br>
            <a:r>
              <a:rPr lang="es-ES_tradnl" sz="3600" b="1" dirty="0" smtClean="0">
                <a:solidFill>
                  <a:schemeClr val="tx1"/>
                </a:solidFill>
                <a:latin typeface="Arial Black" panose="020B0A04020102020204" pitchFamily="34" charset="0"/>
              </a:rPr>
              <a:t>Informe DE GESTIÓN FINANCIERA.</a:t>
            </a:r>
            <a:r>
              <a:rPr lang="es-ES_tradnl" sz="4400" b="1" dirty="0">
                <a:solidFill>
                  <a:schemeClr val="tx1"/>
                </a:solidFill>
                <a:latin typeface="Arial Black" panose="020B0A04020102020204" pitchFamily="34" charset="0"/>
              </a:rPr>
              <a:t/>
            </a:r>
            <a:br>
              <a:rPr lang="es-ES_tradnl" sz="4400" b="1" dirty="0">
                <a:solidFill>
                  <a:schemeClr val="tx1"/>
                </a:solidFill>
                <a:latin typeface="Arial Black" panose="020B0A04020102020204" pitchFamily="34" charset="0"/>
              </a:rPr>
            </a:br>
            <a:endParaRPr lang="es-ES_tradnl" sz="4400" b="1" dirty="0">
              <a:solidFill>
                <a:schemeClr val="tx1"/>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smtClean="0">
                <a:solidFill>
                  <a:schemeClr val="tx1"/>
                </a:solidFill>
                <a:latin typeface="Arial" panose="020B0604020202020204" pitchFamily="34" charset="0"/>
                <a:cs typeface="Arial" panose="020B0604020202020204" pitchFamily="34" charset="0"/>
              </a:rPr>
              <a:t>MARIO ALEJANDRO CADAVID </a:t>
            </a:r>
            <a:r>
              <a:rPr lang="es-ES" sz="2200" b="1" dirty="0" err="1" smtClean="0">
                <a:solidFill>
                  <a:schemeClr val="tx1"/>
                </a:solidFill>
                <a:latin typeface="Arial" panose="020B0604020202020204" pitchFamily="34" charset="0"/>
                <a:cs typeface="Arial" panose="020B0604020202020204" pitchFamily="34" charset="0"/>
              </a:rPr>
              <a:t>CADAVID</a:t>
            </a:r>
            <a:endParaRPr lang="es-ES" sz="2200" b="1" dirty="0" smtClean="0">
              <a:solidFill>
                <a:schemeClr val="tx1"/>
              </a:solidFill>
              <a:latin typeface="Arial" panose="020B0604020202020204" pitchFamily="34" charset="0"/>
              <a:cs typeface="Arial" panose="020B0604020202020204" pitchFamily="34" charset="0"/>
            </a:endParaRPr>
          </a:p>
          <a:p>
            <a:pPr defTabSz="457200"/>
            <a:r>
              <a:rPr lang="es-CO" sz="2200" b="1" dirty="0" smtClean="0">
                <a:solidFill>
                  <a:schemeClr val="tx1"/>
                </a:solidFill>
                <a:latin typeface="Arial" panose="020B0604020202020204" pitchFamily="34" charset="0"/>
                <a:cs typeface="Arial" panose="020B0604020202020204" pitchFamily="34" charset="0"/>
              </a:rPr>
              <a:t>Gerente</a:t>
            </a:r>
            <a:endParaRPr lang="es-ES_tradnl" sz="2200" b="1" dirty="0">
              <a:solidFill>
                <a:schemeClr val="tx1"/>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7915229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99445" y="230869"/>
            <a:ext cx="9601200" cy="1485900"/>
          </a:xfrm>
        </p:spPr>
        <p:txBody>
          <a:bodyPr>
            <a:normAutofit/>
          </a:bodyPr>
          <a:lstStyle/>
          <a:p>
            <a:r>
              <a:rPr lang="es-CO" sz="2400" b="1" spc="-120" dirty="0">
                <a:solidFill>
                  <a:schemeClr val="tx1"/>
                </a:solidFill>
                <a:latin typeface="Arial Black" pitchFamily="34" charset="0"/>
                <a:ea typeface="+mn-ea"/>
                <a:cs typeface="+mn-cs"/>
              </a:rPr>
              <a:t>Facturación Comparativo año 2.023 vs 2.024.</a:t>
            </a:r>
            <a:endParaRPr lang="es-ES" sz="2400" b="1" spc="-120" dirty="0">
              <a:solidFill>
                <a:schemeClr val="tx1"/>
              </a:solidFill>
              <a:latin typeface="Arial Black" pitchFamily="34" charset="0"/>
              <a:ea typeface="+mn-ea"/>
              <a:cs typeface="+mn-cs"/>
            </a:endParaRPr>
          </a:p>
        </p:txBody>
      </p:sp>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graphicFrame>
        <p:nvGraphicFramePr>
          <p:cNvPr id="6" name="Tabla 5"/>
          <p:cNvGraphicFramePr>
            <a:graphicFrameLocks noGrp="1"/>
          </p:cNvGraphicFramePr>
          <p:nvPr>
            <p:extLst>
              <p:ext uri="{D42A27DB-BD31-4B8C-83A1-F6EECF244321}">
                <p14:modId xmlns:p14="http://schemas.microsoft.com/office/powerpoint/2010/main" val="4205513142"/>
              </p:ext>
            </p:extLst>
          </p:nvPr>
        </p:nvGraphicFramePr>
        <p:xfrm>
          <a:off x="890833" y="1251491"/>
          <a:ext cx="10661715" cy="3102245"/>
        </p:xfrm>
        <a:graphic>
          <a:graphicData uri="http://schemas.openxmlformats.org/drawingml/2006/table">
            <a:tbl>
              <a:tblPr>
                <a:tableStyleId>{16D9F66E-5EB9-4882-86FB-DCBF35E3C3E4}</a:tableStyleId>
              </a:tblPr>
              <a:tblGrid>
                <a:gridCol w="1308186">
                  <a:extLst>
                    <a:ext uri="{9D8B030D-6E8A-4147-A177-3AD203B41FA5}">
                      <a16:colId xmlns:a16="http://schemas.microsoft.com/office/drawing/2014/main" val="3518608002"/>
                    </a:ext>
                  </a:extLst>
                </a:gridCol>
                <a:gridCol w="2256620">
                  <a:extLst>
                    <a:ext uri="{9D8B030D-6E8A-4147-A177-3AD203B41FA5}">
                      <a16:colId xmlns:a16="http://schemas.microsoft.com/office/drawing/2014/main" val="3017496301"/>
                    </a:ext>
                  </a:extLst>
                </a:gridCol>
                <a:gridCol w="1586176">
                  <a:extLst>
                    <a:ext uri="{9D8B030D-6E8A-4147-A177-3AD203B41FA5}">
                      <a16:colId xmlns:a16="http://schemas.microsoft.com/office/drawing/2014/main" val="2440607091"/>
                    </a:ext>
                  </a:extLst>
                </a:gridCol>
                <a:gridCol w="2060393">
                  <a:extLst>
                    <a:ext uri="{9D8B030D-6E8A-4147-A177-3AD203B41FA5}">
                      <a16:colId xmlns:a16="http://schemas.microsoft.com/office/drawing/2014/main" val="2410694215"/>
                    </a:ext>
                  </a:extLst>
                </a:gridCol>
                <a:gridCol w="1618880">
                  <a:extLst>
                    <a:ext uri="{9D8B030D-6E8A-4147-A177-3AD203B41FA5}">
                      <a16:colId xmlns:a16="http://schemas.microsoft.com/office/drawing/2014/main" val="3841355614"/>
                    </a:ext>
                  </a:extLst>
                </a:gridCol>
                <a:gridCol w="1831460">
                  <a:extLst>
                    <a:ext uri="{9D8B030D-6E8A-4147-A177-3AD203B41FA5}">
                      <a16:colId xmlns:a16="http://schemas.microsoft.com/office/drawing/2014/main" val="967314885"/>
                    </a:ext>
                  </a:extLst>
                </a:gridCol>
              </a:tblGrid>
              <a:tr h="654221">
                <a:tc>
                  <a:txBody>
                    <a:bodyPr/>
                    <a:lstStyle/>
                    <a:p>
                      <a:pPr algn="ctr" fontAlgn="b"/>
                      <a:r>
                        <a:rPr lang="es-ES" sz="1800" b="1" u="none" strike="noStrike" dirty="0" smtClean="0">
                          <a:effectLst/>
                        </a:rPr>
                        <a:t>Categorías</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b="1" u="none" strike="noStrike" dirty="0" smtClean="0">
                          <a:effectLst/>
                        </a:rPr>
                        <a:t>Año 2.023</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b="1" u="none" strike="noStrike" dirty="0" smtClean="0">
                          <a:effectLst/>
                        </a:rPr>
                        <a:t>Porcentaje </a:t>
                      </a:r>
                    </a:p>
                    <a:p>
                      <a:pPr algn="ctr" fontAlgn="ctr"/>
                      <a:r>
                        <a:rPr lang="es-ES" sz="1800" b="1" u="none" strike="noStrike" dirty="0" smtClean="0">
                          <a:effectLst/>
                        </a:rPr>
                        <a:t>2.023</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b="1" u="none" strike="noStrike" dirty="0" smtClean="0">
                          <a:effectLst/>
                        </a:rPr>
                        <a:t>Año 2.024</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s-ES" sz="1800" b="1" u="none" strike="noStrike" dirty="0" smtClean="0">
                          <a:effectLst/>
                        </a:rPr>
                        <a:t>Porcentaje</a:t>
                      </a:r>
                    </a:p>
                    <a:p>
                      <a:pPr algn="ctr" fontAlgn="ctr"/>
                      <a:r>
                        <a:rPr lang="es-ES" sz="1800" b="1" u="none" strike="noStrike" dirty="0" smtClean="0">
                          <a:effectLst/>
                        </a:rPr>
                        <a:t>2.024</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smtClean="0">
                          <a:effectLst/>
                        </a:rPr>
                        <a:t>Variación</a:t>
                      </a:r>
                      <a:endParaRPr lang="es-ES" sz="1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56855916"/>
                  </a:ext>
                </a:extLst>
              </a:tr>
              <a:tr h="465164">
                <a:tc>
                  <a:txBody>
                    <a:bodyPr/>
                    <a:lstStyle/>
                    <a:p>
                      <a:pPr algn="l" fontAlgn="b"/>
                      <a:r>
                        <a:rPr lang="es-ES" sz="1800" b="1" u="none" strike="noStrike" dirty="0">
                          <a:effectLst/>
                        </a:rPr>
                        <a:t>EPS </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b"/>
                      <a:r>
                        <a:rPr lang="es-ES" sz="2000" b="0" i="0" u="none" strike="noStrike" dirty="0">
                          <a:solidFill>
                            <a:srgbClr val="000000"/>
                          </a:solidFill>
                          <a:effectLst/>
                          <a:latin typeface="Calibri" panose="020F0502020204030204" pitchFamily="34" charset="0"/>
                        </a:rPr>
                        <a:t>            1.335.651.709 </a:t>
                      </a:r>
                    </a:p>
                  </a:txBody>
                  <a:tcPr marL="9525" marR="9525" marT="9525" marB="0" anchor="ctr">
                    <a:solidFill>
                      <a:schemeClr val="bg1">
                        <a:lumMod val="95000"/>
                      </a:schemeClr>
                    </a:solidFill>
                  </a:tcPr>
                </a:tc>
                <a:tc>
                  <a:txBody>
                    <a:bodyPr/>
                    <a:lstStyle/>
                    <a:p>
                      <a:pPr algn="ctr" fontAlgn="b"/>
                      <a:r>
                        <a:rPr lang="es-ES" sz="2000" b="0" i="0" u="none" strike="noStrike" dirty="0">
                          <a:solidFill>
                            <a:srgbClr val="000000"/>
                          </a:solidFill>
                          <a:effectLst/>
                          <a:latin typeface="Calibri" panose="020F0502020204030204" pitchFamily="34" charset="0"/>
                        </a:rPr>
                        <a:t>24,9%</a:t>
                      </a:r>
                    </a:p>
                  </a:txBody>
                  <a:tcPr marL="9525" marR="9525" marT="9525" marB="0" anchor="ctr">
                    <a:solidFill>
                      <a:schemeClr val="bg1">
                        <a:lumMod val="95000"/>
                      </a:schemeClr>
                    </a:solidFill>
                  </a:tcPr>
                </a:tc>
                <a:tc>
                  <a:txBody>
                    <a:bodyPr/>
                    <a:lstStyle/>
                    <a:p>
                      <a:pPr algn="r" fontAlgn="b"/>
                      <a:r>
                        <a:rPr lang="es-CO" sz="1800" b="0" i="0" u="none" strike="noStrike" dirty="0" smtClean="0">
                          <a:solidFill>
                            <a:srgbClr val="000000"/>
                          </a:solidFill>
                          <a:effectLst/>
                          <a:latin typeface="Calibri" panose="020F0502020204030204" pitchFamily="34" charset="0"/>
                        </a:rPr>
                        <a:t>1.815.404.273</a:t>
                      </a:r>
                      <a:endParaRPr lang="es-ES" sz="18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marL="0" algn="ctr" defTabSz="914400" rtl="0" eaLnBrk="1" fontAlgn="b" latinLnBrk="0" hangingPunct="1"/>
                      <a:r>
                        <a:rPr lang="es-ES" sz="2000" b="0" i="0" u="none" strike="noStrike" kern="1200" dirty="0">
                          <a:solidFill>
                            <a:srgbClr val="000000"/>
                          </a:solidFill>
                          <a:effectLst/>
                          <a:latin typeface="Calibri" panose="020F0502020204030204" pitchFamily="34" charset="0"/>
                          <a:ea typeface="+mn-ea"/>
                          <a:cs typeface="+mn-cs"/>
                        </a:rPr>
                        <a:t>23,4%</a:t>
                      </a:r>
                    </a:p>
                  </a:txBody>
                  <a:tcPr marL="9525" marR="9525" marT="9525" marB="0" anchor="ctr">
                    <a:solidFill>
                      <a:schemeClr val="bg1">
                        <a:lumMod val="95000"/>
                      </a:schemeClr>
                    </a:solidFill>
                  </a:tcPr>
                </a:tc>
                <a:tc>
                  <a:txBody>
                    <a:bodyPr/>
                    <a:lstStyle/>
                    <a:p>
                      <a:pPr marL="0" algn="ctr" defTabSz="914400" rtl="0" eaLnBrk="1" fontAlgn="b" latinLnBrk="0" hangingPunct="1"/>
                      <a:r>
                        <a:rPr lang="es-ES" sz="2000" b="0" i="0" u="none" strike="noStrike" kern="1200" dirty="0" smtClean="0">
                          <a:solidFill>
                            <a:srgbClr val="000000"/>
                          </a:solidFill>
                          <a:effectLst/>
                          <a:latin typeface="Calibri" panose="020F0502020204030204" pitchFamily="34" charset="0"/>
                          <a:ea typeface="+mn-ea"/>
                          <a:cs typeface="+mn-cs"/>
                        </a:rPr>
                        <a:t>         </a:t>
                      </a:r>
                      <a:r>
                        <a:rPr lang="es-ES" sz="2000" b="0" i="0" u="none" strike="noStrike" kern="1200" dirty="0">
                          <a:solidFill>
                            <a:srgbClr val="000000"/>
                          </a:solidFill>
                          <a:effectLst/>
                          <a:latin typeface="Calibri" panose="020F0502020204030204" pitchFamily="34" charset="0"/>
                          <a:ea typeface="+mn-ea"/>
                          <a:cs typeface="+mn-cs"/>
                        </a:rPr>
                        <a:t>479.752.564 </a:t>
                      </a:r>
                    </a:p>
                  </a:txBody>
                  <a:tcPr marL="9525" marR="9525" marT="9525" marB="0" anchor="ctr">
                    <a:solidFill>
                      <a:schemeClr val="bg1">
                        <a:lumMod val="95000"/>
                      </a:schemeClr>
                    </a:solidFill>
                  </a:tcPr>
                </a:tc>
                <a:extLst>
                  <a:ext uri="{0D108BD9-81ED-4DB2-BD59-A6C34878D82A}">
                    <a16:rowId xmlns:a16="http://schemas.microsoft.com/office/drawing/2014/main" val="4154603376"/>
                  </a:ext>
                </a:extLst>
              </a:tr>
              <a:tr h="444382">
                <a:tc>
                  <a:txBody>
                    <a:bodyPr/>
                    <a:lstStyle/>
                    <a:p>
                      <a:pPr algn="l" fontAlgn="b"/>
                      <a:r>
                        <a:rPr lang="es-ES" sz="1800" b="1" u="none" strike="noStrike" dirty="0">
                          <a:effectLst/>
                        </a:rPr>
                        <a:t>EPS-S</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2000" b="0" i="0" u="none" strike="noStrike" dirty="0">
                          <a:solidFill>
                            <a:srgbClr val="000000"/>
                          </a:solidFill>
                          <a:effectLst/>
                          <a:latin typeface="Calibri" panose="020F0502020204030204" pitchFamily="34" charset="0"/>
                        </a:rPr>
                        <a:t>            3.349.304.371 </a:t>
                      </a:r>
                    </a:p>
                  </a:txBody>
                  <a:tcPr marL="9525" marR="9525" marT="9525" marB="0" anchor="ctr"/>
                </a:tc>
                <a:tc>
                  <a:txBody>
                    <a:bodyPr/>
                    <a:lstStyle/>
                    <a:p>
                      <a:pPr algn="ctr" fontAlgn="b"/>
                      <a:r>
                        <a:rPr lang="es-ES" sz="2000" b="0" i="0" u="none" strike="noStrike" dirty="0">
                          <a:solidFill>
                            <a:srgbClr val="000000"/>
                          </a:solidFill>
                          <a:effectLst/>
                          <a:latin typeface="Calibri" panose="020F0502020204030204" pitchFamily="34" charset="0"/>
                        </a:rPr>
                        <a:t>62,5%</a:t>
                      </a:r>
                    </a:p>
                  </a:txBody>
                  <a:tcPr marL="9525" marR="9525" marT="9525" marB="0" anchor="ctr"/>
                </a:tc>
                <a:tc>
                  <a:txBody>
                    <a:bodyPr/>
                    <a:lstStyle/>
                    <a:p>
                      <a:pPr algn="r" fontAlgn="b"/>
                      <a:r>
                        <a:rPr lang="es-CO" sz="1800" b="0" i="0" u="none" strike="noStrike" dirty="0" smtClean="0">
                          <a:solidFill>
                            <a:srgbClr val="000000"/>
                          </a:solidFill>
                          <a:effectLst/>
                          <a:latin typeface="Calibri" panose="020F0502020204030204" pitchFamily="34" charset="0"/>
                        </a:rPr>
                        <a:t>4.581.772.421</a:t>
                      </a:r>
                      <a:endParaRPr lang="es-E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ES" sz="2000" b="0" i="0" u="none" strike="noStrike" kern="1200" dirty="0">
                          <a:solidFill>
                            <a:srgbClr val="000000"/>
                          </a:solidFill>
                          <a:effectLst/>
                          <a:latin typeface="Calibri" panose="020F0502020204030204" pitchFamily="34" charset="0"/>
                          <a:ea typeface="+mn-ea"/>
                          <a:cs typeface="+mn-cs"/>
                        </a:rPr>
                        <a:t>59,1%</a:t>
                      </a:r>
                    </a:p>
                  </a:txBody>
                  <a:tcPr marL="9525" marR="9525" marT="9525" marB="0" anchor="ctr"/>
                </a:tc>
                <a:tc>
                  <a:txBody>
                    <a:bodyPr/>
                    <a:lstStyle/>
                    <a:p>
                      <a:pPr marL="0" algn="ctr" defTabSz="914400" rtl="0" eaLnBrk="1" fontAlgn="b" latinLnBrk="0" hangingPunct="1"/>
                      <a:r>
                        <a:rPr lang="es-ES" sz="2000" b="0" i="0" u="none" strike="noStrike" kern="1200" dirty="0" smtClean="0">
                          <a:solidFill>
                            <a:srgbClr val="000000"/>
                          </a:solidFill>
                          <a:effectLst/>
                          <a:latin typeface="Calibri" panose="020F0502020204030204" pitchFamily="34" charset="0"/>
                          <a:ea typeface="+mn-ea"/>
                          <a:cs typeface="+mn-cs"/>
                        </a:rPr>
                        <a:t>     </a:t>
                      </a:r>
                      <a:r>
                        <a:rPr lang="es-ES" sz="2000" b="0" i="0" u="none" strike="noStrike" kern="1200" dirty="0">
                          <a:solidFill>
                            <a:srgbClr val="000000"/>
                          </a:solidFill>
                          <a:effectLst/>
                          <a:latin typeface="Calibri" panose="020F0502020204030204" pitchFamily="34" charset="0"/>
                          <a:ea typeface="+mn-ea"/>
                          <a:cs typeface="+mn-cs"/>
                        </a:rPr>
                        <a:t>1.232.468.050 </a:t>
                      </a:r>
                    </a:p>
                  </a:txBody>
                  <a:tcPr marL="9525" marR="9525" marT="9525" marB="0" anchor="ctr"/>
                </a:tc>
                <a:extLst>
                  <a:ext uri="{0D108BD9-81ED-4DB2-BD59-A6C34878D82A}">
                    <a16:rowId xmlns:a16="http://schemas.microsoft.com/office/drawing/2014/main" val="1734472095"/>
                  </a:ext>
                </a:extLst>
              </a:tr>
              <a:tr h="393106">
                <a:tc>
                  <a:txBody>
                    <a:bodyPr/>
                    <a:lstStyle/>
                    <a:p>
                      <a:pPr algn="l" fontAlgn="b"/>
                      <a:r>
                        <a:rPr lang="es-ES" sz="1800" b="1" u="none" strike="noStrike" dirty="0">
                          <a:effectLst/>
                        </a:rPr>
                        <a:t>ARL</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b"/>
                      <a:r>
                        <a:rPr lang="es-ES" sz="2000" b="0" i="0" u="none" strike="noStrike" dirty="0">
                          <a:solidFill>
                            <a:srgbClr val="000000"/>
                          </a:solidFill>
                          <a:effectLst/>
                          <a:latin typeface="Calibri" panose="020F0502020204030204" pitchFamily="34" charset="0"/>
                        </a:rPr>
                        <a:t>                  52.941.786 </a:t>
                      </a:r>
                    </a:p>
                  </a:txBody>
                  <a:tcPr marL="9525" marR="9525" marT="9525" marB="0" anchor="ctr">
                    <a:solidFill>
                      <a:schemeClr val="bg1">
                        <a:lumMod val="95000"/>
                      </a:schemeClr>
                    </a:solidFill>
                  </a:tcPr>
                </a:tc>
                <a:tc>
                  <a:txBody>
                    <a:bodyPr/>
                    <a:lstStyle/>
                    <a:p>
                      <a:pPr algn="ctr" fontAlgn="b"/>
                      <a:r>
                        <a:rPr lang="es-ES" sz="2000" b="0" i="0" u="none" strike="noStrike" dirty="0">
                          <a:solidFill>
                            <a:srgbClr val="000000"/>
                          </a:solidFill>
                          <a:effectLst/>
                          <a:latin typeface="Calibri" panose="020F0502020204030204" pitchFamily="34" charset="0"/>
                        </a:rPr>
                        <a:t>1,0%</a:t>
                      </a:r>
                    </a:p>
                  </a:txBody>
                  <a:tcPr marL="9525" marR="9525" marT="9525" marB="0" anchor="ctr">
                    <a:solidFill>
                      <a:schemeClr val="bg1">
                        <a:lumMod val="95000"/>
                      </a:schemeClr>
                    </a:solidFill>
                  </a:tcPr>
                </a:tc>
                <a:tc>
                  <a:txBody>
                    <a:bodyPr/>
                    <a:lstStyle/>
                    <a:p>
                      <a:pPr algn="r" fontAlgn="b"/>
                      <a:r>
                        <a:rPr lang="es-CO" sz="1800" b="0" i="0" u="none" strike="noStrike" dirty="0" smtClean="0">
                          <a:solidFill>
                            <a:srgbClr val="000000"/>
                          </a:solidFill>
                          <a:effectLst/>
                          <a:latin typeface="Calibri" panose="020F0502020204030204" pitchFamily="34" charset="0"/>
                        </a:rPr>
                        <a:t>73.715.274</a:t>
                      </a:r>
                      <a:endParaRPr lang="es-ES" sz="18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marL="0" algn="ctr" defTabSz="914400" rtl="0" eaLnBrk="1" fontAlgn="b" latinLnBrk="0" hangingPunct="1"/>
                      <a:r>
                        <a:rPr lang="es-ES" sz="2000" b="0" i="0" u="none" strike="noStrike" kern="1200" dirty="0">
                          <a:solidFill>
                            <a:srgbClr val="000000"/>
                          </a:solidFill>
                          <a:effectLst/>
                          <a:latin typeface="Calibri" panose="020F0502020204030204" pitchFamily="34" charset="0"/>
                          <a:ea typeface="+mn-ea"/>
                          <a:cs typeface="+mn-cs"/>
                        </a:rPr>
                        <a:t>1,0%</a:t>
                      </a:r>
                    </a:p>
                  </a:txBody>
                  <a:tcPr marL="9525" marR="9525" marT="9525" marB="0" anchor="ctr">
                    <a:solidFill>
                      <a:schemeClr val="bg1">
                        <a:lumMod val="95000"/>
                      </a:schemeClr>
                    </a:solidFill>
                  </a:tcPr>
                </a:tc>
                <a:tc>
                  <a:txBody>
                    <a:bodyPr/>
                    <a:lstStyle/>
                    <a:p>
                      <a:pPr marL="0" algn="ctr" defTabSz="914400" rtl="0" eaLnBrk="1" fontAlgn="b" latinLnBrk="0" hangingPunct="1"/>
                      <a:r>
                        <a:rPr lang="es-ES" sz="2000" b="0" i="0" u="none" strike="noStrike" kern="1200" dirty="0" smtClean="0">
                          <a:solidFill>
                            <a:srgbClr val="000000"/>
                          </a:solidFill>
                          <a:effectLst/>
                          <a:latin typeface="Calibri" panose="020F0502020204030204" pitchFamily="34" charset="0"/>
                          <a:ea typeface="+mn-ea"/>
                          <a:cs typeface="+mn-cs"/>
                        </a:rPr>
                        <a:t>           </a:t>
                      </a:r>
                      <a:r>
                        <a:rPr lang="es-ES" sz="2000" b="0" i="0" u="none" strike="noStrike" kern="1200" dirty="0">
                          <a:solidFill>
                            <a:srgbClr val="000000"/>
                          </a:solidFill>
                          <a:effectLst/>
                          <a:latin typeface="Calibri" panose="020F0502020204030204" pitchFamily="34" charset="0"/>
                          <a:ea typeface="+mn-ea"/>
                          <a:cs typeface="+mn-cs"/>
                        </a:rPr>
                        <a:t>20.773.488 </a:t>
                      </a:r>
                    </a:p>
                  </a:txBody>
                  <a:tcPr marL="9525" marR="9525" marT="9525" marB="0" anchor="ctr">
                    <a:solidFill>
                      <a:schemeClr val="bg1">
                        <a:lumMod val="95000"/>
                      </a:schemeClr>
                    </a:solidFill>
                  </a:tcPr>
                </a:tc>
                <a:extLst>
                  <a:ext uri="{0D108BD9-81ED-4DB2-BD59-A6C34878D82A}">
                    <a16:rowId xmlns:a16="http://schemas.microsoft.com/office/drawing/2014/main" val="2293060553"/>
                  </a:ext>
                </a:extLst>
              </a:tr>
              <a:tr h="331496">
                <a:tc>
                  <a:txBody>
                    <a:bodyPr/>
                    <a:lstStyle/>
                    <a:p>
                      <a:pPr algn="l" fontAlgn="b"/>
                      <a:r>
                        <a:rPr lang="es-ES" sz="1800" b="1" u="none" strike="noStrike" dirty="0">
                          <a:effectLst/>
                        </a:rPr>
                        <a:t>SOAT</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2000" b="0" i="0" u="none" strike="noStrike" dirty="0">
                          <a:solidFill>
                            <a:srgbClr val="000000"/>
                          </a:solidFill>
                          <a:effectLst/>
                          <a:latin typeface="Calibri" panose="020F0502020204030204" pitchFamily="34" charset="0"/>
                        </a:rPr>
                        <a:t>               165.221.929 </a:t>
                      </a:r>
                    </a:p>
                  </a:txBody>
                  <a:tcPr marL="9525" marR="9525" marT="9525" marB="0" anchor="ctr"/>
                </a:tc>
                <a:tc>
                  <a:txBody>
                    <a:bodyPr/>
                    <a:lstStyle/>
                    <a:p>
                      <a:pPr algn="ctr" fontAlgn="b"/>
                      <a:r>
                        <a:rPr lang="es-ES" sz="2000" b="0" i="0" u="none" strike="noStrike" dirty="0">
                          <a:solidFill>
                            <a:srgbClr val="000000"/>
                          </a:solidFill>
                          <a:effectLst/>
                          <a:latin typeface="Calibri" panose="020F0502020204030204" pitchFamily="34" charset="0"/>
                        </a:rPr>
                        <a:t>3,1%</a:t>
                      </a:r>
                    </a:p>
                  </a:txBody>
                  <a:tcPr marL="9525" marR="9525" marT="9525" marB="0" anchor="ctr"/>
                </a:tc>
                <a:tc>
                  <a:txBody>
                    <a:bodyPr/>
                    <a:lstStyle/>
                    <a:p>
                      <a:pPr algn="r" fontAlgn="b"/>
                      <a:r>
                        <a:rPr lang="es-CO" sz="1800" b="0" i="0" u="none" strike="noStrike" dirty="0" smtClean="0">
                          <a:solidFill>
                            <a:srgbClr val="000000"/>
                          </a:solidFill>
                          <a:effectLst/>
                          <a:latin typeface="Calibri" panose="020F0502020204030204" pitchFamily="34" charset="0"/>
                        </a:rPr>
                        <a:t>277.852.534</a:t>
                      </a:r>
                      <a:endParaRPr lang="es-ES"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ES" sz="2000" b="0" i="0" u="none" strike="noStrike" kern="1200" dirty="0">
                          <a:solidFill>
                            <a:srgbClr val="000000"/>
                          </a:solidFill>
                          <a:effectLst/>
                          <a:latin typeface="Calibri" panose="020F0502020204030204" pitchFamily="34" charset="0"/>
                          <a:ea typeface="+mn-ea"/>
                          <a:cs typeface="+mn-cs"/>
                        </a:rPr>
                        <a:t>3,6%</a:t>
                      </a:r>
                    </a:p>
                  </a:txBody>
                  <a:tcPr marL="9525" marR="9525" marT="9525" marB="0" anchor="ctr"/>
                </a:tc>
                <a:tc>
                  <a:txBody>
                    <a:bodyPr/>
                    <a:lstStyle/>
                    <a:p>
                      <a:pPr marL="0" algn="ctr" defTabSz="914400" rtl="0" eaLnBrk="1" fontAlgn="b" latinLnBrk="0" hangingPunct="1"/>
                      <a:r>
                        <a:rPr lang="es-ES" sz="2000" b="0" i="0" u="none" strike="noStrike" kern="1200" dirty="0" smtClean="0">
                          <a:solidFill>
                            <a:srgbClr val="000000"/>
                          </a:solidFill>
                          <a:effectLst/>
                          <a:latin typeface="Calibri" panose="020F0502020204030204" pitchFamily="34" charset="0"/>
                          <a:ea typeface="+mn-ea"/>
                          <a:cs typeface="+mn-cs"/>
                        </a:rPr>
                        <a:t>         </a:t>
                      </a:r>
                      <a:r>
                        <a:rPr lang="es-ES" sz="2000" b="0" i="0" u="none" strike="noStrike" kern="1200" dirty="0">
                          <a:solidFill>
                            <a:srgbClr val="000000"/>
                          </a:solidFill>
                          <a:effectLst/>
                          <a:latin typeface="Calibri" panose="020F0502020204030204" pitchFamily="34" charset="0"/>
                          <a:ea typeface="+mn-ea"/>
                          <a:cs typeface="+mn-cs"/>
                        </a:rPr>
                        <a:t>112.630.605 </a:t>
                      </a:r>
                    </a:p>
                  </a:txBody>
                  <a:tcPr marL="9525" marR="9525" marT="9525" marB="0" anchor="ctr"/>
                </a:tc>
                <a:extLst>
                  <a:ext uri="{0D108BD9-81ED-4DB2-BD59-A6C34878D82A}">
                    <a16:rowId xmlns:a16="http://schemas.microsoft.com/office/drawing/2014/main" val="2356162772"/>
                  </a:ext>
                </a:extLst>
              </a:tr>
              <a:tr h="369259">
                <a:tc>
                  <a:txBody>
                    <a:bodyPr/>
                    <a:lstStyle/>
                    <a:p>
                      <a:pPr algn="l" fontAlgn="b"/>
                      <a:r>
                        <a:rPr lang="es-ES" sz="1800" b="1" u="none" strike="noStrike" dirty="0">
                          <a:effectLst/>
                        </a:rPr>
                        <a:t>OTRAS</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algn="ctr" fontAlgn="b"/>
                      <a:r>
                        <a:rPr lang="es-ES" sz="2000" b="0" i="0" u="none" strike="noStrike" dirty="0">
                          <a:solidFill>
                            <a:srgbClr val="000000"/>
                          </a:solidFill>
                          <a:effectLst/>
                          <a:latin typeface="Calibri" panose="020F0502020204030204" pitchFamily="34" charset="0"/>
                        </a:rPr>
                        <a:t>               453.904.689 </a:t>
                      </a:r>
                    </a:p>
                  </a:txBody>
                  <a:tcPr marL="9525" marR="9525" marT="9525" marB="0" anchor="ctr">
                    <a:solidFill>
                      <a:schemeClr val="bg1">
                        <a:lumMod val="95000"/>
                      </a:schemeClr>
                    </a:solidFill>
                  </a:tcPr>
                </a:tc>
                <a:tc>
                  <a:txBody>
                    <a:bodyPr/>
                    <a:lstStyle/>
                    <a:p>
                      <a:pPr algn="ctr" fontAlgn="b"/>
                      <a:r>
                        <a:rPr lang="es-ES" sz="2000" b="0" i="0" u="none" strike="noStrike" dirty="0">
                          <a:solidFill>
                            <a:srgbClr val="000000"/>
                          </a:solidFill>
                          <a:effectLst/>
                          <a:latin typeface="Calibri" panose="020F0502020204030204" pitchFamily="34" charset="0"/>
                        </a:rPr>
                        <a:t>8,5%</a:t>
                      </a:r>
                    </a:p>
                  </a:txBody>
                  <a:tcPr marL="9525" marR="9525" marT="9525" marB="0" anchor="ctr">
                    <a:solidFill>
                      <a:schemeClr val="bg1">
                        <a:lumMod val="95000"/>
                      </a:schemeClr>
                    </a:solidFill>
                  </a:tcPr>
                </a:tc>
                <a:tc>
                  <a:txBody>
                    <a:bodyPr/>
                    <a:lstStyle/>
                    <a:p>
                      <a:pPr algn="r" fontAlgn="b"/>
                      <a:r>
                        <a:rPr lang="es-CO" sz="1800" b="0" i="0" u="none" strike="noStrike" dirty="0" smtClean="0">
                          <a:solidFill>
                            <a:srgbClr val="000000"/>
                          </a:solidFill>
                          <a:effectLst/>
                          <a:latin typeface="Calibri" panose="020F0502020204030204" pitchFamily="34" charset="0"/>
                        </a:rPr>
                        <a:t>1.007.515.390</a:t>
                      </a:r>
                      <a:endParaRPr lang="es-ES" sz="1800" b="0" i="0" u="none" strike="noStrike" dirty="0">
                        <a:solidFill>
                          <a:srgbClr val="000000"/>
                        </a:solidFill>
                        <a:effectLst/>
                        <a:latin typeface="Calibri" panose="020F0502020204030204" pitchFamily="34" charset="0"/>
                      </a:endParaRPr>
                    </a:p>
                  </a:txBody>
                  <a:tcPr marL="9525" marR="9525" marT="9525" marB="0" anchor="ctr">
                    <a:solidFill>
                      <a:schemeClr val="bg1">
                        <a:lumMod val="95000"/>
                      </a:schemeClr>
                    </a:solidFill>
                  </a:tcPr>
                </a:tc>
                <a:tc>
                  <a:txBody>
                    <a:bodyPr/>
                    <a:lstStyle/>
                    <a:p>
                      <a:pPr marL="0" algn="ctr" defTabSz="914400" rtl="0" eaLnBrk="1" fontAlgn="b" latinLnBrk="0" hangingPunct="1"/>
                      <a:r>
                        <a:rPr lang="es-ES" sz="2000" b="0" i="0" u="none" strike="noStrike" kern="1200" dirty="0">
                          <a:solidFill>
                            <a:srgbClr val="000000"/>
                          </a:solidFill>
                          <a:effectLst/>
                          <a:latin typeface="Calibri" panose="020F0502020204030204" pitchFamily="34" charset="0"/>
                          <a:ea typeface="+mn-ea"/>
                          <a:cs typeface="+mn-cs"/>
                        </a:rPr>
                        <a:t>13,0%</a:t>
                      </a:r>
                    </a:p>
                  </a:txBody>
                  <a:tcPr marL="9525" marR="9525" marT="9525" marB="0" anchor="ctr">
                    <a:solidFill>
                      <a:schemeClr val="bg1">
                        <a:lumMod val="95000"/>
                      </a:schemeClr>
                    </a:solidFill>
                  </a:tcPr>
                </a:tc>
                <a:tc>
                  <a:txBody>
                    <a:bodyPr/>
                    <a:lstStyle/>
                    <a:p>
                      <a:pPr marL="0" algn="ctr" defTabSz="914400" rtl="0" eaLnBrk="1" fontAlgn="b" latinLnBrk="0" hangingPunct="1"/>
                      <a:r>
                        <a:rPr lang="es-ES" sz="2000" b="0" i="0" u="none" strike="noStrike" kern="1200" dirty="0" smtClean="0">
                          <a:solidFill>
                            <a:srgbClr val="000000"/>
                          </a:solidFill>
                          <a:effectLst/>
                          <a:latin typeface="Calibri" panose="020F0502020204030204" pitchFamily="34" charset="0"/>
                          <a:ea typeface="+mn-ea"/>
                          <a:cs typeface="+mn-cs"/>
                        </a:rPr>
                        <a:t>         </a:t>
                      </a:r>
                      <a:r>
                        <a:rPr lang="es-ES" sz="2000" b="0" i="0" u="none" strike="noStrike" kern="1200" dirty="0">
                          <a:solidFill>
                            <a:srgbClr val="000000"/>
                          </a:solidFill>
                          <a:effectLst/>
                          <a:latin typeface="Calibri" panose="020F0502020204030204" pitchFamily="34" charset="0"/>
                          <a:ea typeface="+mn-ea"/>
                          <a:cs typeface="+mn-cs"/>
                        </a:rPr>
                        <a:t>553.610.701 </a:t>
                      </a:r>
                    </a:p>
                  </a:txBody>
                  <a:tcPr marL="9525" marR="9525" marT="9525" marB="0" anchor="ctr">
                    <a:solidFill>
                      <a:schemeClr val="bg1">
                        <a:lumMod val="95000"/>
                      </a:schemeClr>
                    </a:solidFill>
                  </a:tcPr>
                </a:tc>
                <a:extLst>
                  <a:ext uri="{0D108BD9-81ED-4DB2-BD59-A6C34878D82A}">
                    <a16:rowId xmlns:a16="http://schemas.microsoft.com/office/drawing/2014/main" val="3980266419"/>
                  </a:ext>
                </a:extLst>
              </a:tr>
              <a:tr h="444617">
                <a:tc>
                  <a:txBody>
                    <a:bodyPr/>
                    <a:lstStyle/>
                    <a:p>
                      <a:pPr algn="l" fontAlgn="b"/>
                      <a:r>
                        <a:rPr lang="es-ES" sz="1800" b="1" u="none" strike="noStrike" dirty="0">
                          <a:effectLst/>
                        </a:rPr>
                        <a:t>TOTAL</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2000" b="1" i="0" u="none" strike="noStrike" dirty="0">
                          <a:solidFill>
                            <a:srgbClr val="000000"/>
                          </a:solidFill>
                          <a:effectLst/>
                          <a:latin typeface="Calibri" panose="020F0502020204030204" pitchFamily="34" charset="0"/>
                        </a:rPr>
                        <a:t>            5.357.024.484 </a:t>
                      </a:r>
                    </a:p>
                  </a:txBody>
                  <a:tcPr marL="9525" marR="9525" marT="9525" marB="0" anchor="ctr"/>
                </a:tc>
                <a:tc>
                  <a:txBody>
                    <a:bodyPr/>
                    <a:lstStyle/>
                    <a:p>
                      <a:pPr algn="ctr" fontAlgn="b"/>
                      <a:r>
                        <a:rPr lang="es-ES" sz="2000" b="1" i="0" u="none" strike="noStrike" dirty="0">
                          <a:solidFill>
                            <a:srgbClr val="000000"/>
                          </a:solidFill>
                          <a:effectLst/>
                          <a:latin typeface="Calibri" panose="020F0502020204030204" pitchFamily="34" charset="0"/>
                        </a:rPr>
                        <a:t>100,0%</a:t>
                      </a:r>
                    </a:p>
                  </a:txBody>
                  <a:tcPr marL="9525" marR="9525" marT="9525" marB="0" anchor="ctr"/>
                </a:tc>
                <a:tc>
                  <a:txBody>
                    <a:bodyPr/>
                    <a:lstStyle/>
                    <a:p>
                      <a:pPr algn="r" fontAlgn="b"/>
                      <a:r>
                        <a:rPr lang="es-CO" sz="1800" b="1" i="0" u="none" strike="noStrike" dirty="0" smtClean="0">
                          <a:solidFill>
                            <a:srgbClr val="000000"/>
                          </a:solidFill>
                          <a:effectLst/>
                          <a:latin typeface="Calibri" panose="020F0502020204030204" pitchFamily="34" charset="0"/>
                        </a:rPr>
                        <a:t>7.756.259.892</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ES" sz="2000" b="1" i="0" u="none" strike="noStrike" kern="1200" dirty="0">
                          <a:solidFill>
                            <a:srgbClr val="000000"/>
                          </a:solidFill>
                          <a:effectLst/>
                          <a:latin typeface="Calibri" panose="020F0502020204030204" pitchFamily="34" charset="0"/>
                          <a:ea typeface="+mn-ea"/>
                          <a:cs typeface="+mn-cs"/>
                        </a:rPr>
                        <a:t>100,0%</a:t>
                      </a:r>
                    </a:p>
                  </a:txBody>
                  <a:tcPr marL="9525" marR="9525" marT="9525" marB="0" anchor="ctr"/>
                </a:tc>
                <a:tc>
                  <a:txBody>
                    <a:bodyPr/>
                    <a:lstStyle/>
                    <a:p>
                      <a:pPr marL="0" algn="ctr" defTabSz="914400" rtl="0" eaLnBrk="1" fontAlgn="b" latinLnBrk="0" hangingPunct="1"/>
                      <a:r>
                        <a:rPr lang="es-ES" sz="2000" b="1" i="0" u="none" strike="noStrike" kern="1200" dirty="0" smtClean="0">
                          <a:solidFill>
                            <a:srgbClr val="000000"/>
                          </a:solidFill>
                          <a:effectLst/>
                          <a:latin typeface="Calibri" panose="020F0502020204030204" pitchFamily="34" charset="0"/>
                          <a:ea typeface="+mn-ea"/>
                          <a:cs typeface="+mn-cs"/>
                        </a:rPr>
                        <a:t>     </a:t>
                      </a:r>
                      <a:r>
                        <a:rPr lang="es-ES" sz="2000" b="1" i="0" u="none" strike="noStrike" kern="1200" dirty="0">
                          <a:solidFill>
                            <a:srgbClr val="000000"/>
                          </a:solidFill>
                          <a:effectLst/>
                          <a:latin typeface="Calibri" panose="020F0502020204030204" pitchFamily="34" charset="0"/>
                          <a:ea typeface="+mn-ea"/>
                          <a:cs typeface="+mn-cs"/>
                        </a:rPr>
                        <a:t>2.399.235.408 </a:t>
                      </a:r>
                    </a:p>
                  </a:txBody>
                  <a:tcPr marL="9525" marR="9525" marT="9525" marB="0" anchor="ctr"/>
                </a:tc>
                <a:extLst>
                  <a:ext uri="{0D108BD9-81ED-4DB2-BD59-A6C34878D82A}">
                    <a16:rowId xmlns:a16="http://schemas.microsoft.com/office/drawing/2014/main" val="703460985"/>
                  </a:ext>
                </a:extLst>
              </a:tr>
            </a:tbl>
          </a:graphicData>
        </a:graphic>
      </p:graphicFrame>
      <p:sp>
        <p:nvSpPr>
          <p:cNvPr id="7"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8180380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492482" y="278652"/>
            <a:ext cx="9939965" cy="421013"/>
          </a:xfrm>
          <a:prstGeom prst="rect">
            <a:avLst/>
          </a:prstGeom>
        </p:spPr>
        <p:txBody>
          <a:bodyPr wrap="none">
            <a:spAutoFit/>
          </a:bodyPr>
          <a:lstStyle/>
          <a:p>
            <a:pPr defTabSz="914400">
              <a:lnSpc>
                <a:spcPct val="89000"/>
              </a:lnSpc>
              <a:spcBef>
                <a:spcPct val="0"/>
              </a:spcBef>
            </a:pPr>
            <a:r>
              <a:rPr lang="es-ES" sz="2400" b="1" spc="-120" dirty="0">
                <a:latin typeface="Arial Black" pitchFamily="34" charset="0"/>
              </a:rPr>
              <a:t>TOTAL CARTERA POR EDADES COMPARATIVO 2.023 VS 2.024. </a:t>
            </a:r>
          </a:p>
        </p:txBody>
      </p:sp>
      <p:graphicFrame>
        <p:nvGraphicFramePr>
          <p:cNvPr id="5" name="Tabla 4"/>
          <p:cNvGraphicFramePr>
            <a:graphicFrameLocks noGrp="1"/>
          </p:cNvGraphicFramePr>
          <p:nvPr>
            <p:extLst>
              <p:ext uri="{D42A27DB-BD31-4B8C-83A1-F6EECF244321}">
                <p14:modId xmlns:p14="http://schemas.microsoft.com/office/powerpoint/2010/main" val="316115599"/>
              </p:ext>
            </p:extLst>
          </p:nvPr>
        </p:nvGraphicFramePr>
        <p:xfrm>
          <a:off x="1240586" y="895541"/>
          <a:ext cx="10222409" cy="4280826"/>
        </p:xfrm>
        <a:graphic>
          <a:graphicData uri="http://schemas.openxmlformats.org/drawingml/2006/table">
            <a:tbl>
              <a:tblPr>
                <a:tableStyleId>{16D9F66E-5EB9-4882-86FB-DCBF35E3C3E4}</a:tableStyleId>
              </a:tblPr>
              <a:tblGrid>
                <a:gridCol w="1380066">
                  <a:extLst>
                    <a:ext uri="{9D8B030D-6E8A-4147-A177-3AD203B41FA5}">
                      <a16:colId xmlns:a16="http://schemas.microsoft.com/office/drawing/2014/main" val="992991418"/>
                    </a:ext>
                  </a:extLst>
                </a:gridCol>
                <a:gridCol w="2098443">
                  <a:extLst>
                    <a:ext uri="{9D8B030D-6E8A-4147-A177-3AD203B41FA5}">
                      <a16:colId xmlns:a16="http://schemas.microsoft.com/office/drawing/2014/main" val="867156469"/>
                    </a:ext>
                  </a:extLst>
                </a:gridCol>
                <a:gridCol w="1078390">
                  <a:extLst>
                    <a:ext uri="{9D8B030D-6E8A-4147-A177-3AD203B41FA5}">
                      <a16:colId xmlns:a16="http://schemas.microsoft.com/office/drawing/2014/main" val="1600265134"/>
                    </a:ext>
                  </a:extLst>
                </a:gridCol>
                <a:gridCol w="2390312">
                  <a:extLst>
                    <a:ext uri="{9D8B030D-6E8A-4147-A177-3AD203B41FA5}">
                      <a16:colId xmlns:a16="http://schemas.microsoft.com/office/drawing/2014/main" val="159661561"/>
                    </a:ext>
                  </a:extLst>
                </a:gridCol>
                <a:gridCol w="1135313">
                  <a:extLst>
                    <a:ext uri="{9D8B030D-6E8A-4147-A177-3AD203B41FA5}">
                      <a16:colId xmlns:a16="http://schemas.microsoft.com/office/drawing/2014/main" val="596904921"/>
                    </a:ext>
                  </a:extLst>
                </a:gridCol>
                <a:gridCol w="2139885">
                  <a:extLst>
                    <a:ext uri="{9D8B030D-6E8A-4147-A177-3AD203B41FA5}">
                      <a16:colId xmlns:a16="http://schemas.microsoft.com/office/drawing/2014/main" val="2844574691"/>
                    </a:ext>
                  </a:extLst>
                </a:gridCol>
              </a:tblGrid>
              <a:tr h="369237">
                <a:tc>
                  <a:txBody>
                    <a:bodyPr/>
                    <a:lstStyle/>
                    <a:p>
                      <a:pPr algn="ctr" fontAlgn="ctr"/>
                      <a:r>
                        <a:rPr lang="es-ES" sz="1600" b="1" u="none" strike="noStrike" dirty="0" smtClean="0">
                          <a:effectLst/>
                        </a:rPr>
                        <a:t>Categoría</a:t>
                      </a:r>
                      <a:endParaRPr lang="es-ES" sz="16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ctr" fontAlgn="ctr"/>
                      <a:r>
                        <a:rPr lang="es-ES" sz="1600" b="1" u="none" strike="noStrike" dirty="0" smtClean="0">
                          <a:effectLst/>
                        </a:rPr>
                        <a:t>TOTAL AÑO </a:t>
                      </a:r>
                      <a:r>
                        <a:rPr lang="es-ES" sz="1600" b="1" u="none" strike="noStrike" dirty="0">
                          <a:effectLst/>
                        </a:rPr>
                        <a:t>2.023</a:t>
                      </a:r>
                      <a:endParaRPr lang="es-ES" sz="16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ctr" fontAlgn="ctr"/>
                      <a:r>
                        <a:rPr lang="es-ES" sz="1600" b="1" u="none" strike="noStrike" dirty="0">
                          <a:effectLst/>
                        </a:rPr>
                        <a:t>%</a:t>
                      </a:r>
                      <a:endParaRPr lang="es-ES" sz="16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ctr" fontAlgn="ctr"/>
                      <a:r>
                        <a:rPr lang="es-ES" sz="1600" b="1" u="none" strike="noStrike" dirty="0" smtClean="0">
                          <a:effectLst/>
                        </a:rPr>
                        <a:t>TOTAL AÑO </a:t>
                      </a:r>
                      <a:r>
                        <a:rPr lang="es-ES" sz="1600" b="1" u="none" strike="noStrike" dirty="0">
                          <a:effectLst/>
                        </a:rPr>
                        <a:t>2.024</a:t>
                      </a:r>
                      <a:endParaRPr lang="es-ES" sz="16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ctr" fontAlgn="ctr"/>
                      <a:r>
                        <a:rPr lang="es-ES" sz="1600" b="1" u="none" strike="noStrike" dirty="0">
                          <a:effectLst/>
                        </a:rPr>
                        <a:t>%</a:t>
                      </a:r>
                      <a:endParaRPr lang="es-ES" sz="16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ctr" fontAlgn="ctr"/>
                      <a:r>
                        <a:rPr lang="es-ES" sz="1600" b="1" u="none" strike="noStrike" dirty="0">
                          <a:effectLst/>
                        </a:rPr>
                        <a:t>VARIACIÓN</a:t>
                      </a:r>
                      <a:endParaRPr lang="es-ES" sz="1600" b="1" i="0" u="none" strike="noStrike" dirty="0">
                        <a:solidFill>
                          <a:srgbClr val="000000"/>
                        </a:solidFill>
                        <a:effectLst/>
                        <a:latin typeface="Calibri" panose="020F0502020204030204" pitchFamily="34" charset="0"/>
                      </a:endParaRPr>
                    </a:p>
                  </a:txBody>
                  <a:tcPr marL="8136" marR="8136" marT="8136" marB="0" anchor="ctr"/>
                </a:tc>
                <a:extLst>
                  <a:ext uri="{0D108BD9-81ED-4DB2-BD59-A6C34878D82A}">
                    <a16:rowId xmlns:a16="http://schemas.microsoft.com/office/drawing/2014/main" val="2768290859"/>
                  </a:ext>
                </a:extLst>
              </a:tr>
              <a:tr h="355599">
                <a:tc>
                  <a:txBody>
                    <a:bodyPr/>
                    <a:lstStyle/>
                    <a:p>
                      <a:pPr algn="l" fontAlgn="ctr"/>
                      <a:r>
                        <a:rPr lang="es-ES" sz="1600" b="1" u="none" strike="noStrike" dirty="0">
                          <a:effectLst/>
                        </a:rPr>
                        <a:t> 0-30 </a:t>
                      </a:r>
                      <a:endParaRPr lang="es-ES" sz="1600" b="1" i="0" u="none" strike="noStrike" dirty="0">
                        <a:solidFill>
                          <a:srgbClr val="000000"/>
                        </a:solidFill>
                        <a:effectLst/>
                        <a:latin typeface="Calibri" panose="020F0502020204030204" pitchFamily="34" charset="0"/>
                      </a:endParaRPr>
                    </a:p>
                  </a:txBody>
                  <a:tcPr marL="8136" marR="8136" marT="8136" marB="0" anchor="ctr">
                    <a:solidFill>
                      <a:schemeClr val="bg1">
                        <a:lumMod val="95000"/>
                      </a:schemeClr>
                    </a:solidFill>
                  </a:tcPr>
                </a:tc>
                <a:tc>
                  <a:txBody>
                    <a:bodyPr/>
                    <a:lstStyle/>
                    <a:p>
                      <a:pPr algn="ctr" fontAlgn="ctr"/>
                      <a:r>
                        <a:rPr lang="es-ES" sz="1800" b="0" i="0" u="none" strike="noStrike" dirty="0">
                          <a:solidFill>
                            <a:srgbClr val="000000"/>
                          </a:solidFill>
                          <a:effectLst/>
                          <a:latin typeface="Calibri" panose="020F0502020204030204" pitchFamily="34" charset="0"/>
                        </a:rPr>
                        <a:t> $              652.402.568 </a:t>
                      </a:r>
                    </a:p>
                  </a:txBody>
                  <a:tcPr marL="9525" marR="9525" marT="9525" marB="0" anchor="ctr">
                    <a:solidFill>
                      <a:schemeClr val="bg1">
                        <a:lumMod val="95000"/>
                      </a:schemeClr>
                    </a:solidFill>
                  </a:tcPr>
                </a:tc>
                <a:tc>
                  <a:txBody>
                    <a:bodyPr/>
                    <a:lstStyle/>
                    <a:p>
                      <a:pPr algn="ctr" fontAlgn="ctr"/>
                      <a:r>
                        <a:rPr lang="es-CO" sz="1800" b="1" i="0" u="none" strike="noStrike" dirty="0" smtClean="0">
                          <a:solidFill>
                            <a:srgbClr val="000000"/>
                          </a:solidFill>
                          <a:effectLst/>
                          <a:latin typeface="Calibri" panose="020F0502020204030204" pitchFamily="34" charset="0"/>
                        </a:rPr>
                        <a:t>21,9%</a:t>
                      </a:r>
                      <a:endParaRPr lang="es-ES" sz="1800" b="1" i="0" u="none" strike="noStrike" dirty="0">
                        <a:solidFill>
                          <a:srgbClr val="000000"/>
                        </a:solidFill>
                        <a:effectLst/>
                        <a:latin typeface="Calibri" panose="020F0502020204030204" pitchFamily="34" charset="0"/>
                      </a:endParaRPr>
                    </a:p>
                  </a:txBody>
                  <a:tcPr marL="8136" marR="8136" marT="8136" marB="0" anchor="ctr">
                    <a:solidFill>
                      <a:schemeClr val="bg1">
                        <a:lumMod val="95000"/>
                      </a:schemeClr>
                    </a:solidFill>
                  </a:tcPr>
                </a:tc>
                <a:tc>
                  <a:txBody>
                    <a:bodyPr/>
                    <a:lstStyle/>
                    <a:p>
                      <a:pPr algn="ctr" fontAlgn="ctr"/>
                      <a:r>
                        <a:rPr lang="es-ES" sz="1800" b="0" i="0" u="none" strike="noStrike" dirty="0">
                          <a:solidFill>
                            <a:srgbClr val="000000"/>
                          </a:solidFill>
                          <a:effectLst/>
                          <a:latin typeface="Calibri" panose="020F0502020204030204" pitchFamily="34" charset="0"/>
                        </a:rPr>
                        <a:t> $              971.421.744 </a:t>
                      </a:r>
                    </a:p>
                  </a:txBody>
                  <a:tcPr marL="9525" marR="9525" marT="9525" marB="0" anchor="ctr">
                    <a:solidFill>
                      <a:schemeClr val="bg1">
                        <a:lumMod val="95000"/>
                      </a:schemeClr>
                    </a:solidFill>
                  </a:tcPr>
                </a:tc>
                <a:tc>
                  <a:txBody>
                    <a:bodyPr/>
                    <a:lstStyle/>
                    <a:p>
                      <a:pPr algn="ctr" fontAlgn="b"/>
                      <a:r>
                        <a:rPr lang="es-CO" sz="1800" b="1" i="0" u="none" strike="noStrike" dirty="0" smtClean="0">
                          <a:solidFill>
                            <a:srgbClr val="000000"/>
                          </a:solidFill>
                          <a:effectLst/>
                          <a:latin typeface="Calibri" panose="020F0502020204030204" pitchFamily="34" charset="0"/>
                        </a:rPr>
                        <a:t>27,9%</a:t>
                      </a:r>
                      <a:endParaRPr lang="es-ES" sz="1800" b="1" i="0" u="none" strike="noStrike" dirty="0">
                        <a:solidFill>
                          <a:srgbClr val="000000"/>
                        </a:solidFill>
                        <a:effectLst/>
                        <a:latin typeface="Calibri" panose="020F0502020204030204" pitchFamily="34" charset="0"/>
                      </a:endParaRPr>
                    </a:p>
                  </a:txBody>
                  <a:tcPr marL="8136" marR="8136" marT="8136" marB="0" anchor="ctr">
                    <a:solidFill>
                      <a:schemeClr val="bg1">
                        <a:lumMod val="95000"/>
                      </a:schemeClr>
                    </a:solidFill>
                  </a:tcPr>
                </a:tc>
                <a:tc>
                  <a:txBody>
                    <a:bodyPr/>
                    <a:lstStyle/>
                    <a:p>
                      <a:pPr algn="r" fontAlgn="ctr"/>
                      <a:r>
                        <a:rPr lang="es-ES" sz="1800" b="0" i="0" u="none" strike="noStrike" dirty="0">
                          <a:solidFill>
                            <a:srgbClr val="000000"/>
                          </a:solidFill>
                          <a:effectLst/>
                          <a:latin typeface="Arial" panose="020B0604020202020204" pitchFamily="34" charset="0"/>
                        </a:rPr>
                        <a:t>$ 319.019.176</a:t>
                      </a:r>
                    </a:p>
                  </a:txBody>
                  <a:tcPr marL="9525" marR="9525" marT="9525" marB="0" anchor="ctr">
                    <a:solidFill>
                      <a:schemeClr val="bg1">
                        <a:lumMod val="95000"/>
                      </a:schemeClr>
                    </a:solidFill>
                  </a:tcPr>
                </a:tc>
                <a:extLst>
                  <a:ext uri="{0D108BD9-81ED-4DB2-BD59-A6C34878D82A}">
                    <a16:rowId xmlns:a16="http://schemas.microsoft.com/office/drawing/2014/main" val="1490985034"/>
                  </a:ext>
                </a:extLst>
              </a:tr>
              <a:tr h="355599">
                <a:tc>
                  <a:txBody>
                    <a:bodyPr/>
                    <a:lstStyle/>
                    <a:p>
                      <a:pPr algn="l" fontAlgn="ctr"/>
                      <a:r>
                        <a:rPr lang="es-ES" sz="1600" b="1" u="none" strike="noStrike" dirty="0">
                          <a:effectLst/>
                        </a:rPr>
                        <a:t>31-60</a:t>
                      </a:r>
                      <a:endParaRPr lang="es-ES" sz="16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ctr" fontAlgn="ctr"/>
                      <a:r>
                        <a:rPr lang="es-ES" sz="1800" b="0" i="0" u="none" strike="noStrike" dirty="0">
                          <a:solidFill>
                            <a:srgbClr val="000000"/>
                          </a:solidFill>
                          <a:effectLst/>
                          <a:latin typeface="Calibri" panose="020F0502020204030204" pitchFamily="34" charset="0"/>
                        </a:rPr>
                        <a:t> $              227.716.829 </a:t>
                      </a:r>
                    </a:p>
                  </a:txBody>
                  <a:tcPr marL="9525" marR="9525" marT="9525" marB="0" anchor="ctr"/>
                </a:tc>
                <a:tc>
                  <a:txBody>
                    <a:bodyPr/>
                    <a:lstStyle/>
                    <a:p>
                      <a:pPr algn="ctr" fontAlgn="ctr"/>
                      <a:r>
                        <a:rPr lang="es-CO" sz="1800" b="1" i="0" u="none" strike="noStrike" dirty="0" smtClean="0">
                          <a:solidFill>
                            <a:srgbClr val="000000"/>
                          </a:solidFill>
                          <a:effectLst/>
                          <a:latin typeface="Calibri" panose="020F0502020204030204" pitchFamily="34" charset="0"/>
                        </a:rPr>
                        <a:t>7,6%</a:t>
                      </a:r>
                      <a:endParaRPr lang="es-ES" sz="18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ctr" fontAlgn="ctr"/>
                      <a:r>
                        <a:rPr lang="es-ES" sz="1800" b="0" i="0" u="none" strike="noStrike" dirty="0">
                          <a:solidFill>
                            <a:srgbClr val="000000"/>
                          </a:solidFill>
                          <a:effectLst/>
                          <a:latin typeface="Calibri" panose="020F0502020204030204" pitchFamily="34" charset="0"/>
                        </a:rPr>
                        <a:t> $              289.075.974 </a:t>
                      </a:r>
                    </a:p>
                  </a:txBody>
                  <a:tcPr marL="9525" marR="9525" marT="9525" marB="0" anchor="ctr"/>
                </a:tc>
                <a:tc>
                  <a:txBody>
                    <a:bodyPr/>
                    <a:lstStyle/>
                    <a:p>
                      <a:pPr algn="ctr" fontAlgn="b"/>
                      <a:r>
                        <a:rPr lang="es-CO" sz="1800" b="1" i="0" u="none" strike="noStrike" dirty="0" smtClean="0">
                          <a:solidFill>
                            <a:srgbClr val="000000"/>
                          </a:solidFill>
                          <a:effectLst/>
                          <a:latin typeface="Calibri" panose="020F0502020204030204" pitchFamily="34" charset="0"/>
                        </a:rPr>
                        <a:t>8,3%</a:t>
                      </a:r>
                      <a:endParaRPr lang="es-ES" sz="18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r" fontAlgn="ctr"/>
                      <a:r>
                        <a:rPr lang="es-ES" sz="1800" b="0" i="0" u="none" strike="noStrike" dirty="0">
                          <a:solidFill>
                            <a:srgbClr val="000000"/>
                          </a:solidFill>
                          <a:effectLst/>
                          <a:latin typeface="Arial" panose="020B0604020202020204" pitchFamily="34" charset="0"/>
                        </a:rPr>
                        <a:t>$ 61.359.145</a:t>
                      </a:r>
                    </a:p>
                  </a:txBody>
                  <a:tcPr marL="9525" marR="9525" marT="9525" marB="0" anchor="ctr"/>
                </a:tc>
                <a:extLst>
                  <a:ext uri="{0D108BD9-81ED-4DB2-BD59-A6C34878D82A}">
                    <a16:rowId xmlns:a16="http://schemas.microsoft.com/office/drawing/2014/main" val="3812082470"/>
                  </a:ext>
                </a:extLst>
              </a:tr>
              <a:tr h="355599">
                <a:tc>
                  <a:txBody>
                    <a:bodyPr/>
                    <a:lstStyle/>
                    <a:p>
                      <a:pPr algn="l" fontAlgn="ctr"/>
                      <a:r>
                        <a:rPr lang="es-ES" sz="1600" b="1" u="none" strike="noStrike" dirty="0">
                          <a:effectLst/>
                        </a:rPr>
                        <a:t>61-90</a:t>
                      </a:r>
                      <a:endParaRPr lang="es-ES" sz="1600" b="1" i="0" u="none" strike="noStrike" dirty="0">
                        <a:solidFill>
                          <a:srgbClr val="000000"/>
                        </a:solidFill>
                        <a:effectLst/>
                        <a:latin typeface="Calibri" panose="020F0502020204030204" pitchFamily="34" charset="0"/>
                      </a:endParaRPr>
                    </a:p>
                  </a:txBody>
                  <a:tcPr marL="8136" marR="8136" marT="8136" marB="0" anchor="ctr">
                    <a:solidFill>
                      <a:schemeClr val="bg1">
                        <a:lumMod val="95000"/>
                      </a:schemeClr>
                    </a:solidFill>
                  </a:tcPr>
                </a:tc>
                <a:tc>
                  <a:txBody>
                    <a:bodyPr/>
                    <a:lstStyle/>
                    <a:p>
                      <a:pPr algn="ctr" fontAlgn="ctr"/>
                      <a:r>
                        <a:rPr lang="es-ES" sz="1800" b="0" i="0" u="none" strike="noStrike" dirty="0">
                          <a:solidFill>
                            <a:srgbClr val="000000"/>
                          </a:solidFill>
                          <a:effectLst/>
                          <a:latin typeface="Calibri" panose="020F0502020204030204" pitchFamily="34" charset="0"/>
                        </a:rPr>
                        <a:t> $              209.194.759 </a:t>
                      </a:r>
                    </a:p>
                  </a:txBody>
                  <a:tcPr marL="9525" marR="9525" marT="9525" marB="0" anchor="ctr">
                    <a:solidFill>
                      <a:schemeClr val="bg1">
                        <a:lumMod val="95000"/>
                      </a:schemeClr>
                    </a:solidFill>
                  </a:tcPr>
                </a:tc>
                <a:tc>
                  <a:txBody>
                    <a:bodyPr/>
                    <a:lstStyle/>
                    <a:p>
                      <a:pPr algn="ctr" fontAlgn="ctr"/>
                      <a:r>
                        <a:rPr lang="es-CO" sz="1800" b="1" i="0" u="none" strike="noStrike" dirty="0" smtClean="0">
                          <a:solidFill>
                            <a:srgbClr val="000000"/>
                          </a:solidFill>
                          <a:effectLst/>
                          <a:latin typeface="Calibri" panose="020F0502020204030204" pitchFamily="34" charset="0"/>
                        </a:rPr>
                        <a:t>7,0%</a:t>
                      </a:r>
                      <a:endParaRPr lang="es-ES" sz="1800" b="1" i="0" u="none" strike="noStrike" dirty="0">
                        <a:solidFill>
                          <a:srgbClr val="000000"/>
                        </a:solidFill>
                        <a:effectLst/>
                        <a:latin typeface="Calibri" panose="020F0502020204030204" pitchFamily="34" charset="0"/>
                      </a:endParaRPr>
                    </a:p>
                  </a:txBody>
                  <a:tcPr marL="8136" marR="8136" marT="8136" marB="0" anchor="ctr">
                    <a:solidFill>
                      <a:schemeClr val="bg1">
                        <a:lumMod val="95000"/>
                      </a:schemeClr>
                    </a:solidFill>
                  </a:tcPr>
                </a:tc>
                <a:tc>
                  <a:txBody>
                    <a:bodyPr/>
                    <a:lstStyle/>
                    <a:p>
                      <a:pPr algn="ctr" fontAlgn="ctr"/>
                      <a:r>
                        <a:rPr lang="es-ES" sz="1800" b="0" i="0" u="none" strike="noStrike" dirty="0">
                          <a:solidFill>
                            <a:srgbClr val="000000"/>
                          </a:solidFill>
                          <a:effectLst/>
                          <a:latin typeface="Calibri" panose="020F0502020204030204" pitchFamily="34" charset="0"/>
                        </a:rPr>
                        <a:t> $              364.856.598 </a:t>
                      </a:r>
                    </a:p>
                  </a:txBody>
                  <a:tcPr marL="9525" marR="9525" marT="9525" marB="0" anchor="ctr">
                    <a:solidFill>
                      <a:schemeClr val="bg1">
                        <a:lumMod val="95000"/>
                      </a:schemeClr>
                    </a:solidFill>
                  </a:tcPr>
                </a:tc>
                <a:tc>
                  <a:txBody>
                    <a:bodyPr/>
                    <a:lstStyle/>
                    <a:p>
                      <a:pPr algn="ctr" fontAlgn="b"/>
                      <a:r>
                        <a:rPr lang="es-CO" sz="1800" b="1" i="0" u="none" strike="noStrike" dirty="0" smtClean="0">
                          <a:solidFill>
                            <a:srgbClr val="000000"/>
                          </a:solidFill>
                          <a:effectLst/>
                          <a:latin typeface="Calibri" panose="020F0502020204030204" pitchFamily="34" charset="0"/>
                        </a:rPr>
                        <a:t>10,5%</a:t>
                      </a:r>
                      <a:endParaRPr lang="es-ES" sz="1800" b="1" i="0" u="none" strike="noStrike" dirty="0">
                        <a:solidFill>
                          <a:srgbClr val="000000"/>
                        </a:solidFill>
                        <a:effectLst/>
                        <a:latin typeface="Calibri" panose="020F0502020204030204" pitchFamily="34" charset="0"/>
                      </a:endParaRPr>
                    </a:p>
                  </a:txBody>
                  <a:tcPr marL="8136" marR="8136" marT="8136" marB="0" anchor="ctr">
                    <a:solidFill>
                      <a:schemeClr val="bg1">
                        <a:lumMod val="95000"/>
                      </a:schemeClr>
                    </a:solidFill>
                  </a:tcPr>
                </a:tc>
                <a:tc>
                  <a:txBody>
                    <a:bodyPr/>
                    <a:lstStyle/>
                    <a:p>
                      <a:pPr algn="r" fontAlgn="ctr"/>
                      <a:r>
                        <a:rPr lang="es-ES" sz="1800" b="0" i="0" u="none" strike="noStrike" dirty="0">
                          <a:solidFill>
                            <a:srgbClr val="000000"/>
                          </a:solidFill>
                          <a:effectLst/>
                          <a:latin typeface="Arial" panose="020B0604020202020204" pitchFamily="34" charset="0"/>
                        </a:rPr>
                        <a:t>$ 155.661.839</a:t>
                      </a:r>
                    </a:p>
                  </a:txBody>
                  <a:tcPr marL="9525" marR="9525" marT="9525" marB="0" anchor="ctr">
                    <a:solidFill>
                      <a:schemeClr val="bg1">
                        <a:lumMod val="95000"/>
                      </a:schemeClr>
                    </a:solidFill>
                  </a:tcPr>
                </a:tc>
                <a:extLst>
                  <a:ext uri="{0D108BD9-81ED-4DB2-BD59-A6C34878D82A}">
                    <a16:rowId xmlns:a16="http://schemas.microsoft.com/office/drawing/2014/main" val="2744731140"/>
                  </a:ext>
                </a:extLst>
              </a:tr>
              <a:tr h="355599">
                <a:tc>
                  <a:txBody>
                    <a:bodyPr/>
                    <a:lstStyle/>
                    <a:p>
                      <a:pPr algn="l" fontAlgn="ctr"/>
                      <a:r>
                        <a:rPr lang="es-ES" sz="1600" b="1" u="none" strike="noStrike" dirty="0">
                          <a:effectLst/>
                        </a:rPr>
                        <a:t>91-120</a:t>
                      </a:r>
                      <a:endParaRPr lang="es-ES" sz="16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ctr" fontAlgn="ctr"/>
                      <a:r>
                        <a:rPr lang="es-ES" sz="1800" b="0" i="0" u="none" strike="noStrike" dirty="0">
                          <a:solidFill>
                            <a:srgbClr val="000000"/>
                          </a:solidFill>
                          <a:effectLst/>
                          <a:latin typeface="Calibri" panose="020F0502020204030204" pitchFamily="34" charset="0"/>
                        </a:rPr>
                        <a:t> $              172.486.365 </a:t>
                      </a:r>
                    </a:p>
                  </a:txBody>
                  <a:tcPr marL="9525" marR="9525" marT="9525" marB="0" anchor="ctr"/>
                </a:tc>
                <a:tc>
                  <a:txBody>
                    <a:bodyPr/>
                    <a:lstStyle/>
                    <a:p>
                      <a:pPr algn="ctr" fontAlgn="ctr"/>
                      <a:r>
                        <a:rPr lang="es-CO" sz="1800" b="1" i="0" u="none" strike="noStrike" dirty="0" smtClean="0">
                          <a:solidFill>
                            <a:srgbClr val="000000"/>
                          </a:solidFill>
                          <a:effectLst/>
                          <a:latin typeface="Calibri" panose="020F0502020204030204" pitchFamily="34" charset="0"/>
                        </a:rPr>
                        <a:t>5,8%</a:t>
                      </a:r>
                      <a:endParaRPr lang="es-ES" sz="18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ctr" fontAlgn="ctr"/>
                      <a:r>
                        <a:rPr lang="es-ES" sz="1800" b="0" i="0" u="none" strike="noStrike" dirty="0">
                          <a:solidFill>
                            <a:srgbClr val="000000"/>
                          </a:solidFill>
                          <a:effectLst/>
                          <a:latin typeface="Calibri" panose="020F0502020204030204" pitchFamily="34" charset="0"/>
                        </a:rPr>
                        <a:t> $              157.507.648 </a:t>
                      </a:r>
                    </a:p>
                  </a:txBody>
                  <a:tcPr marL="9525" marR="9525" marT="9525" marB="0" anchor="ctr"/>
                </a:tc>
                <a:tc>
                  <a:txBody>
                    <a:bodyPr/>
                    <a:lstStyle/>
                    <a:p>
                      <a:pPr algn="ctr" fontAlgn="b"/>
                      <a:r>
                        <a:rPr lang="es-CO" sz="1800" b="1" i="0" u="none" strike="noStrike" dirty="0" smtClean="0">
                          <a:solidFill>
                            <a:srgbClr val="000000"/>
                          </a:solidFill>
                          <a:effectLst/>
                          <a:latin typeface="Calibri" panose="020F0502020204030204" pitchFamily="34" charset="0"/>
                        </a:rPr>
                        <a:t>4,5%</a:t>
                      </a:r>
                      <a:endParaRPr lang="es-ES" sz="18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r" fontAlgn="ctr"/>
                      <a:r>
                        <a:rPr lang="es-ES" sz="1800" b="0" i="0" u="none" strike="noStrike" dirty="0">
                          <a:solidFill>
                            <a:srgbClr val="FF0000"/>
                          </a:solidFill>
                          <a:effectLst/>
                          <a:latin typeface="Arial" panose="020B0604020202020204" pitchFamily="34" charset="0"/>
                        </a:rPr>
                        <a:t>-$ 14.978.717</a:t>
                      </a:r>
                    </a:p>
                  </a:txBody>
                  <a:tcPr marL="9525" marR="9525" marT="9525" marB="0" anchor="ctr"/>
                </a:tc>
                <a:extLst>
                  <a:ext uri="{0D108BD9-81ED-4DB2-BD59-A6C34878D82A}">
                    <a16:rowId xmlns:a16="http://schemas.microsoft.com/office/drawing/2014/main" val="544884685"/>
                  </a:ext>
                </a:extLst>
              </a:tr>
              <a:tr h="355599">
                <a:tc>
                  <a:txBody>
                    <a:bodyPr/>
                    <a:lstStyle/>
                    <a:p>
                      <a:pPr algn="l" fontAlgn="ctr"/>
                      <a:r>
                        <a:rPr lang="es-ES" sz="1600" b="1" u="none" strike="noStrike" dirty="0">
                          <a:effectLst/>
                        </a:rPr>
                        <a:t>121-180</a:t>
                      </a:r>
                      <a:endParaRPr lang="es-ES" sz="1600" b="1" i="0" u="none" strike="noStrike" dirty="0">
                        <a:solidFill>
                          <a:srgbClr val="000000"/>
                        </a:solidFill>
                        <a:effectLst/>
                        <a:latin typeface="Calibri" panose="020F0502020204030204" pitchFamily="34" charset="0"/>
                      </a:endParaRPr>
                    </a:p>
                  </a:txBody>
                  <a:tcPr marL="8136" marR="8136" marT="8136" marB="0" anchor="ctr">
                    <a:solidFill>
                      <a:schemeClr val="bg1">
                        <a:lumMod val="95000"/>
                      </a:schemeClr>
                    </a:solidFill>
                  </a:tcPr>
                </a:tc>
                <a:tc>
                  <a:txBody>
                    <a:bodyPr/>
                    <a:lstStyle/>
                    <a:p>
                      <a:pPr algn="ctr" fontAlgn="ctr"/>
                      <a:r>
                        <a:rPr lang="es-ES" sz="1800" b="0" i="0" u="none" strike="noStrike" dirty="0">
                          <a:solidFill>
                            <a:srgbClr val="000000"/>
                          </a:solidFill>
                          <a:effectLst/>
                          <a:latin typeface="Calibri" panose="020F0502020204030204" pitchFamily="34" charset="0"/>
                        </a:rPr>
                        <a:t> $              358.501.032 </a:t>
                      </a:r>
                    </a:p>
                  </a:txBody>
                  <a:tcPr marL="9525" marR="9525" marT="9525" marB="0" anchor="ctr">
                    <a:solidFill>
                      <a:schemeClr val="bg1">
                        <a:lumMod val="95000"/>
                      </a:schemeClr>
                    </a:solidFill>
                  </a:tcPr>
                </a:tc>
                <a:tc>
                  <a:txBody>
                    <a:bodyPr/>
                    <a:lstStyle/>
                    <a:p>
                      <a:pPr algn="ctr" fontAlgn="ctr"/>
                      <a:r>
                        <a:rPr lang="es-CO" sz="1800" b="1" i="0" u="none" strike="noStrike" dirty="0" smtClean="0">
                          <a:solidFill>
                            <a:srgbClr val="000000"/>
                          </a:solidFill>
                          <a:effectLst/>
                          <a:latin typeface="Calibri" panose="020F0502020204030204" pitchFamily="34" charset="0"/>
                        </a:rPr>
                        <a:t>12,0%</a:t>
                      </a:r>
                      <a:endParaRPr lang="es-ES" sz="1800" b="1" i="0" u="none" strike="noStrike" dirty="0">
                        <a:solidFill>
                          <a:srgbClr val="000000"/>
                        </a:solidFill>
                        <a:effectLst/>
                        <a:latin typeface="Calibri" panose="020F0502020204030204" pitchFamily="34" charset="0"/>
                      </a:endParaRPr>
                    </a:p>
                  </a:txBody>
                  <a:tcPr marL="8136" marR="8136" marT="8136" marB="0" anchor="ctr">
                    <a:solidFill>
                      <a:schemeClr val="bg1">
                        <a:lumMod val="95000"/>
                      </a:schemeClr>
                    </a:solidFill>
                  </a:tcPr>
                </a:tc>
                <a:tc>
                  <a:txBody>
                    <a:bodyPr/>
                    <a:lstStyle/>
                    <a:p>
                      <a:pPr algn="ctr" fontAlgn="ctr"/>
                      <a:r>
                        <a:rPr lang="es-ES" sz="1800" b="0" i="0" u="none" strike="noStrike" dirty="0">
                          <a:solidFill>
                            <a:srgbClr val="000000"/>
                          </a:solidFill>
                          <a:effectLst/>
                          <a:latin typeface="Calibri" panose="020F0502020204030204" pitchFamily="34" charset="0"/>
                        </a:rPr>
                        <a:t> $              355.627.750 </a:t>
                      </a:r>
                    </a:p>
                  </a:txBody>
                  <a:tcPr marL="9525" marR="9525" marT="9525" marB="0" anchor="ctr">
                    <a:solidFill>
                      <a:schemeClr val="bg1">
                        <a:lumMod val="95000"/>
                      </a:schemeClr>
                    </a:solidFill>
                  </a:tcPr>
                </a:tc>
                <a:tc>
                  <a:txBody>
                    <a:bodyPr/>
                    <a:lstStyle/>
                    <a:p>
                      <a:pPr algn="ctr" fontAlgn="b"/>
                      <a:r>
                        <a:rPr lang="es-CO" sz="1800" b="1" i="0" u="none" strike="noStrike" dirty="0" smtClean="0">
                          <a:solidFill>
                            <a:srgbClr val="000000"/>
                          </a:solidFill>
                          <a:effectLst/>
                          <a:latin typeface="Calibri" panose="020F0502020204030204" pitchFamily="34" charset="0"/>
                        </a:rPr>
                        <a:t>10,2%</a:t>
                      </a:r>
                      <a:endParaRPr lang="es-ES" sz="1800" b="1" i="0" u="none" strike="noStrike" dirty="0">
                        <a:solidFill>
                          <a:srgbClr val="000000"/>
                        </a:solidFill>
                        <a:effectLst/>
                        <a:latin typeface="Calibri" panose="020F0502020204030204" pitchFamily="34" charset="0"/>
                      </a:endParaRPr>
                    </a:p>
                  </a:txBody>
                  <a:tcPr marL="8136" marR="8136" marT="8136" marB="0" anchor="ctr">
                    <a:solidFill>
                      <a:schemeClr val="bg1">
                        <a:lumMod val="95000"/>
                      </a:schemeClr>
                    </a:solidFill>
                  </a:tcPr>
                </a:tc>
                <a:tc>
                  <a:txBody>
                    <a:bodyPr/>
                    <a:lstStyle/>
                    <a:p>
                      <a:pPr algn="r" fontAlgn="ctr"/>
                      <a:r>
                        <a:rPr lang="es-ES" sz="1800" b="0" i="0" u="none" strike="noStrike" dirty="0">
                          <a:solidFill>
                            <a:srgbClr val="FF0000"/>
                          </a:solidFill>
                          <a:effectLst/>
                          <a:latin typeface="Arial" panose="020B0604020202020204" pitchFamily="34" charset="0"/>
                        </a:rPr>
                        <a:t>-$ 2.873.282</a:t>
                      </a:r>
                    </a:p>
                  </a:txBody>
                  <a:tcPr marL="9525" marR="9525" marT="9525" marB="0" anchor="ctr">
                    <a:solidFill>
                      <a:schemeClr val="bg1">
                        <a:lumMod val="95000"/>
                      </a:schemeClr>
                    </a:solidFill>
                  </a:tcPr>
                </a:tc>
                <a:extLst>
                  <a:ext uri="{0D108BD9-81ED-4DB2-BD59-A6C34878D82A}">
                    <a16:rowId xmlns:a16="http://schemas.microsoft.com/office/drawing/2014/main" val="1644331958"/>
                  </a:ext>
                </a:extLst>
              </a:tr>
              <a:tr h="355599">
                <a:tc>
                  <a:txBody>
                    <a:bodyPr/>
                    <a:lstStyle/>
                    <a:p>
                      <a:pPr algn="l" fontAlgn="ctr"/>
                      <a:r>
                        <a:rPr lang="es-ES" sz="1600" b="1" u="none" strike="noStrike" dirty="0">
                          <a:effectLst/>
                        </a:rPr>
                        <a:t>181-360</a:t>
                      </a:r>
                      <a:endParaRPr lang="es-ES" sz="16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ctr" fontAlgn="ctr"/>
                      <a:r>
                        <a:rPr lang="es-ES" sz="1800" b="0" i="0" u="none" strike="noStrike" dirty="0">
                          <a:solidFill>
                            <a:srgbClr val="000000"/>
                          </a:solidFill>
                          <a:effectLst/>
                          <a:latin typeface="Calibri" panose="020F0502020204030204" pitchFamily="34" charset="0"/>
                        </a:rPr>
                        <a:t> $              736.238.272 </a:t>
                      </a:r>
                    </a:p>
                  </a:txBody>
                  <a:tcPr marL="9525" marR="9525" marT="9525" marB="0" anchor="ctr"/>
                </a:tc>
                <a:tc>
                  <a:txBody>
                    <a:bodyPr/>
                    <a:lstStyle/>
                    <a:p>
                      <a:pPr algn="ctr" fontAlgn="ctr"/>
                      <a:r>
                        <a:rPr lang="es-CO" sz="1800" b="1" i="0" u="none" strike="noStrike" dirty="0" smtClean="0">
                          <a:solidFill>
                            <a:srgbClr val="000000"/>
                          </a:solidFill>
                          <a:effectLst/>
                          <a:latin typeface="Calibri" panose="020F0502020204030204" pitchFamily="34" charset="0"/>
                        </a:rPr>
                        <a:t>24,7%</a:t>
                      </a:r>
                      <a:endParaRPr lang="es-ES" sz="18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ctr" fontAlgn="ctr"/>
                      <a:r>
                        <a:rPr lang="es-ES" sz="1800" b="0" i="0" u="none" strike="noStrike" dirty="0">
                          <a:solidFill>
                            <a:srgbClr val="000000"/>
                          </a:solidFill>
                          <a:effectLst/>
                          <a:latin typeface="Calibri" panose="020F0502020204030204" pitchFamily="34" charset="0"/>
                        </a:rPr>
                        <a:t> $              829.267.457 </a:t>
                      </a:r>
                    </a:p>
                  </a:txBody>
                  <a:tcPr marL="9525" marR="9525" marT="9525" marB="0" anchor="ctr"/>
                </a:tc>
                <a:tc>
                  <a:txBody>
                    <a:bodyPr/>
                    <a:lstStyle/>
                    <a:p>
                      <a:pPr algn="ctr" fontAlgn="b"/>
                      <a:r>
                        <a:rPr lang="es-CO" sz="1800" b="1" i="0" u="none" strike="noStrike" dirty="0" smtClean="0">
                          <a:solidFill>
                            <a:srgbClr val="000000"/>
                          </a:solidFill>
                          <a:effectLst/>
                          <a:latin typeface="Calibri" panose="020F0502020204030204" pitchFamily="34" charset="0"/>
                        </a:rPr>
                        <a:t>23,8%</a:t>
                      </a:r>
                      <a:endParaRPr lang="es-ES" sz="18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r" fontAlgn="ctr"/>
                      <a:r>
                        <a:rPr lang="es-ES" sz="1800" b="0" i="0" u="none" strike="noStrike" dirty="0">
                          <a:solidFill>
                            <a:srgbClr val="000000"/>
                          </a:solidFill>
                          <a:effectLst/>
                          <a:latin typeface="Arial" panose="020B0604020202020204" pitchFamily="34" charset="0"/>
                        </a:rPr>
                        <a:t>$ 93.029.185</a:t>
                      </a:r>
                    </a:p>
                  </a:txBody>
                  <a:tcPr marL="9525" marR="9525" marT="9525" marB="0" anchor="ctr"/>
                </a:tc>
                <a:extLst>
                  <a:ext uri="{0D108BD9-81ED-4DB2-BD59-A6C34878D82A}">
                    <a16:rowId xmlns:a16="http://schemas.microsoft.com/office/drawing/2014/main" val="216399139"/>
                  </a:ext>
                </a:extLst>
              </a:tr>
              <a:tr h="355599">
                <a:tc>
                  <a:txBody>
                    <a:bodyPr/>
                    <a:lstStyle/>
                    <a:p>
                      <a:pPr algn="l" fontAlgn="ctr"/>
                      <a:r>
                        <a:rPr lang="es-ES" sz="1600" b="1" u="none" strike="noStrike" dirty="0">
                          <a:effectLst/>
                        </a:rPr>
                        <a:t>361-720</a:t>
                      </a:r>
                      <a:endParaRPr lang="es-ES" sz="1600" b="1" i="0" u="none" strike="noStrike" dirty="0">
                        <a:solidFill>
                          <a:srgbClr val="000000"/>
                        </a:solidFill>
                        <a:effectLst/>
                        <a:latin typeface="Calibri" panose="020F0502020204030204" pitchFamily="34" charset="0"/>
                      </a:endParaRPr>
                    </a:p>
                  </a:txBody>
                  <a:tcPr marL="8136" marR="8136" marT="8136" marB="0" anchor="ctr">
                    <a:solidFill>
                      <a:schemeClr val="bg1">
                        <a:lumMod val="95000"/>
                      </a:schemeClr>
                    </a:solidFill>
                  </a:tcPr>
                </a:tc>
                <a:tc>
                  <a:txBody>
                    <a:bodyPr/>
                    <a:lstStyle/>
                    <a:p>
                      <a:pPr algn="ctr" fontAlgn="ctr"/>
                      <a:r>
                        <a:rPr lang="es-ES" sz="1800" b="0" i="0" u="none" strike="noStrike" dirty="0">
                          <a:solidFill>
                            <a:srgbClr val="000000"/>
                          </a:solidFill>
                          <a:effectLst/>
                          <a:latin typeface="Calibri" panose="020F0502020204030204" pitchFamily="34" charset="0"/>
                        </a:rPr>
                        <a:t> $              131.346.795 </a:t>
                      </a:r>
                    </a:p>
                  </a:txBody>
                  <a:tcPr marL="9525" marR="9525" marT="9525" marB="0" anchor="ctr">
                    <a:solidFill>
                      <a:schemeClr val="bg1">
                        <a:lumMod val="95000"/>
                      </a:schemeClr>
                    </a:solidFill>
                  </a:tcPr>
                </a:tc>
                <a:tc>
                  <a:txBody>
                    <a:bodyPr/>
                    <a:lstStyle/>
                    <a:p>
                      <a:pPr algn="ctr" fontAlgn="ctr"/>
                      <a:r>
                        <a:rPr lang="es-CO" sz="1800" b="1" i="0" u="none" strike="noStrike" dirty="0" smtClean="0">
                          <a:solidFill>
                            <a:srgbClr val="000000"/>
                          </a:solidFill>
                          <a:effectLst/>
                          <a:latin typeface="Calibri" panose="020F0502020204030204" pitchFamily="34" charset="0"/>
                        </a:rPr>
                        <a:t>4,4%</a:t>
                      </a:r>
                      <a:endParaRPr lang="es-ES" sz="1800" b="1" i="0" u="none" strike="noStrike" dirty="0">
                        <a:solidFill>
                          <a:srgbClr val="000000"/>
                        </a:solidFill>
                        <a:effectLst/>
                        <a:latin typeface="Calibri" panose="020F0502020204030204" pitchFamily="34" charset="0"/>
                      </a:endParaRPr>
                    </a:p>
                  </a:txBody>
                  <a:tcPr marL="8136" marR="8136" marT="8136" marB="0" anchor="ctr">
                    <a:solidFill>
                      <a:schemeClr val="bg1">
                        <a:lumMod val="95000"/>
                      </a:schemeClr>
                    </a:solidFill>
                  </a:tcPr>
                </a:tc>
                <a:tc>
                  <a:txBody>
                    <a:bodyPr/>
                    <a:lstStyle/>
                    <a:p>
                      <a:pPr algn="ctr" fontAlgn="ctr"/>
                      <a:r>
                        <a:rPr lang="es-ES" sz="1800" b="0" i="0" u="none" strike="noStrike" dirty="0">
                          <a:solidFill>
                            <a:srgbClr val="000000"/>
                          </a:solidFill>
                          <a:effectLst/>
                          <a:latin typeface="Calibri" panose="020F0502020204030204" pitchFamily="34" charset="0"/>
                        </a:rPr>
                        <a:t> $              180.178.112 </a:t>
                      </a:r>
                    </a:p>
                  </a:txBody>
                  <a:tcPr marL="9525" marR="9525" marT="9525" marB="0" anchor="ctr">
                    <a:solidFill>
                      <a:schemeClr val="bg1">
                        <a:lumMod val="95000"/>
                      </a:schemeClr>
                    </a:solidFill>
                  </a:tcPr>
                </a:tc>
                <a:tc>
                  <a:txBody>
                    <a:bodyPr/>
                    <a:lstStyle/>
                    <a:p>
                      <a:pPr algn="ctr" fontAlgn="b"/>
                      <a:r>
                        <a:rPr lang="es-CO" sz="1800" b="1" i="0" u="none" strike="noStrike" dirty="0" smtClean="0">
                          <a:solidFill>
                            <a:srgbClr val="000000"/>
                          </a:solidFill>
                          <a:effectLst/>
                          <a:latin typeface="Calibri" panose="020F0502020204030204" pitchFamily="34" charset="0"/>
                        </a:rPr>
                        <a:t>5,2%</a:t>
                      </a:r>
                      <a:endParaRPr lang="es-ES" sz="1800" b="1" i="0" u="none" strike="noStrike" dirty="0">
                        <a:solidFill>
                          <a:srgbClr val="000000"/>
                        </a:solidFill>
                        <a:effectLst/>
                        <a:latin typeface="Calibri" panose="020F0502020204030204" pitchFamily="34" charset="0"/>
                      </a:endParaRPr>
                    </a:p>
                  </a:txBody>
                  <a:tcPr marL="8136" marR="8136" marT="8136" marB="0" anchor="ctr">
                    <a:solidFill>
                      <a:schemeClr val="bg1">
                        <a:lumMod val="95000"/>
                      </a:schemeClr>
                    </a:solidFill>
                  </a:tcPr>
                </a:tc>
                <a:tc>
                  <a:txBody>
                    <a:bodyPr/>
                    <a:lstStyle/>
                    <a:p>
                      <a:pPr algn="r" fontAlgn="ctr"/>
                      <a:r>
                        <a:rPr lang="es-ES" sz="1800" b="0" i="0" u="none" strike="noStrike" dirty="0">
                          <a:solidFill>
                            <a:srgbClr val="000000"/>
                          </a:solidFill>
                          <a:effectLst/>
                          <a:latin typeface="Arial" panose="020B0604020202020204" pitchFamily="34" charset="0"/>
                        </a:rPr>
                        <a:t>$ 48.831.317</a:t>
                      </a:r>
                    </a:p>
                  </a:txBody>
                  <a:tcPr marL="9525" marR="9525" marT="9525" marB="0" anchor="ctr">
                    <a:solidFill>
                      <a:schemeClr val="bg1">
                        <a:lumMod val="95000"/>
                      </a:schemeClr>
                    </a:solidFill>
                  </a:tcPr>
                </a:tc>
                <a:extLst>
                  <a:ext uri="{0D108BD9-81ED-4DB2-BD59-A6C34878D82A}">
                    <a16:rowId xmlns:a16="http://schemas.microsoft.com/office/drawing/2014/main" val="2025241460"/>
                  </a:ext>
                </a:extLst>
              </a:tr>
              <a:tr h="355599">
                <a:tc>
                  <a:txBody>
                    <a:bodyPr/>
                    <a:lstStyle/>
                    <a:p>
                      <a:pPr algn="l" fontAlgn="ctr"/>
                      <a:r>
                        <a:rPr lang="es-ES" sz="1600" b="1" u="none" strike="noStrike" dirty="0">
                          <a:effectLst/>
                        </a:rPr>
                        <a:t>MÁS DE 720</a:t>
                      </a:r>
                      <a:endParaRPr lang="es-ES" sz="16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ctr" fontAlgn="ctr"/>
                      <a:r>
                        <a:rPr lang="es-ES" sz="1800" b="0" i="0" u="none" strike="noStrike" dirty="0">
                          <a:solidFill>
                            <a:srgbClr val="000000"/>
                          </a:solidFill>
                          <a:effectLst/>
                          <a:latin typeface="Calibri" panose="020F0502020204030204" pitchFamily="34" charset="0"/>
                        </a:rPr>
                        <a:t> $          1.116.937.994 </a:t>
                      </a:r>
                    </a:p>
                  </a:txBody>
                  <a:tcPr marL="9525" marR="9525" marT="9525" marB="0" anchor="ctr"/>
                </a:tc>
                <a:tc>
                  <a:txBody>
                    <a:bodyPr/>
                    <a:lstStyle/>
                    <a:p>
                      <a:pPr algn="ctr" fontAlgn="ctr"/>
                      <a:r>
                        <a:rPr lang="es-CO" sz="1800" b="1" i="0" u="none" strike="noStrike" dirty="0" smtClean="0">
                          <a:solidFill>
                            <a:srgbClr val="000000"/>
                          </a:solidFill>
                          <a:effectLst/>
                          <a:latin typeface="Calibri" panose="020F0502020204030204" pitchFamily="34" charset="0"/>
                        </a:rPr>
                        <a:t>37,5%</a:t>
                      </a:r>
                      <a:endParaRPr lang="es-ES" sz="18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ctr" fontAlgn="ctr"/>
                      <a:r>
                        <a:rPr lang="es-ES" sz="1800" b="0" i="0" u="none" strike="noStrike" dirty="0">
                          <a:solidFill>
                            <a:srgbClr val="000000"/>
                          </a:solidFill>
                          <a:effectLst/>
                          <a:latin typeface="Calibri" panose="020F0502020204030204" pitchFamily="34" charset="0"/>
                        </a:rPr>
                        <a:t> $          1.140.104.437 </a:t>
                      </a:r>
                    </a:p>
                  </a:txBody>
                  <a:tcPr marL="9525" marR="9525" marT="9525" marB="0" anchor="ctr"/>
                </a:tc>
                <a:tc>
                  <a:txBody>
                    <a:bodyPr/>
                    <a:lstStyle/>
                    <a:p>
                      <a:pPr algn="ctr" fontAlgn="b"/>
                      <a:r>
                        <a:rPr lang="es-CO" sz="1800" b="1" i="0" u="none" strike="noStrike" dirty="0" smtClean="0">
                          <a:solidFill>
                            <a:srgbClr val="000000"/>
                          </a:solidFill>
                          <a:effectLst/>
                          <a:latin typeface="Calibri" panose="020F0502020204030204" pitchFamily="34" charset="0"/>
                        </a:rPr>
                        <a:t>32,8%</a:t>
                      </a:r>
                      <a:endParaRPr lang="es-ES" sz="18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r" fontAlgn="ctr"/>
                      <a:r>
                        <a:rPr lang="es-ES" sz="1800" b="0" i="0" u="none" strike="noStrike" dirty="0">
                          <a:solidFill>
                            <a:srgbClr val="000000"/>
                          </a:solidFill>
                          <a:effectLst/>
                          <a:latin typeface="Arial" panose="020B0604020202020204" pitchFamily="34" charset="0"/>
                        </a:rPr>
                        <a:t>$ 23.166.443</a:t>
                      </a:r>
                    </a:p>
                  </a:txBody>
                  <a:tcPr marL="9525" marR="9525" marT="9525" marB="0" anchor="ctr"/>
                </a:tc>
                <a:extLst>
                  <a:ext uri="{0D108BD9-81ED-4DB2-BD59-A6C34878D82A}">
                    <a16:rowId xmlns:a16="http://schemas.microsoft.com/office/drawing/2014/main" val="3024453926"/>
                  </a:ext>
                </a:extLst>
              </a:tr>
              <a:tr h="355599">
                <a:tc>
                  <a:txBody>
                    <a:bodyPr/>
                    <a:lstStyle/>
                    <a:p>
                      <a:pPr algn="ctr" fontAlgn="ctr"/>
                      <a:r>
                        <a:rPr lang="es-ES" sz="1600" b="1" u="none" strike="noStrike" dirty="0">
                          <a:effectLst/>
                        </a:rPr>
                        <a:t>TOTAL MES</a:t>
                      </a:r>
                      <a:endParaRPr lang="es-ES" sz="1600" b="1" i="0" u="none" strike="noStrike" dirty="0">
                        <a:solidFill>
                          <a:srgbClr val="000000"/>
                        </a:solidFill>
                        <a:effectLst/>
                        <a:latin typeface="Calibri" panose="020F0502020204030204" pitchFamily="34" charset="0"/>
                      </a:endParaRPr>
                    </a:p>
                  </a:txBody>
                  <a:tcPr marL="8136" marR="8136" marT="8136" marB="0" anchor="ctr">
                    <a:solidFill>
                      <a:schemeClr val="bg1">
                        <a:lumMod val="95000"/>
                      </a:schemeClr>
                    </a:solidFill>
                  </a:tcPr>
                </a:tc>
                <a:tc>
                  <a:txBody>
                    <a:bodyPr/>
                    <a:lstStyle/>
                    <a:p>
                      <a:pPr algn="ctr" fontAlgn="ctr"/>
                      <a:r>
                        <a:rPr lang="es-ES" sz="1800" b="1" i="0" u="none" strike="noStrike" dirty="0">
                          <a:solidFill>
                            <a:srgbClr val="000000"/>
                          </a:solidFill>
                          <a:effectLst/>
                          <a:latin typeface="Calibri" panose="020F0502020204030204" pitchFamily="34" charset="0"/>
                        </a:rPr>
                        <a:t> $          3.604.824.614 </a:t>
                      </a:r>
                    </a:p>
                  </a:txBody>
                  <a:tcPr marL="9525" marR="9525" marT="9525" marB="0" anchor="ctr">
                    <a:solidFill>
                      <a:schemeClr val="bg1">
                        <a:lumMod val="95000"/>
                      </a:schemeClr>
                    </a:solidFill>
                  </a:tcPr>
                </a:tc>
                <a:tc>
                  <a:txBody>
                    <a:bodyPr/>
                    <a:lstStyle/>
                    <a:p>
                      <a:pPr algn="ctr" fontAlgn="ctr"/>
                      <a:endParaRPr lang="es-ES" sz="1800" b="1" i="0" u="none" strike="noStrike" dirty="0">
                        <a:solidFill>
                          <a:srgbClr val="000000"/>
                        </a:solidFill>
                        <a:effectLst/>
                        <a:latin typeface="Calibri" panose="020F0502020204030204" pitchFamily="34" charset="0"/>
                      </a:endParaRPr>
                    </a:p>
                  </a:txBody>
                  <a:tcPr marL="8136" marR="8136" marT="8136" marB="0" anchor="ctr">
                    <a:solidFill>
                      <a:schemeClr val="bg1">
                        <a:lumMod val="95000"/>
                      </a:schemeClr>
                    </a:solidFill>
                  </a:tcPr>
                </a:tc>
                <a:tc>
                  <a:txBody>
                    <a:bodyPr/>
                    <a:lstStyle/>
                    <a:p>
                      <a:pPr algn="ctr" fontAlgn="ctr"/>
                      <a:r>
                        <a:rPr lang="es-ES" sz="1800" b="1" i="0" u="none" strike="noStrike" dirty="0">
                          <a:solidFill>
                            <a:srgbClr val="000000"/>
                          </a:solidFill>
                          <a:effectLst/>
                          <a:latin typeface="Calibri" panose="020F0502020204030204" pitchFamily="34" charset="0"/>
                        </a:rPr>
                        <a:t> $          4.288.039.719 </a:t>
                      </a:r>
                    </a:p>
                  </a:txBody>
                  <a:tcPr marL="9525" marR="9525" marT="9525" marB="0" anchor="ctr">
                    <a:solidFill>
                      <a:schemeClr val="bg1">
                        <a:lumMod val="95000"/>
                      </a:schemeClr>
                    </a:solidFill>
                  </a:tcPr>
                </a:tc>
                <a:tc>
                  <a:txBody>
                    <a:bodyPr/>
                    <a:lstStyle/>
                    <a:p>
                      <a:pPr algn="l" fontAlgn="b"/>
                      <a:endParaRPr lang="es-ES" sz="1800" b="1" i="0" u="none" strike="noStrike" dirty="0">
                        <a:solidFill>
                          <a:srgbClr val="000000"/>
                        </a:solidFill>
                        <a:effectLst/>
                        <a:latin typeface="Calibri" panose="020F0502020204030204" pitchFamily="34" charset="0"/>
                      </a:endParaRPr>
                    </a:p>
                  </a:txBody>
                  <a:tcPr marL="8136" marR="8136" marT="8136" marB="0" anchor="b">
                    <a:solidFill>
                      <a:schemeClr val="bg1">
                        <a:lumMod val="95000"/>
                      </a:schemeClr>
                    </a:solidFill>
                  </a:tcPr>
                </a:tc>
                <a:tc>
                  <a:txBody>
                    <a:bodyPr/>
                    <a:lstStyle/>
                    <a:p>
                      <a:pPr algn="r" fontAlgn="ctr"/>
                      <a:r>
                        <a:rPr lang="es-ES" sz="1800" b="0" i="0" u="none" strike="noStrike" dirty="0">
                          <a:solidFill>
                            <a:srgbClr val="000000"/>
                          </a:solidFill>
                          <a:effectLst/>
                          <a:latin typeface="Arial" panose="020B0604020202020204" pitchFamily="34" charset="0"/>
                        </a:rPr>
                        <a:t>$ 683.215.105</a:t>
                      </a:r>
                    </a:p>
                  </a:txBody>
                  <a:tcPr marL="9525" marR="9525" marT="9525" marB="0" anchor="ctr">
                    <a:solidFill>
                      <a:schemeClr val="bg1">
                        <a:lumMod val="95000"/>
                      </a:schemeClr>
                    </a:solidFill>
                  </a:tcPr>
                </a:tc>
                <a:extLst>
                  <a:ext uri="{0D108BD9-81ED-4DB2-BD59-A6C34878D82A}">
                    <a16:rowId xmlns:a16="http://schemas.microsoft.com/office/drawing/2014/main" val="46600847"/>
                  </a:ext>
                </a:extLst>
              </a:tr>
              <a:tr h="355599">
                <a:tc>
                  <a:txBody>
                    <a:bodyPr/>
                    <a:lstStyle/>
                    <a:p>
                      <a:pPr algn="ctr" fontAlgn="ctr"/>
                      <a:r>
                        <a:rPr lang="es-ES" sz="1600" b="1" u="none" strike="noStrike" dirty="0">
                          <a:effectLst/>
                        </a:rPr>
                        <a:t>Anticipos</a:t>
                      </a:r>
                      <a:endParaRPr lang="es-ES" sz="1600" b="1" i="0" u="none" strike="noStrike" dirty="0">
                        <a:solidFill>
                          <a:srgbClr val="000000"/>
                        </a:solidFill>
                        <a:effectLst/>
                        <a:latin typeface="Calibri" panose="020F0502020204030204" pitchFamily="34" charset="0"/>
                      </a:endParaRPr>
                    </a:p>
                  </a:txBody>
                  <a:tcPr marL="8136" marR="8136" marT="8136" marB="0" anchor="ctr"/>
                </a:tc>
                <a:tc>
                  <a:txBody>
                    <a:bodyPr/>
                    <a:lstStyle/>
                    <a:p>
                      <a:pPr algn="ctr" fontAlgn="ctr"/>
                      <a:r>
                        <a:rPr lang="es-ES" sz="1800" b="0" i="0" u="none" strike="noStrike" dirty="0">
                          <a:solidFill>
                            <a:srgbClr val="FF0000"/>
                          </a:solidFill>
                          <a:effectLst/>
                          <a:latin typeface="Calibri" panose="020F0502020204030204" pitchFamily="34" charset="0"/>
                        </a:rPr>
                        <a:t>-$             624.147.376 </a:t>
                      </a:r>
                    </a:p>
                  </a:txBody>
                  <a:tcPr marL="9525" marR="9525" marT="9525" marB="0" anchor="ctr"/>
                </a:tc>
                <a:tc>
                  <a:txBody>
                    <a:bodyPr/>
                    <a:lstStyle/>
                    <a:p>
                      <a:pPr algn="ctr" fontAlgn="ctr"/>
                      <a:endParaRPr lang="es-ES" sz="1800" b="1" i="0" u="none" strike="noStrike" dirty="0">
                        <a:solidFill>
                          <a:srgbClr val="FF0000"/>
                        </a:solidFill>
                        <a:effectLst/>
                        <a:latin typeface="Calibri" panose="020F0502020204030204" pitchFamily="34" charset="0"/>
                      </a:endParaRPr>
                    </a:p>
                  </a:txBody>
                  <a:tcPr marL="8136" marR="8136" marT="8136" marB="0" anchor="ctr"/>
                </a:tc>
                <a:tc>
                  <a:txBody>
                    <a:bodyPr/>
                    <a:lstStyle/>
                    <a:p>
                      <a:pPr algn="ctr" fontAlgn="ctr"/>
                      <a:r>
                        <a:rPr lang="es-ES" sz="1800" b="0" i="0" u="none" strike="noStrike" dirty="0">
                          <a:solidFill>
                            <a:srgbClr val="FF0000"/>
                          </a:solidFill>
                          <a:effectLst/>
                          <a:latin typeface="Calibri" panose="020F0502020204030204" pitchFamily="34" charset="0"/>
                        </a:rPr>
                        <a:t>-$             748.048.585 </a:t>
                      </a:r>
                    </a:p>
                  </a:txBody>
                  <a:tcPr marL="9525" marR="9525" marT="9525" marB="0" anchor="ctr"/>
                </a:tc>
                <a:tc>
                  <a:txBody>
                    <a:bodyPr/>
                    <a:lstStyle/>
                    <a:p>
                      <a:pPr algn="l" fontAlgn="b"/>
                      <a:endParaRPr lang="es-ES" sz="1800" b="1" i="0" u="none" strike="noStrike" dirty="0">
                        <a:solidFill>
                          <a:srgbClr val="000000"/>
                        </a:solidFill>
                        <a:effectLst/>
                        <a:latin typeface="Calibri" panose="020F0502020204030204" pitchFamily="34" charset="0"/>
                      </a:endParaRPr>
                    </a:p>
                  </a:txBody>
                  <a:tcPr marL="8136" marR="8136" marT="8136" marB="0" anchor="b"/>
                </a:tc>
                <a:tc>
                  <a:txBody>
                    <a:bodyPr/>
                    <a:lstStyle/>
                    <a:p>
                      <a:pPr algn="r" fontAlgn="ctr"/>
                      <a:r>
                        <a:rPr lang="es-ES" sz="1800" b="0" i="0" u="none" strike="noStrike" dirty="0">
                          <a:solidFill>
                            <a:srgbClr val="FF0000"/>
                          </a:solidFill>
                          <a:effectLst/>
                          <a:latin typeface="Arial" panose="020B0604020202020204" pitchFamily="34" charset="0"/>
                        </a:rPr>
                        <a:t>-$ 123.901.209</a:t>
                      </a:r>
                    </a:p>
                  </a:txBody>
                  <a:tcPr marL="9525" marR="9525" marT="9525" marB="0" anchor="ctr"/>
                </a:tc>
                <a:extLst>
                  <a:ext uri="{0D108BD9-81ED-4DB2-BD59-A6C34878D82A}">
                    <a16:rowId xmlns:a16="http://schemas.microsoft.com/office/drawing/2014/main" val="4011376785"/>
                  </a:ext>
                </a:extLst>
              </a:tr>
              <a:tr h="355599">
                <a:tc>
                  <a:txBody>
                    <a:bodyPr/>
                    <a:lstStyle/>
                    <a:p>
                      <a:pPr algn="ctr" fontAlgn="ctr"/>
                      <a:r>
                        <a:rPr lang="es-ES" sz="1600" b="1" u="none" strike="noStrike" dirty="0">
                          <a:effectLst/>
                        </a:rPr>
                        <a:t>TOTAL </a:t>
                      </a:r>
                      <a:endParaRPr lang="es-ES" sz="1600" b="1" i="0" u="none" strike="noStrike" dirty="0">
                        <a:solidFill>
                          <a:srgbClr val="000000"/>
                        </a:solidFill>
                        <a:effectLst/>
                        <a:latin typeface="Calibri" panose="020F0502020204030204" pitchFamily="34" charset="0"/>
                      </a:endParaRPr>
                    </a:p>
                  </a:txBody>
                  <a:tcPr marL="8136" marR="8136" marT="8136" marB="0" anchor="ctr">
                    <a:solidFill>
                      <a:schemeClr val="bg1">
                        <a:lumMod val="95000"/>
                      </a:schemeClr>
                    </a:solidFill>
                  </a:tcPr>
                </a:tc>
                <a:tc>
                  <a:txBody>
                    <a:bodyPr/>
                    <a:lstStyle/>
                    <a:p>
                      <a:pPr algn="ctr" fontAlgn="ctr"/>
                      <a:r>
                        <a:rPr lang="es-ES" sz="1800" b="1" i="0" u="none" strike="noStrike" dirty="0">
                          <a:solidFill>
                            <a:srgbClr val="000000"/>
                          </a:solidFill>
                          <a:effectLst/>
                          <a:latin typeface="Calibri" panose="020F0502020204030204" pitchFamily="34" charset="0"/>
                        </a:rPr>
                        <a:t> $          2.980.677.238 </a:t>
                      </a:r>
                    </a:p>
                  </a:txBody>
                  <a:tcPr marL="9525" marR="9525" marT="9525" marB="0" anchor="ctr">
                    <a:solidFill>
                      <a:schemeClr val="bg1">
                        <a:lumMod val="95000"/>
                      </a:schemeClr>
                    </a:solidFill>
                  </a:tcPr>
                </a:tc>
                <a:tc>
                  <a:txBody>
                    <a:bodyPr/>
                    <a:lstStyle/>
                    <a:p>
                      <a:pPr algn="ctr" fontAlgn="ctr"/>
                      <a:endParaRPr lang="es-ES" sz="1800" b="1" i="0" u="none" strike="noStrike" dirty="0">
                        <a:solidFill>
                          <a:srgbClr val="000000"/>
                        </a:solidFill>
                        <a:effectLst/>
                        <a:latin typeface="Calibri" panose="020F0502020204030204" pitchFamily="34" charset="0"/>
                      </a:endParaRPr>
                    </a:p>
                  </a:txBody>
                  <a:tcPr marL="8136" marR="8136" marT="8136" marB="0" anchor="ctr">
                    <a:solidFill>
                      <a:schemeClr val="bg1">
                        <a:lumMod val="95000"/>
                      </a:schemeClr>
                    </a:solidFill>
                  </a:tcPr>
                </a:tc>
                <a:tc>
                  <a:txBody>
                    <a:bodyPr/>
                    <a:lstStyle/>
                    <a:p>
                      <a:pPr algn="ctr" fontAlgn="ctr"/>
                      <a:r>
                        <a:rPr lang="es-ES" sz="1800" b="1" i="0" u="none" strike="noStrike" dirty="0">
                          <a:solidFill>
                            <a:srgbClr val="000000"/>
                          </a:solidFill>
                          <a:effectLst/>
                          <a:latin typeface="Calibri" panose="020F0502020204030204" pitchFamily="34" charset="0"/>
                        </a:rPr>
                        <a:t> $          3.539.991.134 </a:t>
                      </a:r>
                    </a:p>
                  </a:txBody>
                  <a:tcPr marL="9525" marR="9525" marT="9525" marB="0" anchor="ctr">
                    <a:solidFill>
                      <a:schemeClr val="bg1">
                        <a:lumMod val="95000"/>
                      </a:schemeClr>
                    </a:solidFill>
                  </a:tcPr>
                </a:tc>
                <a:tc>
                  <a:txBody>
                    <a:bodyPr/>
                    <a:lstStyle/>
                    <a:p>
                      <a:pPr algn="l" fontAlgn="b"/>
                      <a:endParaRPr lang="es-ES" sz="1800" b="1" i="0" u="none" strike="noStrike" dirty="0">
                        <a:solidFill>
                          <a:srgbClr val="000000"/>
                        </a:solidFill>
                        <a:effectLst/>
                        <a:latin typeface="Calibri" panose="020F0502020204030204" pitchFamily="34" charset="0"/>
                      </a:endParaRPr>
                    </a:p>
                  </a:txBody>
                  <a:tcPr marL="8136" marR="8136" marT="8136" marB="0" anchor="b">
                    <a:solidFill>
                      <a:schemeClr val="bg1">
                        <a:lumMod val="95000"/>
                      </a:schemeClr>
                    </a:solidFill>
                  </a:tcPr>
                </a:tc>
                <a:tc>
                  <a:txBody>
                    <a:bodyPr/>
                    <a:lstStyle/>
                    <a:p>
                      <a:pPr algn="r" fontAlgn="ctr"/>
                      <a:r>
                        <a:rPr lang="es-ES" sz="1800" b="0" i="0" u="none" strike="noStrike" dirty="0">
                          <a:solidFill>
                            <a:srgbClr val="000000"/>
                          </a:solidFill>
                          <a:effectLst/>
                          <a:latin typeface="Arial" panose="020B0604020202020204" pitchFamily="34" charset="0"/>
                        </a:rPr>
                        <a:t>$ 559.313.896</a:t>
                      </a:r>
                    </a:p>
                  </a:txBody>
                  <a:tcPr marL="9525" marR="9525" marT="9525" marB="0" anchor="ctr">
                    <a:solidFill>
                      <a:schemeClr val="bg1">
                        <a:lumMod val="95000"/>
                      </a:schemeClr>
                    </a:solidFill>
                  </a:tcPr>
                </a:tc>
                <a:extLst>
                  <a:ext uri="{0D108BD9-81ED-4DB2-BD59-A6C34878D82A}">
                    <a16:rowId xmlns:a16="http://schemas.microsoft.com/office/drawing/2014/main" val="1791512187"/>
                  </a:ext>
                </a:extLst>
              </a:tr>
            </a:tbl>
          </a:graphicData>
        </a:graphic>
      </p:graphicFrame>
      <p:pic>
        <p:nvPicPr>
          <p:cNvPr id="6" name="Imagen 5">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7"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52599452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a:bodyPr>
          <a:lstStyle/>
          <a:p>
            <a:pPr algn="ctr"/>
            <a:r>
              <a:rPr lang="es-CO" sz="2400" b="1" spc="-120" dirty="0">
                <a:solidFill>
                  <a:schemeClr val="tx1"/>
                </a:solidFill>
                <a:latin typeface="Arial Black" pitchFamily="34" charset="0"/>
                <a:ea typeface="+mn-ea"/>
                <a:cs typeface="+mn-cs"/>
              </a:rPr>
              <a:t>CUENTAS POR PAGAR POR EDADES AÑO 2.024.</a:t>
            </a:r>
            <a:endParaRPr lang="es-ES_tradnl" sz="2400" b="1" spc="-120" dirty="0">
              <a:solidFill>
                <a:schemeClr val="tx1"/>
              </a:solidFill>
              <a:latin typeface="Arial Black" pitchFamily="34" charset="0"/>
              <a:ea typeface="+mn-ea"/>
              <a:cs typeface="+mn-cs"/>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3" name="Gráfico 2">
            <a:extLst>
              <a:ext uri="{FF2B5EF4-FFF2-40B4-BE49-F238E27FC236}">
                <a16:creationId xmlns:a16="http://schemas.microsoft.com/office/drawing/2014/main" id="{79CDC89A-12B3-35B1-517F-138DFC46F39B}"/>
              </a:ext>
            </a:extLst>
          </p:cNvPr>
          <p:cNvGraphicFramePr>
            <a:graphicFrameLocks/>
          </p:cNvGraphicFramePr>
          <p:nvPr>
            <p:extLst>
              <p:ext uri="{D42A27DB-BD31-4B8C-83A1-F6EECF244321}">
                <p14:modId xmlns:p14="http://schemas.microsoft.com/office/powerpoint/2010/main" val="2713354480"/>
              </p:ext>
            </p:extLst>
          </p:nvPr>
        </p:nvGraphicFramePr>
        <p:xfrm>
          <a:off x="1028874" y="905854"/>
          <a:ext cx="10728301" cy="48916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38284450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a:bodyPr>
          <a:lstStyle/>
          <a:p>
            <a:r>
              <a:rPr lang="es-CO" sz="2400" b="1" spc="-120" dirty="0">
                <a:solidFill>
                  <a:schemeClr val="tx1"/>
                </a:solidFill>
                <a:latin typeface="Arial Black" pitchFamily="34" charset="0"/>
                <a:ea typeface="+mn-ea"/>
                <a:cs typeface="+mn-cs"/>
              </a:rPr>
              <a:t>CUENTAS POR PAGAR COMPARATIVO AÑOS 2024 vs 2023.</a:t>
            </a:r>
            <a:endParaRPr lang="es-ES_tradnl" sz="2400" b="1" spc="-120" dirty="0">
              <a:solidFill>
                <a:schemeClr val="tx1"/>
              </a:solidFill>
              <a:latin typeface="Arial Black" pitchFamily="34" charset="0"/>
              <a:ea typeface="+mn-ea"/>
              <a:cs typeface="+mn-cs"/>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3" name="Tabla 2"/>
          <p:cNvGraphicFramePr>
            <a:graphicFrameLocks noGrp="1"/>
          </p:cNvGraphicFramePr>
          <p:nvPr>
            <p:extLst>
              <p:ext uri="{D42A27DB-BD31-4B8C-83A1-F6EECF244321}">
                <p14:modId xmlns:p14="http://schemas.microsoft.com/office/powerpoint/2010/main" val="2283132976"/>
              </p:ext>
            </p:extLst>
          </p:nvPr>
        </p:nvGraphicFramePr>
        <p:xfrm>
          <a:off x="1028876" y="1160329"/>
          <a:ext cx="10728300" cy="2905529"/>
        </p:xfrm>
        <a:graphic>
          <a:graphicData uri="http://schemas.openxmlformats.org/drawingml/2006/table">
            <a:tbl>
              <a:tblPr>
                <a:tableStyleId>{16D9F66E-5EB9-4882-86FB-DCBF35E3C3E4}</a:tableStyleId>
              </a:tblPr>
              <a:tblGrid>
                <a:gridCol w="1748507">
                  <a:extLst>
                    <a:ext uri="{9D8B030D-6E8A-4147-A177-3AD203B41FA5}">
                      <a16:colId xmlns:a16="http://schemas.microsoft.com/office/drawing/2014/main" val="2814560460"/>
                    </a:ext>
                  </a:extLst>
                </a:gridCol>
                <a:gridCol w="1811709">
                  <a:extLst>
                    <a:ext uri="{9D8B030D-6E8A-4147-A177-3AD203B41FA5}">
                      <a16:colId xmlns:a16="http://schemas.microsoft.com/office/drawing/2014/main" val="454637755"/>
                    </a:ext>
                  </a:extLst>
                </a:gridCol>
                <a:gridCol w="1223073">
                  <a:extLst>
                    <a:ext uri="{9D8B030D-6E8A-4147-A177-3AD203B41FA5}">
                      <a16:colId xmlns:a16="http://schemas.microsoft.com/office/drawing/2014/main" val="2155949188"/>
                    </a:ext>
                  </a:extLst>
                </a:gridCol>
                <a:gridCol w="1921779">
                  <a:extLst>
                    <a:ext uri="{9D8B030D-6E8A-4147-A177-3AD203B41FA5}">
                      <a16:colId xmlns:a16="http://schemas.microsoft.com/office/drawing/2014/main" val="2077868304"/>
                    </a:ext>
                  </a:extLst>
                </a:gridCol>
                <a:gridCol w="994287">
                  <a:extLst>
                    <a:ext uri="{9D8B030D-6E8A-4147-A177-3AD203B41FA5}">
                      <a16:colId xmlns:a16="http://schemas.microsoft.com/office/drawing/2014/main" val="1928699980"/>
                    </a:ext>
                  </a:extLst>
                </a:gridCol>
                <a:gridCol w="2005287">
                  <a:extLst>
                    <a:ext uri="{9D8B030D-6E8A-4147-A177-3AD203B41FA5}">
                      <a16:colId xmlns:a16="http://schemas.microsoft.com/office/drawing/2014/main" val="1244169672"/>
                    </a:ext>
                  </a:extLst>
                </a:gridCol>
                <a:gridCol w="1023658">
                  <a:extLst>
                    <a:ext uri="{9D8B030D-6E8A-4147-A177-3AD203B41FA5}">
                      <a16:colId xmlns:a16="http://schemas.microsoft.com/office/drawing/2014/main" val="3417309988"/>
                    </a:ext>
                  </a:extLst>
                </a:gridCol>
              </a:tblGrid>
              <a:tr h="381000">
                <a:tc>
                  <a:txBody>
                    <a:bodyPr/>
                    <a:lstStyle/>
                    <a:p>
                      <a:pPr algn="ctr" fontAlgn="ctr"/>
                      <a:r>
                        <a:rPr lang="es-ES" sz="1800" b="1" u="none" strike="noStrike" dirty="0" smtClean="0">
                          <a:effectLst/>
                        </a:rPr>
                        <a:t>Categorías</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s-ES" sz="1800" b="1" u="none" strike="noStrike" dirty="0">
                          <a:effectLst/>
                        </a:rPr>
                        <a:t> Promedio 4o Trim 2023 </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s-ES" sz="1800" b="1" u="none" strike="noStrike" dirty="0">
                          <a:effectLst/>
                        </a:rPr>
                        <a:t>%</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s-ES" sz="1800" b="1" u="none" strike="noStrike" dirty="0">
                          <a:effectLst/>
                        </a:rPr>
                        <a:t> Promedio 4o Trim 2024 </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s-ES" sz="1800" b="1" u="none" strike="noStrike" dirty="0">
                          <a:effectLst/>
                        </a:rPr>
                        <a:t> % </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tabLst>
                          <a:tab pos="1879600" algn="l"/>
                        </a:tabLst>
                      </a:pPr>
                      <a:r>
                        <a:rPr lang="es-ES" sz="1800" b="1" u="none" strike="noStrike" dirty="0" smtClean="0">
                          <a:effectLst/>
                        </a:rPr>
                        <a:t>Variación</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ctr"/>
                      <a:r>
                        <a:rPr lang="es-ES" sz="1800" b="1" u="none" strike="noStrike" dirty="0">
                          <a:effectLst/>
                        </a:rPr>
                        <a:t>%</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112584181"/>
                  </a:ext>
                </a:extLst>
              </a:tr>
              <a:tr h="349588">
                <a:tc>
                  <a:txBody>
                    <a:bodyPr/>
                    <a:lstStyle/>
                    <a:p>
                      <a:pPr algn="l" fontAlgn="b"/>
                      <a:r>
                        <a:rPr lang="es-ES" sz="2000" b="1" u="none" strike="noStrike" dirty="0">
                          <a:effectLst/>
                        </a:rPr>
                        <a:t> 1 -  30 Vnc</a:t>
                      </a:r>
                      <a:endParaRPr lang="es-E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tabLst>
                          <a:tab pos="1700213" algn="l"/>
                        </a:tabLst>
                      </a:pPr>
                      <a:r>
                        <a:rPr lang="es-ES" sz="1800" b="1" u="none" strike="noStrike" kern="1200" dirty="0" smtClean="0">
                          <a:solidFill>
                            <a:schemeClr val="dk1"/>
                          </a:solidFill>
                          <a:effectLst/>
                          <a:latin typeface="+mn-lt"/>
                          <a:ea typeface="+mn-ea"/>
                          <a:cs typeface="+mn-cs"/>
                        </a:rPr>
                        <a:t>        565.996.179 </a:t>
                      </a:r>
                      <a:endParaRPr lang="es-ES" sz="1800" b="1" u="none" strike="noStrike" kern="1200" dirty="0">
                        <a:solidFill>
                          <a:schemeClr val="dk1"/>
                        </a:solidFill>
                        <a:effectLst/>
                        <a:latin typeface="+mn-lt"/>
                        <a:ea typeface="+mn-ea"/>
                        <a:cs typeface="+mn-cs"/>
                      </a:endParaRPr>
                    </a:p>
                  </a:txBody>
                  <a:tcPr marL="9525" marR="9525" marT="9525" marB="0" anchor="ctr"/>
                </a:tc>
                <a:tc>
                  <a:txBody>
                    <a:bodyPr/>
                    <a:lstStyle/>
                    <a:p>
                      <a:pPr algn="ctr" fontAlgn="b"/>
                      <a:r>
                        <a:rPr lang="es-ES" sz="1800" b="1" u="none" strike="noStrike" dirty="0">
                          <a:effectLst/>
                        </a:rPr>
                        <a:t>46,3%</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        648.235.508 </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43,9%</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s-ES" sz="1800" b="1" u="none" strike="noStrike" dirty="0" smtClean="0">
                          <a:effectLst/>
                        </a:rPr>
                        <a:t>             </a:t>
                      </a:r>
                      <a:r>
                        <a:rPr lang="es-ES" sz="1800" b="1" u="none" strike="noStrike" dirty="0">
                          <a:effectLst/>
                        </a:rPr>
                        <a:t>82.239.329 </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s-ES" sz="1800" b="1" u="none" strike="noStrike" dirty="0">
                          <a:effectLst/>
                        </a:rPr>
                        <a:t>32,6%</a:t>
                      </a:r>
                      <a:endParaRPr lang="es-ES" sz="1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14104962"/>
                  </a:ext>
                </a:extLst>
              </a:tr>
              <a:tr h="426151">
                <a:tc>
                  <a:txBody>
                    <a:bodyPr/>
                    <a:lstStyle/>
                    <a:p>
                      <a:pPr algn="l" fontAlgn="b"/>
                      <a:r>
                        <a:rPr lang="es-ES" sz="2000" b="1" u="none" strike="noStrike" dirty="0" smtClean="0">
                          <a:effectLst/>
                        </a:rPr>
                        <a:t> 31 </a:t>
                      </a:r>
                      <a:r>
                        <a:rPr lang="es-ES" sz="2000" b="1" u="none" strike="noStrike" dirty="0">
                          <a:effectLst/>
                        </a:rPr>
                        <a:t>-  60 Vnc</a:t>
                      </a:r>
                      <a:endParaRPr lang="es-ES" sz="20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marL="0" algn="ctr" defTabSz="914400" rtl="0" eaLnBrk="1" fontAlgn="b" latinLnBrk="0" hangingPunct="1"/>
                      <a:r>
                        <a:rPr lang="es-ES" sz="1800" b="1" u="none" strike="noStrike" kern="1200" dirty="0" smtClean="0">
                          <a:solidFill>
                            <a:schemeClr val="dk1"/>
                          </a:solidFill>
                          <a:effectLst/>
                          <a:latin typeface="+mn-lt"/>
                          <a:ea typeface="+mn-ea"/>
                          <a:cs typeface="+mn-cs"/>
                        </a:rPr>
                        <a:t>           </a:t>
                      </a:r>
                      <a:r>
                        <a:rPr lang="es-ES" sz="1800" b="1" u="none" strike="noStrike" kern="1200" dirty="0">
                          <a:solidFill>
                            <a:schemeClr val="dk1"/>
                          </a:solidFill>
                          <a:effectLst/>
                          <a:latin typeface="+mn-lt"/>
                          <a:ea typeface="+mn-ea"/>
                          <a:cs typeface="+mn-cs"/>
                        </a:rPr>
                        <a:t>94.472.971 </a:t>
                      </a:r>
                    </a:p>
                  </a:txBody>
                  <a:tcPr marL="9525" marR="9525" marT="9525" marB="0" anchor="ctr">
                    <a:solidFill>
                      <a:schemeClr val="accent6">
                        <a:lumMod val="20000"/>
                        <a:lumOff val="80000"/>
                      </a:schemeClr>
                    </a:solidFill>
                  </a:tcPr>
                </a:tc>
                <a:tc>
                  <a:txBody>
                    <a:bodyPr/>
                    <a:lstStyle/>
                    <a:p>
                      <a:pPr algn="ctr" fontAlgn="b"/>
                      <a:r>
                        <a:rPr lang="es-ES" sz="1800" b="1" u="none" strike="noStrike" dirty="0">
                          <a:effectLst/>
                        </a:rPr>
                        <a:t>7,7%</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a:effectLst/>
                        </a:rPr>
                        <a:t>           64.290.850 </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a:effectLst/>
                        </a:rPr>
                        <a:t>4,4%</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a:solidFill>
                            <a:srgbClr val="FF0000"/>
                          </a:solidFill>
                          <a:effectLst/>
                        </a:rPr>
                        <a:t>-            30.182.121 </a:t>
                      </a:r>
                      <a:endParaRPr lang="es-ES" sz="1800" b="1" i="0" u="none" strike="noStrike" dirty="0">
                        <a:solidFill>
                          <a:srgbClr val="FF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r" fontAlgn="b"/>
                      <a:r>
                        <a:rPr lang="es-ES" sz="1800" b="1" u="none" strike="noStrike" dirty="0">
                          <a:solidFill>
                            <a:srgbClr val="FF0000"/>
                          </a:solidFill>
                          <a:effectLst/>
                        </a:rPr>
                        <a:t>-12,0%</a:t>
                      </a:r>
                      <a:endParaRPr lang="es-ES" sz="1800" b="1" i="0" u="none" strike="noStrike" dirty="0">
                        <a:solidFill>
                          <a:srgbClr val="FF0000"/>
                        </a:solidFill>
                        <a:effectLst/>
                        <a:latin typeface="Calibri" panose="020F0502020204030204" pitchFamily="34" charset="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2551098292"/>
                  </a:ext>
                </a:extLst>
              </a:tr>
              <a:tr h="190500">
                <a:tc>
                  <a:txBody>
                    <a:bodyPr/>
                    <a:lstStyle/>
                    <a:p>
                      <a:pPr algn="l" fontAlgn="b"/>
                      <a:r>
                        <a:rPr lang="es-ES" sz="2000" b="1" u="none" strike="noStrike" dirty="0">
                          <a:effectLst/>
                        </a:rPr>
                        <a:t> 61 -  90 Vnc</a:t>
                      </a:r>
                      <a:endParaRPr lang="es-E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ES" sz="1800" b="1" u="none" strike="noStrike" kern="1200" dirty="0" smtClean="0">
                          <a:solidFill>
                            <a:schemeClr val="dk1"/>
                          </a:solidFill>
                          <a:effectLst/>
                          <a:latin typeface="+mn-lt"/>
                          <a:ea typeface="+mn-ea"/>
                          <a:cs typeface="+mn-cs"/>
                        </a:rPr>
                        <a:t>          </a:t>
                      </a:r>
                      <a:r>
                        <a:rPr lang="es-ES" sz="1800" b="1" u="none" strike="noStrike" kern="1200" dirty="0">
                          <a:solidFill>
                            <a:schemeClr val="dk1"/>
                          </a:solidFill>
                          <a:effectLst/>
                          <a:latin typeface="+mn-lt"/>
                          <a:ea typeface="+mn-ea"/>
                          <a:cs typeface="+mn-cs"/>
                        </a:rPr>
                        <a:t>88.781.810 </a:t>
                      </a:r>
                    </a:p>
                  </a:txBody>
                  <a:tcPr marL="9525" marR="9525" marT="9525" marB="0" anchor="ctr"/>
                </a:tc>
                <a:tc>
                  <a:txBody>
                    <a:bodyPr/>
                    <a:lstStyle/>
                    <a:p>
                      <a:pPr algn="ctr" fontAlgn="b"/>
                      <a:r>
                        <a:rPr lang="es-ES" sz="1800" b="1" u="none" strike="noStrike" dirty="0">
                          <a:effectLst/>
                        </a:rPr>
                        <a:t>7,3%</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        119.589.722 </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8,1%</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              30.807.912 </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s-ES" sz="1800" b="1" u="none" strike="noStrike" dirty="0">
                          <a:effectLst/>
                        </a:rPr>
                        <a:t>12,2%</a:t>
                      </a:r>
                      <a:endParaRPr lang="es-ES" sz="1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375834104"/>
                  </a:ext>
                </a:extLst>
              </a:tr>
              <a:tr h="190500">
                <a:tc>
                  <a:txBody>
                    <a:bodyPr/>
                    <a:lstStyle/>
                    <a:p>
                      <a:pPr algn="l" fontAlgn="b"/>
                      <a:r>
                        <a:rPr lang="es-ES" sz="2000" b="1" u="none" strike="noStrike" dirty="0">
                          <a:effectLst/>
                        </a:rPr>
                        <a:t> 91 - 180 Vnc</a:t>
                      </a:r>
                      <a:endParaRPr lang="es-ES" sz="20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marL="0" algn="ctr" defTabSz="914400" rtl="0" eaLnBrk="1" fontAlgn="b" latinLnBrk="0" hangingPunct="1"/>
                      <a:r>
                        <a:rPr lang="es-ES" sz="1800" b="1" u="none" strike="noStrike" kern="1200" dirty="0" smtClean="0">
                          <a:solidFill>
                            <a:schemeClr val="dk1"/>
                          </a:solidFill>
                          <a:effectLst/>
                          <a:latin typeface="+mn-lt"/>
                          <a:ea typeface="+mn-ea"/>
                          <a:cs typeface="+mn-cs"/>
                        </a:rPr>
                        <a:t>         107.913.131 </a:t>
                      </a:r>
                      <a:endParaRPr lang="es-ES" sz="1800" b="1" u="none" strike="noStrike" kern="1200" dirty="0">
                        <a:solidFill>
                          <a:schemeClr val="dk1"/>
                        </a:solidFill>
                        <a:effectLst/>
                        <a:latin typeface="+mn-lt"/>
                        <a:ea typeface="+mn-ea"/>
                        <a:cs typeface="+mn-cs"/>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a:effectLst/>
                        </a:rPr>
                        <a:t>8,8%</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a:effectLst/>
                        </a:rPr>
                        <a:t>           98.802.263 </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a:effectLst/>
                        </a:rPr>
                        <a:t>6,7%</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a:solidFill>
                            <a:srgbClr val="FF0000"/>
                          </a:solidFill>
                          <a:effectLst/>
                        </a:rPr>
                        <a:t>-              9.110.868 </a:t>
                      </a:r>
                      <a:endParaRPr lang="es-ES" sz="1800" b="1" i="0" u="none" strike="noStrike" dirty="0">
                        <a:solidFill>
                          <a:srgbClr val="FF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r" fontAlgn="b"/>
                      <a:r>
                        <a:rPr lang="es-ES" sz="1800" b="1" u="none" strike="noStrike" dirty="0">
                          <a:solidFill>
                            <a:srgbClr val="FF0000"/>
                          </a:solidFill>
                          <a:effectLst/>
                        </a:rPr>
                        <a:t>-3,6%</a:t>
                      </a:r>
                      <a:endParaRPr lang="es-ES" sz="1800" b="1" i="0" u="none" strike="noStrike" dirty="0">
                        <a:solidFill>
                          <a:srgbClr val="FF0000"/>
                        </a:solidFill>
                        <a:effectLst/>
                        <a:latin typeface="Calibri" panose="020F0502020204030204" pitchFamily="34" charset="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4205947837"/>
                  </a:ext>
                </a:extLst>
              </a:tr>
              <a:tr h="190500">
                <a:tc>
                  <a:txBody>
                    <a:bodyPr/>
                    <a:lstStyle/>
                    <a:p>
                      <a:pPr algn="l" fontAlgn="b"/>
                      <a:r>
                        <a:rPr lang="es-ES" sz="2000" b="1" u="none" strike="noStrike" dirty="0">
                          <a:effectLst/>
                        </a:rPr>
                        <a:t> 181 - 360 Vnc</a:t>
                      </a:r>
                      <a:endParaRPr lang="es-E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ES" sz="1800" b="1" u="none" strike="noStrike" kern="1200" dirty="0">
                          <a:solidFill>
                            <a:schemeClr val="dk1"/>
                          </a:solidFill>
                          <a:effectLst/>
                          <a:latin typeface="+mn-lt"/>
                          <a:ea typeface="+mn-ea"/>
                          <a:cs typeface="+mn-cs"/>
                        </a:rPr>
                        <a:t> </a:t>
                      </a:r>
                      <a:r>
                        <a:rPr lang="es-ES" sz="1800" b="1" u="none" strike="noStrike" kern="1200" dirty="0" smtClean="0">
                          <a:solidFill>
                            <a:schemeClr val="dk1"/>
                          </a:solidFill>
                          <a:effectLst/>
                          <a:latin typeface="+mn-lt"/>
                          <a:ea typeface="+mn-ea"/>
                          <a:cs typeface="+mn-cs"/>
                        </a:rPr>
                        <a:t>       106.916.923 </a:t>
                      </a:r>
                      <a:endParaRPr lang="es-ES" sz="1800" b="1" u="none" strike="noStrike" kern="1200" dirty="0">
                        <a:solidFill>
                          <a:schemeClr val="dk1"/>
                        </a:solidFill>
                        <a:effectLst/>
                        <a:latin typeface="+mn-lt"/>
                        <a:ea typeface="+mn-ea"/>
                        <a:cs typeface="+mn-cs"/>
                      </a:endParaRPr>
                    </a:p>
                  </a:txBody>
                  <a:tcPr marL="9525" marR="9525" marT="9525" marB="0" anchor="ctr"/>
                </a:tc>
                <a:tc>
                  <a:txBody>
                    <a:bodyPr/>
                    <a:lstStyle/>
                    <a:p>
                      <a:pPr algn="ctr" fontAlgn="b"/>
                      <a:r>
                        <a:rPr lang="es-ES" sz="1800" b="1" u="none" strike="noStrike" dirty="0">
                          <a:effectLst/>
                        </a:rPr>
                        <a:t>8,7%</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        228.724.030 </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15,5%</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s-ES" sz="1800" b="1" u="none" strike="noStrike" dirty="0">
                          <a:effectLst/>
                        </a:rPr>
                        <a:t>           121.807.107 </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s-ES" sz="1800" b="1" u="none" strike="noStrike" dirty="0">
                          <a:effectLst/>
                        </a:rPr>
                        <a:t>48,3%</a:t>
                      </a:r>
                      <a:endParaRPr lang="es-ES" sz="1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28221351"/>
                  </a:ext>
                </a:extLst>
              </a:tr>
              <a:tr h="190500">
                <a:tc>
                  <a:txBody>
                    <a:bodyPr/>
                    <a:lstStyle/>
                    <a:p>
                      <a:pPr algn="l" fontAlgn="b"/>
                      <a:r>
                        <a:rPr lang="es-ES" sz="2000" b="1" u="none" strike="noStrike" dirty="0">
                          <a:effectLst/>
                        </a:rPr>
                        <a:t> </a:t>
                      </a:r>
                      <a:r>
                        <a:rPr lang="es-ES" sz="2000" b="1" u="none" strike="noStrike" dirty="0" smtClean="0">
                          <a:effectLst/>
                        </a:rPr>
                        <a:t>+ </a:t>
                      </a:r>
                      <a:r>
                        <a:rPr lang="es-ES" sz="2000" b="1" u="none" strike="noStrike" dirty="0">
                          <a:effectLst/>
                        </a:rPr>
                        <a:t>360 Vnc</a:t>
                      </a:r>
                      <a:endParaRPr lang="es-ES" sz="20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marL="0" algn="ctr" defTabSz="914400" rtl="0" eaLnBrk="1" fontAlgn="b" latinLnBrk="0" hangingPunct="1"/>
                      <a:r>
                        <a:rPr lang="es-ES" sz="1800" b="1" u="none" strike="noStrike" kern="1200" dirty="0" smtClean="0">
                          <a:solidFill>
                            <a:schemeClr val="dk1"/>
                          </a:solidFill>
                          <a:effectLst/>
                          <a:latin typeface="+mn-lt"/>
                          <a:ea typeface="+mn-ea"/>
                          <a:cs typeface="+mn-cs"/>
                        </a:rPr>
                        <a:t>        </a:t>
                      </a:r>
                      <a:r>
                        <a:rPr lang="es-ES" sz="1800" b="1" u="none" strike="noStrike" kern="1200" dirty="0">
                          <a:solidFill>
                            <a:schemeClr val="dk1"/>
                          </a:solidFill>
                          <a:effectLst/>
                          <a:latin typeface="+mn-lt"/>
                          <a:ea typeface="+mn-ea"/>
                          <a:cs typeface="+mn-cs"/>
                        </a:rPr>
                        <a:t>259.301.067 </a:t>
                      </a:r>
                    </a:p>
                  </a:txBody>
                  <a:tcPr marL="9525" marR="9525" marT="9525" marB="0" anchor="ctr">
                    <a:solidFill>
                      <a:schemeClr val="accent6">
                        <a:lumMod val="20000"/>
                        <a:lumOff val="80000"/>
                      </a:schemeClr>
                    </a:solidFill>
                  </a:tcPr>
                </a:tc>
                <a:tc>
                  <a:txBody>
                    <a:bodyPr/>
                    <a:lstStyle/>
                    <a:p>
                      <a:pPr algn="ctr" fontAlgn="b"/>
                      <a:r>
                        <a:rPr lang="es-ES" sz="1800" b="1" u="none" strike="noStrike" dirty="0">
                          <a:effectLst/>
                        </a:rPr>
                        <a:t>21,2%</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a:effectLst/>
                        </a:rPr>
                        <a:t>        315.710.843 </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ctr" fontAlgn="b"/>
                      <a:r>
                        <a:rPr lang="es-ES" sz="1800" b="1" u="none" strike="noStrike" dirty="0">
                          <a:effectLst/>
                        </a:rPr>
                        <a:t>21,4%</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r" fontAlgn="b"/>
                      <a:r>
                        <a:rPr lang="es-ES" sz="1800" b="1" u="none" strike="noStrike" dirty="0" smtClean="0">
                          <a:effectLst/>
                        </a:rPr>
                        <a:t>             </a:t>
                      </a:r>
                      <a:r>
                        <a:rPr lang="es-ES" sz="1800" b="1" u="none" strike="noStrike" dirty="0">
                          <a:effectLst/>
                        </a:rPr>
                        <a:t>56.409.775 </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tc>
                  <a:txBody>
                    <a:bodyPr/>
                    <a:lstStyle/>
                    <a:p>
                      <a:pPr algn="r" fontAlgn="b"/>
                      <a:r>
                        <a:rPr lang="es-ES" sz="1800" b="1" u="none" strike="noStrike" dirty="0">
                          <a:effectLst/>
                        </a:rPr>
                        <a:t>22,4%</a:t>
                      </a:r>
                      <a:endParaRPr lang="es-ES" sz="1800" b="1" i="0" u="none" strike="noStrike" dirty="0">
                        <a:solidFill>
                          <a:srgbClr val="000000"/>
                        </a:solidFill>
                        <a:effectLst/>
                        <a:latin typeface="Calibri" panose="020F0502020204030204" pitchFamily="34" charset="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2183177454"/>
                  </a:ext>
                </a:extLst>
              </a:tr>
              <a:tr h="190500">
                <a:tc>
                  <a:txBody>
                    <a:bodyPr/>
                    <a:lstStyle/>
                    <a:p>
                      <a:pPr algn="ctr" fontAlgn="b"/>
                      <a:r>
                        <a:rPr lang="es-ES" sz="2000" b="1" u="none" strike="noStrike" dirty="0">
                          <a:effectLst/>
                        </a:rPr>
                        <a:t>TOTAL </a:t>
                      </a:r>
                      <a:endParaRPr lang="es-ES" sz="2000" b="1" i="0" u="none" strike="noStrike" dirty="0">
                        <a:solidFill>
                          <a:srgbClr val="000000"/>
                        </a:solidFill>
                        <a:effectLst/>
                        <a:latin typeface="Calibri" panose="020F0502020204030204" pitchFamily="34" charset="0"/>
                      </a:endParaRPr>
                    </a:p>
                  </a:txBody>
                  <a:tcPr marL="9525" marR="9525" marT="9525" marB="0" anchor="ctr"/>
                </a:tc>
                <a:tc>
                  <a:txBody>
                    <a:bodyPr/>
                    <a:lstStyle/>
                    <a:p>
                      <a:pPr marL="0" algn="ctr" defTabSz="914400" rtl="0" eaLnBrk="1" fontAlgn="b" latinLnBrk="0" hangingPunct="1"/>
                      <a:r>
                        <a:rPr lang="es-ES" sz="1800" b="1" u="none" strike="noStrike" kern="1200" dirty="0" smtClean="0">
                          <a:solidFill>
                            <a:schemeClr val="dk1"/>
                          </a:solidFill>
                          <a:effectLst/>
                          <a:latin typeface="+mn-lt"/>
                          <a:ea typeface="+mn-ea"/>
                          <a:cs typeface="+mn-cs"/>
                        </a:rPr>
                        <a:t>    </a:t>
                      </a:r>
                      <a:r>
                        <a:rPr lang="es-ES" sz="1800" b="1" u="none" strike="noStrike" kern="1200" dirty="0">
                          <a:solidFill>
                            <a:schemeClr val="dk1"/>
                          </a:solidFill>
                          <a:effectLst/>
                          <a:latin typeface="+mn-lt"/>
                          <a:ea typeface="+mn-ea"/>
                          <a:cs typeface="+mn-cs"/>
                        </a:rPr>
                        <a:t>1.223.382.082 </a:t>
                      </a:r>
                    </a:p>
                  </a:txBody>
                  <a:tcPr marL="9525" marR="9525" marT="9525" marB="0" anchor="ctr"/>
                </a:tc>
                <a:tc>
                  <a:txBody>
                    <a:bodyPr/>
                    <a:lstStyle/>
                    <a:p>
                      <a:pPr algn="ctr" fontAlgn="b"/>
                      <a:r>
                        <a:rPr lang="es-ES" sz="1800" b="1" u="none" strike="noStrike" dirty="0">
                          <a:effectLst/>
                        </a:rPr>
                        <a:t>100,0%</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     1.475.353.216 </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100,0%</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b"/>
                      <a:r>
                        <a:rPr lang="es-ES" sz="1800" b="1" u="none" strike="noStrike" dirty="0">
                          <a:effectLst/>
                        </a:rPr>
                        <a:t>           251.971.135 </a:t>
                      </a:r>
                      <a:endParaRPr lang="es-ES" sz="1800" b="1" i="0" u="none" strike="noStrike" dirty="0">
                        <a:solidFill>
                          <a:srgbClr val="000000"/>
                        </a:solidFill>
                        <a:effectLst/>
                        <a:latin typeface="Calibri" panose="020F0502020204030204" pitchFamily="34" charset="0"/>
                      </a:endParaRPr>
                    </a:p>
                  </a:txBody>
                  <a:tcPr marL="9525" marR="9525" marT="9525" marB="0" anchor="ctr"/>
                </a:tc>
                <a:tc>
                  <a:txBody>
                    <a:bodyPr/>
                    <a:lstStyle/>
                    <a:p>
                      <a:pPr algn="r" fontAlgn="b"/>
                      <a:r>
                        <a:rPr lang="es-ES" sz="1800" b="1" u="none" strike="noStrike" dirty="0">
                          <a:effectLst/>
                        </a:rPr>
                        <a:t>100,0%</a:t>
                      </a:r>
                      <a:endParaRPr lang="es-ES" sz="1800" b="1"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58853371"/>
                  </a:ext>
                </a:extLst>
              </a:tr>
            </a:tbl>
          </a:graphicData>
        </a:graphic>
      </p:graphicFrame>
    </p:spTree>
    <p:extLst>
      <p:ext uri="{BB962C8B-B14F-4D97-AF65-F5344CB8AC3E}">
        <p14:creationId xmlns:p14="http://schemas.microsoft.com/office/powerpoint/2010/main" val="143948455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Autofit/>
          </a:bodyPr>
          <a:lstStyle/>
          <a:p>
            <a:pPr algn="ctr"/>
            <a:r>
              <a:rPr lang="es-CO" sz="3800" b="1" dirty="0">
                <a:solidFill>
                  <a:schemeClr val="tx1"/>
                </a:solidFill>
              </a:rPr>
              <a:t>CUENTAS PAGADAS EN ENERO AÑO 2.025.</a:t>
            </a:r>
            <a:endParaRPr lang="es-ES_tradnl" sz="3800" b="1" dirty="0">
              <a:solidFill>
                <a:schemeClr val="tx1"/>
              </a:solidFill>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graphicFrame>
        <p:nvGraphicFramePr>
          <p:cNvPr id="3" name="Tabla 5">
            <a:extLst>
              <a:ext uri="{FF2B5EF4-FFF2-40B4-BE49-F238E27FC236}">
                <a16:creationId xmlns:a16="http://schemas.microsoft.com/office/drawing/2014/main" id="{23862919-F9C7-D0DB-96E4-BDD4DF05D14A}"/>
              </a:ext>
            </a:extLst>
          </p:cNvPr>
          <p:cNvGraphicFramePr>
            <a:graphicFrameLocks noGrp="1"/>
          </p:cNvGraphicFramePr>
          <p:nvPr>
            <p:extLst/>
          </p:nvPr>
        </p:nvGraphicFramePr>
        <p:xfrm>
          <a:off x="1561923" y="977992"/>
          <a:ext cx="9601199" cy="4237569"/>
        </p:xfrm>
        <a:graphic>
          <a:graphicData uri="http://schemas.openxmlformats.org/drawingml/2006/table">
            <a:tbl>
              <a:tblPr firstRow="1" bandRow="1">
                <a:tableStyleId>{5C22544A-7EE6-4342-B048-85BDC9FD1C3A}</a:tableStyleId>
              </a:tblPr>
              <a:tblGrid>
                <a:gridCol w="5589379">
                  <a:extLst>
                    <a:ext uri="{9D8B030D-6E8A-4147-A177-3AD203B41FA5}">
                      <a16:colId xmlns:a16="http://schemas.microsoft.com/office/drawing/2014/main" val="154410193"/>
                    </a:ext>
                  </a:extLst>
                </a:gridCol>
                <a:gridCol w="4011820">
                  <a:extLst>
                    <a:ext uri="{9D8B030D-6E8A-4147-A177-3AD203B41FA5}">
                      <a16:colId xmlns:a16="http://schemas.microsoft.com/office/drawing/2014/main" val="4093255174"/>
                    </a:ext>
                  </a:extLst>
                </a:gridCol>
              </a:tblGrid>
              <a:tr h="787402">
                <a:tc>
                  <a:txBody>
                    <a:bodyPr/>
                    <a:lstStyle/>
                    <a:p>
                      <a:pPr algn="ctr"/>
                      <a:r>
                        <a:rPr lang="es-MX" sz="3400" dirty="0">
                          <a:solidFill>
                            <a:schemeClr val="tx1"/>
                          </a:solidFill>
                        </a:rPr>
                        <a:t>A DICIEMBRE DE 2024</a:t>
                      </a:r>
                      <a:endParaRPr lang="es-CO" sz="3400" dirty="0">
                        <a:solidFill>
                          <a:schemeClr val="tx1"/>
                        </a:solidFill>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algn="r"/>
                      <a:r>
                        <a:rPr lang="es-MX" sz="3400" b="1" kern="1200" dirty="0">
                          <a:solidFill>
                            <a:schemeClr val="tx1"/>
                          </a:solidFill>
                          <a:latin typeface="+mn-lt"/>
                          <a:ea typeface="+mn-ea"/>
                          <a:cs typeface="+mn-cs"/>
                        </a:rPr>
                        <a:t>$1,383,281,403,75</a:t>
                      </a:r>
                      <a:endParaRPr lang="es-CO" sz="3400" b="1" kern="1200" dirty="0">
                        <a:solidFill>
                          <a:schemeClr val="tx1"/>
                        </a:solidFill>
                        <a:latin typeface="+mn-lt"/>
                        <a:ea typeface="+mn-ea"/>
                        <a:cs typeface="+mn-cs"/>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1120455654"/>
                  </a:ext>
                </a:extLst>
              </a:tr>
              <a:tr h="880533">
                <a:tc>
                  <a:txBody>
                    <a:bodyPr/>
                    <a:lstStyle/>
                    <a:p>
                      <a:pPr marL="0" algn="ctr" defTabSz="914400" rtl="0" eaLnBrk="1" latinLnBrk="0" hangingPunct="1"/>
                      <a:r>
                        <a:rPr lang="es-MX" sz="3400" b="1" kern="1200" dirty="0">
                          <a:solidFill>
                            <a:schemeClr val="tx1"/>
                          </a:solidFill>
                          <a:latin typeface="+mn-lt"/>
                          <a:ea typeface="+mn-ea"/>
                          <a:cs typeface="+mn-cs"/>
                        </a:rPr>
                        <a:t>PAGADO EN ENERO 2025</a:t>
                      </a:r>
                      <a:endParaRPr lang="es-CO" sz="3400" b="1" kern="1200" dirty="0">
                        <a:solidFill>
                          <a:schemeClr val="tx1"/>
                        </a:solidFill>
                        <a:latin typeface="+mn-lt"/>
                        <a:ea typeface="+mn-ea"/>
                        <a:cs typeface="+mn-cs"/>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defTabSz="914400" rtl="0" eaLnBrk="1" latinLnBrk="0" hangingPunct="1"/>
                      <a:r>
                        <a:rPr lang="es-MX" sz="3400" b="1" kern="1200" dirty="0">
                          <a:solidFill>
                            <a:schemeClr val="tx1"/>
                          </a:solidFill>
                          <a:latin typeface="+mn-lt"/>
                          <a:ea typeface="+mn-ea"/>
                          <a:cs typeface="+mn-cs"/>
                        </a:rPr>
                        <a:t>$1,675,596,359,14</a:t>
                      </a:r>
                      <a:endParaRPr lang="es-CO" sz="3400" b="1" kern="1200" dirty="0">
                        <a:solidFill>
                          <a:schemeClr val="tx1"/>
                        </a:solidFill>
                        <a:latin typeface="+mn-lt"/>
                        <a:ea typeface="+mn-ea"/>
                        <a:cs typeface="+mn-cs"/>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442713854"/>
                  </a:ext>
                </a:extLst>
              </a:tr>
              <a:tr h="1284817">
                <a:tc>
                  <a:txBody>
                    <a:bodyPr/>
                    <a:lstStyle/>
                    <a:p>
                      <a:pPr marL="0" algn="ctr" defTabSz="914400" rtl="0" eaLnBrk="1" latinLnBrk="0" hangingPunct="1"/>
                      <a:r>
                        <a:rPr lang="es-MX" sz="3400" b="1" kern="1200" dirty="0">
                          <a:solidFill>
                            <a:schemeClr val="tx1"/>
                          </a:solidFill>
                          <a:latin typeface="+mn-lt"/>
                          <a:ea typeface="+mn-ea"/>
                          <a:cs typeface="+mn-cs"/>
                        </a:rPr>
                        <a:t>A ENERO DE 2025 A PROVEEDORES</a:t>
                      </a:r>
                      <a:endParaRPr lang="es-CO" sz="3400" b="1" kern="1200" dirty="0">
                        <a:solidFill>
                          <a:schemeClr val="tx1"/>
                        </a:solidFill>
                        <a:latin typeface="+mn-lt"/>
                        <a:ea typeface="+mn-ea"/>
                        <a:cs typeface="+mn-cs"/>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defTabSz="914400" rtl="0" eaLnBrk="1" latinLnBrk="0" hangingPunct="1"/>
                      <a:endParaRPr lang="es-MX" sz="3400" b="1" kern="1200" dirty="0">
                        <a:solidFill>
                          <a:schemeClr val="tx1"/>
                        </a:solidFill>
                        <a:latin typeface="+mn-lt"/>
                        <a:ea typeface="+mn-ea"/>
                        <a:cs typeface="+mn-cs"/>
                      </a:endParaRPr>
                    </a:p>
                    <a:p>
                      <a:pPr marL="0" algn="ctr" defTabSz="914400" rtl="0" eaLnBrk="1" latinLnBrk="0" hangingPunct="1"/>
                      <a:r>
                        <a:rPr lang="es-MX" sz="3400" b="1" kern="1200" dirty="0">
                          <a:solidFill>
                            <a:schemeClr val="tx1"/>
                          </a:solidFill>
                          <a:latin typeface="+mn-lt"/>
                          <a:ea typeface="+mn-ea"/>
                          <a:cs typeface="+mn-cs"/>
                        </a:rPr>
                        <a:t>$117,883,263,04</a:t>
                      </a:r>
                      <a:endParaRPr lang="es-CO" sz="3400" b="1" kern="1200" dirty="0">
                        <a:solidFill>
                          <a:schemeClr val="tx1"/>
                        </a:solidFill>
                        <a:latin typeface="+mn-lt"/>
                        <a:ea typeface="+mn-ea"/>
                        <a:cs typeface="+mn-cs"/>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468457304"/>
                  </a:ext>
                </a:extLst>
              </a:tr>
              <a:tr h="1284817">
                <a:tc>
                  <a:txBody>
                    <a:bodyPr/>
                    <a:lstStyle/>
                    <a:p>
                      <a:pPr marL="0" algn="ctr" defTabSz="914400" rtl="0" eaLnBrk="1" latinLnBrk="0" hangingPunct="1"/>
                      <a:r>
                        <a:rPr lang="es-MX" sz="3400" b="1" kern="1200" dirty="0">
                          <a:solidFill>
                            <a:schemeClr val="tx1"/>
                          </a:solidFill>
                          <a:latin typeface="+mn-lt"/>
                          <a:ea typeface="+mn-ea"/>
                          <a:cs typeface="+mn-cs"/>
                        </a:rPr>
                        <a:t>SEGURIDAD SOCIAL Y PRESTACIONES</a:t>
                      </a:r>
                      <a:endParaRPr lang="es-CO" sz="3400" b="1" kern="1200" dirty="0">
                        <a:solidFill>
                          <a:schemeClr val="tx1"/>
                        </a:solidFill>
                        <a:latin typeface="+mn-lt"/>
                        <a:ea typeface="+mn-ea"/>
                        <a:cs typeface="+mn-cs"/>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pPr marL="0" algn="ctr" defTabSz="914400" rtl="0" eaLnBrk="1" latinLnBrk="0" hangingPunct="1"/>
                      <a:endParaRPr lang="es-MX" sz="3400" b="1" kern="1200" dirty="0">
                        <a:solidFill>
                          <a:schemeClr val="tx1"/>
                        </a:solidFill>
                        <a:latin typeface="+mn-lt"/>
                        <a:ea typeface="+mn-ea"/>
                        <a:cs typeface="+mn-cs"/>
                      </a:endParaRPr>
                    </a:p>
                    <a:p>
                      <a:pPr marL="0" algn="ctr" defTabSz="914400" rtl="0" eaLnBrk="1" latinLnBrk="0" hangingPunct="1"/>
                      <a:r>
                        <a:rPr lang="es-MX" sz="3400" b="1" kern="1200" dirty="0">
                          <a:solidFill>
                            <a:schemeClr val="tx1"/>
                          </a:solidFill>
                          <a:latin typeface="+mn-lt"/>
                          <a:ea typeface="+mn-ea"/>
                          <a:cs typeface="+mn-cs"/>
                        </a:rPr>
                        <a:t>$266,307,194,21</a:t>
                      </a:r>
                      <a:endParaRPr lang="es-CO" sz="3400" b="1" kern="1200" dirty="0">
                        <a:solidFill>
                          <a:schemeClr val="tx1"/>
                        </a:solidFill>
                        <a:latin typeface="+mn-lt"/>
                        <a:ea typeface="+mn-ea"/>
                        <a:cs typeface="+mn-cs"/>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203577417"/>
                  </a:ext>
                </a:extLst>
              </a:tr>
            </a:tbl>
          </a:graphicData>
        </a:graphic>
      </p:graphicFrame>
      <p:graphicFrame>
        <p:nvGraphicFramePr>
          <p:cNvPr id="6" name="Tabla 7">
            <a:extLst>
              <a:ext uri="{FF2B5EF4-FFF2-40B4-BE49-F238E27FC236}">
                <a16:creationId xmlns:a16="http://schemas.microsoft.com/office/drawing/2014/main" id="{B0614F5C-F620-080A-6670-DCDD8C3E50E5}"/>
              </a:ext>
            </a:extLst>
          </p:cNvPr>
          <p:cNvGraphicFramePr>
            <a:graphicFrameLocks noGrp="1"/>
          </p:cNvGraphicFramePr>
          <p:nvPr>
            <p:extLst/>
          </p:nvPr>
        </p:nvGraphicFramePr>
        <p:xfrm>
          <a:off x="1561923" y="5275911"/>
          <a:ext cx="9601199" cy="609600"/>
        </p:xfrm>
        <a:graphic>
          <a:graphicData uri="http://schemas.openxmlformats.org/drawingml/2006/table">
            <a:tbl>
              <a:tblPr firstRow="1" bandRow="1">
                <a:tableStyleId>{5C22544A-7EE6-4342-B048-85BDC9FD1C3A}</a:tableStyleId>
              </a:tblPr>
              <a:tblGrid>
                <a:gridCol w="5854995">
                  <a:extLst>
                    <a:ext uri="{9D8B030D-6E8A-4147-A177-3AD203B41FA5}">
                      <a16:colId xmlns:a16="http://schemas.microsoft.com/office/drawing/2014/main" val="1202735752"/>
                    </a:ext>
                  </a:extLst>
                </a:gridCol>
                <a:gridCol w="3746204">
                  <a:extLst>
                    <a:ext uri="{9D8B030D-6E8A-4147-A177-3AD203B41FA5}">
                      <a16:colId xmlns:a16="http://schemas.microsoft.com/office/drawing/2014/main" val="3978174650"/>
                    </a:ext>
                  </a:extLst>
                </a:gridCol>
              </a:tblGrid>
              <a:tr h="0">
                <a:tc>
                  <a:txBody>
                    <a:bodyPr/>
                    <a:lstStyle/>
                    <a:p>
                      <a:r>
                        <a:rPr lang="es-MX" sz="2800" b="1" kern="1200" dirty="0">
                          <a:solidFill>
                            <a:schemeClr val="tx1"/>
                          </a:solidFill>
                          <a:latin typeface="+mn-lt"/>
                          <a:ea typeface="+mn-ea"/>
                          <a:cs typeface="+mn-cs"/>
                        </a:rPr>
                        <a:t>TOTAL DEUDA A ENERO DE 2025</a:t>
                      </a:r>
                      <a:endParaRPr lang="es-CO" sz="2800" b="1" kern="1200" dirty="0">
                        <a:solidFill>
                          <a:schemeClr val="tx1"/>
                        </a:solidFill>
                        <a:latin typeface="+mn-lt"/>
                        <a:ea typeface="+mn-ea"/>
                        <a:cs typeface="+mn-cs"/>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tc>
                  <a:txBody>
                    <a:bodyPr/>
                    <a:lstStyle/>
                    <a:p>
                      <a:r>
                        <a:rPr lang="es-MX" sz="3400" b="1" kern="1200" dirty="0">
                          <a:solidFill>
                            <a:schemeClr val="tx1"/>
                          </a:solidFill>
                          <a:latin typeface="+mn-lt"/>
                          <a:ea typeface="+mn-ea"/>
                          <a:cs typeface="+mn-cs"/>
                        </a:rPr>
                        <a:t>$384,190,457,25</a:t>
                      </a:r>
                      <a:endParaRPr lang="es-CO" sz="3400" b="1" kern="1200" dirty="0">
                        <a:solidFill>
                          <a:schemeClr val="tx1"/>
                        </a:solidFill>
                        <a:latin typeface="+mn-lt"/>
                        <a:ea typeface="+mn-ea"/>
                        <a:cs typeface="+mn-cs"/>
                      </a:endParaRPr>
                    </a:p>
                  </a:txBody>
                  <a:tc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tcPr>
                </a:tc>
                <a:extLst>
                  <a:ext uri="{0D108BD9-81ED-4DB2-BD59-A6C34878D82A}">
                    <a16:rowId xmlns:a16="http://schemas.microsoft.com/office/drawing/2014/main" val="3827791840"/>
                  </a:ext>
                </a:extLst>
              </a:tr>
            </a:tbl>
          </a:graphicData>
        </a:graphic>
      </p:graphicFrame>
    </p:spTree>
    <p:extLst>
      <p:ext uri="{BB962C8B-B14F-4D97-AF65-F5344CB8AC3E}">
        <p14:creationId xmlns:p14="http://schemas.microsoft.com/office/powerpoint/2010/main" val="2477840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82254" y="224135"/>
            <a:ext cx="10196945" cy="646331"/>
          </a:xfrm>
          <a:prstGeom prst="rect">
            <a:avLst/>
          </a:prstGeom>
        </p:spPr>
        <p:txBody>
          <a:bodyPr wrap="square">
            <a:spAutoFit/>
          </a:bodyPr>
          <a:lstStyle/>
          <a:p>
            <a:r>
              <a:rPr lang="es-ES" b="1" dirty="0">
                <a:latin typeface="Arial Black" pitchFamily="34" charset="0"/>
              </a:rPr>
              <a:t>ESTADO DE SITUACION FINANCIERA </a:t>
            </a:r>
            <a:r>
              <a:rPr lang="es-ES" b="1" dirty="0" smtClean="0">
                <a:latin typeface="Arial Black" pitchFamily="34" charset="0"/>
              </a:rPr>
              <a:t>– BALANCE 2024 vs 2023.</a:t>
            </a:r>
            <a:r>
              <a:rPr lang="es-ES" b="1" dirty="0">
                <a:latin typeface="Arial Black" pitchFamily="34" charset="0"/>
              </a:rPr>
              <a:t/>
            </a:r>
            <a:br>
              <a:rPr lang="es-ES" b="1" dirty="0">
                <a:latin typeface="Arial Black" pitchFamily="34" charset="0"/>
              </a:rPr>
            </a:br>
            <a:endParaRPr lang="es-ES" dirty="0"/>
          </a:p>
        </p:txBody>
      </p:sp>
      <p:graphicFrame>
        <p:nvGraphicFramePr>
          <p:cNvPr id="5" name="Tabla 4"/>
          <p:cNvGraphicFramePr>
            <a:graphicFrameLocks noGrp="1"/>
          </p:cNvGraphicFramePr>
          <p:nvPr>
            <p:extLst>
              <p:ext uri="{D42A27DB-BD31-4B8C-83A1-F6EECF244321}">
                <p14:modId xmlns:p14="http://schemas.microsoft.com/office/powerpoint/2010/main" val="407670896"/>
              </p:ext>
            </p:extLst>
          </p:nvPr>
        </p:nvGraphicFramePr>
        <p:xfrm>
          <a:off x="1042736" y="744967"/>
          <a:ext cx="10120132" cy="4124023"/>
        </p:xfrm>
        <a:graphic>
          <a:graphicData uri="http://schemas.openxmlformats.org/drawingml/2006/table">
            <a:tbl>
              <a:tblPr>
                <a:tableStyleId>{16D9F66E-5EB9-4882-86FB-DCBF35E3C3E4}</a:tableStyleId>
              </a:tblPr>
              <a:tblGrid>
                <a:gridCol w="498289">
                  <a:extLst>
                    <a:ext uri="{9D8B030D-6E8A-4147-A177-3AD203B41FA5}">
                      <a16:colId xmlns:a16="http://schemas.microsoft.com/office/drawing/2014/main" val="4133059389"/>
                    </a:ext>
                  </a:extLst>
                </a:gridCol>
                <a:gridCol w="3907425">
                  <a:extLst>
                    <a:ext uri="{9D8B030D-6E8A-4147-A177-3AD203B41FA5}">
                      <a16:colId xmlns:a16="http://schemas.microsoft.com/office/drawing/2014/main" val="414686039"/>
                    </a:ext>
                  </a:extLst>
                </a:gridCol>
                <a:gridCol w="1882097">
                  <a:extLst>
                    <a:ext uri="{9D8B030D-6E8A-4147-A177-3AD203B41FA5}">
                      <a16:colId xmlns:a16="http://schemas.microsoft.com/office/drawing/2014/main" val="2466108682"/>
                    </a:ext>
                  </a:extLst>
                </a:gridCol>
                <a:gridCol w="357683">
                  <a:extLst>
                    <a:ext uri="{9D8B030D-6E8A-4147-A177-3AD203B41FA5}">
                      <a16:colId xmlns:a16="http://schemas.microsoft.com/office/drawing/2014/main" val="1994259967"/>
                    </a:ext>
                  </a:extLst>
                </a:gridCol>
                <a:gridCol w="1933781">
                  <a:extLst>
                    <a:ext uri="{9D8B030D-6E8A-4147-A177-3AD203B41FA5}">
                      <a16:colId xmlns:a16="http://schemas.microsoft.com/office/drawing/2014/main" val="2029918692"/>
                    </a:ext>
                  </a:extLst>
                </a:gridCol>
                <a:gridCol w="1540857">
                  <a:extLst>
                    <a:ext uri="{9D8B030D-6E8A-4147-A177-3AD203B41FA5}">
                      <a16:colId xmlns:a16="http://schemas.microsoft.com/office/drawing/2014/main" val="2964217853"/>
                    </a:ext>
                  </a:extLst>
                </a:gridCol>
              </a:tblGrid>
              <a:tr h="277817">
                <a:tc>
                  <a:txBody>
                    <a:bodyPr/>
                    <a:lstStyle/>
                    <a:p>
                      <a:pPr algn="ctr" fontAlgn="ctr"/>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algn="ctr" fontAlgn="ctr"/>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algn="ctr" fontAlgn="ctr"/>
                      <a:r>
                        <a:rPr lang="es-ES" sz="1400" b="1" u="none" strike="noStrike" dirty="0" smtClean="0">
                          <a:effectLst/>
                        </a:rPr>
                        <a:t>AÑO 2024</a:t>
                      </a:r>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endParaRPr lang="es-ES" sz="2000" dirty="0"/>
                    </a:p>
                  </a:txBody>
                  <a:tcPr marL="4934" marR="4934" marT="4934" marB="0" anchor="ctr"/>
                </a:tc>
                <a:tc>
                  <a:txBody>
                    <a:bodyPr/>
                    <a:lstStyle/>
                    <a:p>
                      <a:pPr algn="ctr" fontAlgn="ctr"/>
                      <a:r>
                        <a:rPr lang="es-ES" sz="1400" b="1" u="none" strike="noStrike" dirty="0" smtClean="0">
                          <a:effectLst/>
                        </a:rPr>
                        <a:t>AÑO 2023</a:t>
                      </a:r>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algn="ctr" fontAlgn="ctr"/>
                      <a:r>
                        <a:rPr lang="es-ES" sz="1400" b="1" u="none" strike="noStrike" dirty="0">
                          <a:effectLst/>
                        </a:rPr>
                        <a:t> VARIACION </a:t>
                      </a:r>
                      <a:endParaRPr lang="es-ES" sz="1400" b="1" i="0" u="none" strike="noStrike" dirty="0">
                        <a:solidFill>
                          <a:srgbClr val="000000"/>
                        </a:solidFill>
                        <a:effectLst/>
                        <a:latin typeface="Arial" panose="020B0604020202020204" pitchFamily="34" charset="0"/>
                      </a:endParaRPr>
                    </a:p>
                  </a:txBody>
                  <a:tcPr marL="4934" marR="4934" marT="4934" marB="0" anchor="ctr"/>
                </a:tc>
                <a:extLst>
                  <a:ext uri="{0D108BD9-81ED-4DB2-BD59-A6C34878D82A}">
                    <a16:rowId xmlns:a16="http://schemas.microsoft.com/office/drawing/2014/main" val="3792898575"/>
                  </a:ext>
                </a:extLst>
              </a:tr>
              <a:tr h="231295">
                <a:tc gridSpan="6">
                  <a:txBody>
                    <a:bodyPr/>
                    <a:lstStyle/>
                    <a:p>
                      <a:pPr algn="ctr" fontAlgn="b"/>
                      <a:r>
                        <a:rPr lang="es-ES" sz="1400" b="1" u="none" strike="noStrike" dirty="0">
                          <a:effectLst/>
                        </a:rPr>
                        <a:t>ACTIVO</a:t>
                      </a:r>
                      <a:endParaRPr lang="es-ES" sz="1400" b="1" i="0" u="none" strike="noStrike" dirty="0">
                        <a:solidFill>
                          <a:srgbClr val="000000"/>
                        </a:solidFill>
                        <a:effectLst/>
                        <a:latin typeface="Arial" panose="020B0604020202020204" pitchFamily="34" charset="0"/>
                      </a:endParaRPr>
                    </a:p>
                  </a:txBody>
                  <a:tcPr marL="4934" marR="4934" marT="4934" marB="0" anchor="ctr">
                    <a:solidFill>
                      <a:schemeClr val="bg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2039808164"/>
                  </a:ext>
                </a:extLst>
              </a:tr>
              <a:tr h="308141">
                <a:tc gridSpan="2">
                  <a:txBody>
                    <a:bodyPr/>
                    <a:lstStyle/>
                    <a:p>
                      <a:pPr marL="0" algn="ctr" defTabSz="914400" rtl="0" eaLnBrk="1" fontAlgn="b" latinLnBrk="0" hangingPunct="1"/>
                      <a:r>
                        <a:rPr lang="es-ES" sz="1400" b="1" i="0" u="none" strike="noStrike" kern="1200" dirty="0" smtClean="0">
                          <a:solidFill>
                            <a:srgbClr val="000000"/>
                          </a:solidFill>
                          <a:effectLst/>
                          <a:latin typeface="Arial" panose="020B0604020202020204" pitchFamily="34" charset="0"/>
                          <a:ea typeface="+mn-ea"/>
                          <a:cs typeface="Arial" panose="020B0604020202020204" pitchFamily="34" charset="0"/>
                        </a:rPr>
                        <a:t>TOTAL ACTIVO </a:t>
                      </a:r>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CORRIENTE</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pPr marL="0" algn="l"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3.434.173.656</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ct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2.902.799.567</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ES" sz="1400" b="1" i="0" u="none" strike="noStrike" dirty="0">
                          <a:solidFill>
                            <a:srgbClr val="000000"/>
                          </a:solidFill>
                          <a:effectLst/>
                          <a:latin typeface="Arial" panose="020B0604020202020204" pitchFamily="34" charset="0"/>
                        </a:rPr>
                        <a:t>531.374.089</a:t>
                      </a:r>
                    </a:p>
                  </a:txBody>
                  <a:tcPr marL="0" marR="0" marT="0" marB="0" anchor="ctr"/>
                </a:tc>
                <a:extLst>
                  <a:ext uri="{0D108BD9-81ED-4DB2-BD59-A6C34878D82A}">
                    <a16:rowId xmlns:a16="http://schemas.microsoft.com/office/drawing/2014/main" val="1970759708"/>
                  </a:ext>
                </a:extLst>
              </a:tr>
              <a:tr h="308141">
                <a:tc>
                  <a:txBody>
                    <a:bodyPr/>
                    <a:lstStyle/>
                    <a:p>
                      <a:pPr marL="0" algn="ctr"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11</a:t>
                      </a:r>
                    </a:p>
                  </a:txBody>
                  <a:tcPr marL="4934" marR="4934" marT="4934" marB="0" anchor="ctr"/>
                </a:tc>
                <a:tc>
                  <a:txBody>
                    <a:bodyPr/>
                    <a:lstStyle/>
                    <a:p>
                      <a:pPr marL="0" algn="l"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EFECTIVO Y EQUIVALENTES AL EFECTIVO</a:t>
                      </a: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230.378.764</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ct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197.322.799</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ES" sz="1400" b="1" i="0" u="none" strike="noStrike" dirty="0">
                          <a:solidFill>
                            <a:srgbClr val="000000"/>
                          </a:solidFill>
                          <a:effectLst/>
                          <a:latin typeface="Arial" panose="020B0604020202020204" pitchFamily="34" charset="0"/>
                        </a:rPr>
                        <a:t>33.055.965</a:t>
                      </a:r>
                    </a:p>
                  </a:txBody>
                  <a:tcPr marL="0" marR="0" marT="0" marB="0" anchor="ctr"/>
                </a:tc>
                <a:extLst>
                  <a:ext uri="{0D108BD9-81ED-4DB2-BD59-A6C34878D82A}">
                    <a16:rowId xmlns:a16="http://schemas.microsoft.com/office/drawing/2014/main" val="3110577330"/>
                  </a:ext>
                </a:extLst>
              </a:tr>
              <a:tr h="308141">
                <a:tc>
                  <a:txBody>
                    <a:bodyPr/>
                    <a:lstStyle/>
                    <a:p>
                      <a:pPr marL="0" algn="ctr"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13</a:t>
                      </a:r>
                    </a:p>
                  </a:txBody>
                  <a:tcPr marL="4934" marR="4934" marT="4934" marB="0" anchor="ctr"/>
                </a:tc>
                <a:tc>
                  <a:txBody>
                    <a:bodyPr/>
                    <a:lstStyle/>
                    <a:p>
                      <a:pPr marL="0" algn="l"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CUENTAS POR COBRAR </a:t>
                      </a: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2.929.656.252</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ct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2.357.253.190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ES" sz="1400" b="1" i="0" u="none" strike="noStrike" dirty="0">
                          <a:solidFill>
                            <a:srgbClr val="000000"/>
                          </a:solidFill>
                          <a:effectLst/>
                          <a:latin typeface="Arial" panose="020B0604020202020204" pitchFamily="34" charset="0"/>
                        </a:rPr>
                        <a:t>572.403.062</a:t>
                      </a:r>
                    </a:p>
                  </a:txBody>
                  <a:tcPr marL="0" marR="0" marT="0" marB="0" anchor="ctr"/>
                </a:tc>
                <a:extLst>
                  <a:ext uri="{0D108BD9-81ED-4DB2-BD59-A6C34878D82A}">
                    <a16:rowId xmlns:a16="http://schemas.microsoft.com/office/drawing/2014/main" val="587777263"/>
                  </a:ext>
                </a:extLst>
              </a:tr>
              <a:tr h="308141">
                <a:tc>
                  <a:txBody>
                    <a:bodyPr/>
                    <a:lstStyle/>
                    <a:p>
                      <a:pPr marL="0" algn="ctr"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15</a:t>
                      </a:r>
                    </a:p>
                  </a:txBody>
                  <a:tcPr marL="4934" marR="4934" marT="4934" marB="0" anchor="ctr"/>
                </a:tc>
                <a:tc>
                  <a:txBody>
                    <a:bodyPr/>
                    <a:lstStyle/>
                    <a:p>
                      <a:pPr marL="0" algn="l"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INVENTARIOS</a:t>
                      </a: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274.138.6401</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ct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281.724.731</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ES" sz="1400" b="1" i="0" u="none" strike="noStrike" dirty="0">
                          <a:solidFill>
                            <a:srgbClr val="000000"/>
                          </a:solidFill>
                          <a:effectLst/>
                          <a:latin typeface="Arial" panose="020B0604020202020204" pitchFamily="34" charset="0"/>
                        </a:rPr>
                        <a:t>2.459.661.670</a:t>
                      </a:r>
                    </a:p>
                  </a:txBody>
                  <a:tcPr marL="0" marR="0" marT="0" marB="0" anchor="ctr"/>
                </a:tc>
                <a:extLst>
                  <a:ext uri="{0D108BD9-81ED-4DB2-BD59-A6C34878D82A}">
                    <a16:rowId xmlns:a16="http://schemas.microsoft.com/office/drawing/2014/main" val="3998173180"/>
                  </a:ext>
                </a:extLst>
              </a:tr>
              <a:tr h="308141">
                <a:tc>
                  <a:txBody>
                    <a:bodyPr/>
                    <a:lstStyle/>
                    <a:p>
                      <a:pPr marL="0" algn="ctr"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19</a:t>
                      </a:r>
                    </a:p>
                  </a:txBody>
                  <a:tcPr marL="4934" marR="4934" marT="4934" marB="0" anchor="ctr"/>
                </a:tc>
                <a:tc>
                  <a:txBody>
                    <a:bodyPr/>
                    <a:lstStyle/>
                    <a:p>
                      <a:pPr marL="0" algn="l"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OTROS ACTIVOS</a:t>
                      </a: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ct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68.472.842</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ES" sz="1400" b="1" i="0" u="none" strike="noStrike" dirty="0">
                          <a:solidFill>
                            <a:srgbClr val="000000"/>
                          </a:solidFill>
                          <a:effectLst/>
                          <a:latin typeface="Arial" panose="020B0604020202020204" pitchFamily="34" charset="0"/>
                        </a:rPr>
                        <a:t>-68.472.842</a:t>
                      </a:r>
                    </a:p>
                  </a:txBody>
                  <a:tcPr marL="0" marR="0" marT="0" marB="0" anchor="ctr"/>
                </a:tc>
                <a:extLst>
                  <a:ext uri="{0D108BD9-81ED-4DB2-BD59-A6C34878D82A}">
                    <a16:rowId xmlns:a16="http://schemas.microsoft.com/office/drawing/2014/main" val="3132023496"/>
                  </a:ext>
                </a:extLst>
              </a:tr>
              <a:tr h="308141">
                <a:tc gridSpan="2">
                  <a:txBody>
                    <a:bodyPr/>
                    <a:lstStyle/>
                    <a:p>
                      <a:pPr marL="0" algn="ctr"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TOTAL ACTIVO  </a:t>
                      </a:r>
                      <a:r>
                        <a:rPr lang="es-ES" sz="1400" b="1" i="0" u="none" strike="noStrike" kern="1200" dirty="0" smtClean="0">
                          <a:solidFill>
                            <a:srgbClr val="000000"/>
                          </a:solidFill>
                          <a:effectLst/>
                          <a:latin typeface="Arial" panose="020B0604020202020204" pitchFamily="34" charset="0"/>
                          <a:ea typeface="+mn-ea"/>
                          <a:cs typeface="Arial" panose="020B0604020202020204" pitchFamily="34" charset="0"/>
                        </a:rPr>
                        <a:t>NO CORRIENTE</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endParaRPr lang="es-ES"/>
                    </a:p>
                  </a:txBody>
                  <a:tcP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4.308.664.400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ES" sz="1400" b="1" i="0" u="none" strike="noStrike" kern="1200" dirty="0">
                          <a:solidFill>
                            <a:srgbClr val="000000"/>
                          </a:solidFill>
                          <a:effectLst/>
                          <a:latin typeface="Arial" panose="020B0604020202020204" pitchFamily="34" charset="0"/>
                          <a:ea typeface="+mn-ea"/>
                          <a:cs typeface="Arial" panose="020B0604020202020204" pitchFamily="34" charset="0"/>
                        </a:rPr>
                        <a:t> </a:t>
                      </a:r>
                    </a:p>
                  </a:txBody>
                  <a:tcPr marL="4934" marR="4934" marT="4934"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4.399.183.674</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ES" sz="1400" b="1" i="0" u="none" strike="noStrike" dirty="0">
                          <a:solidFill>
                            <a:srgbClr val="000000"/>
                          </a:solidFill>
                          <a:effectLst/>
                          <a:latin typeface="Arial" panose="020B0604020202020204" pitchFamily="34" charset="0"/>
                        </a:rPr>
                        <a:t>-90.519.274</a:t>
                      </a:r>
                    </a:p>
                  </a:txBody>
                  <a:tcPr marL="0" marR="0" marT="0" marB="0" anchor="ctr"/>
                </a:tc>
                <a:extLst>
                  <a:ext uri="{0D108BD9-81ED-4DB2-BD59-A6C34878D82A}">
                    <a16:rowId xmlns:a16="http://schemas.microsoft.com/office/drawing/2014/main" val="1020722242"/>
                  </a:ext>
                </a:extLst>
              </a:tr>
              <a:tr h="308141">
                <a:tc>
                  <a:txBody>
                    <a:bodyPr/>
                    <a:lstStyle/>
                    <a:p>
                      <a:pPr algn="ctr" fontAlgn="ctr"/>
                      <a:r>
                        <a:rPr lang="es-ES" sz="1400" b="1" u="none" strike="noStrike" dirty="0" smtClean="0">
                          <a:effectLst/>
                          <a:latin typeface="Arial" panose="020B0604020202020204" pitchFamily="34" charset="0"/>
                          <a:cs typeface="Arial" panose="020B0604020202020204" pitchFamily="34" charset="0"/>
                        </a:rPr>
                        <a:t>12</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algn="l" fontAlgn="ctr"/>
                      <a:r>
                        <a:rPr lang="es-ES" sz="1400" b="1" u="none" strike="noStrike" dirty="0">
                          <a:effectLst/>
                          <a:latin typeface="Arial" panose="020B0604020202020204" pitchFamily="34" charset="0"/>
                          <a:cs typeface="Arial" panose="020B0604020202020204" pitchFamily="34" charset="0"/>
                        </a:rPr>
                        <a:t>INVERSIONES E INSTRUMENTOS DERIVADOS</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             44.500.397</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ct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             44.500.397</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algn="r" rtl="0" fontAlgn="ctr"/>
                      <a:r>
                        <a:rPr lang="es-ES" sz="1400" b="1" i="0" u="none" strike="noStrike" dirty="0">
                          <a:solidFill>
                            <a:srgbClr val="000000"/>
                          </a:solidFill>
                          <a:effectLst/>
                          <a:latin typeface="Arial" panose="020B0604020202020204" pitchFamily="34" charset="0"/>
                        </a:rPr>
                        <a:t>0</a:t>
                      </a:r>
                    </a:p>
                  </a:txBody>
                  <a:tcPr marL="0" marR="0" marT="0" marB="0" anchor="ctr"/>
                </a:tc>
                <a:extLst>
                  <a:ext uri="{0D108BD9-81ED-4DB2-BD59-A6C34878D82A}">
                    <a16:rowId xmlns:a16="http://schemas.microsoft.com/office/drawing/2014/main" val="1582073384"/>
                  </a:ext>
                </a:extLst>
              </a:tr>
              <a:tr h="325308">
                <a:tc>
                  <a:txBody>
                    <a:bodyPr/>
                    <a:lstStyle/>
                    <a:p>
                      <a:pPr algn="ctr" fontAlgn="b"/>
                      <a:r>
                        <a:rPr lang="es-ES" sz="1400" b="1" u="none" strike="noStrike" dirty="0">
                          <a:effectLst/>
                          <a:latin typeface="Arial" panose="020B0604020202020204" pitchFamily="34" charset="0"/>
                          <a:cs typeface="Arial" panose="020B0604020202020204" pitchFamily="34" charset="0"/>
                        </a:rPr>
                        <a:t>13</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algn="l" fontAlgn="b"/>
                      <a:r>
                        <a:rPr lang="es-ES" sz="1400" b="1" u="none" strike="noStrike" dirty="0">
                          <a:effectLst/>
                          <a:latin typeface="Arial" panose="020B0604020202020204" pitchFamily="34" charset="0"/>
                          <a:cs typeface="Arial" panose="020B0604020202020204" pitchFamily="34" charset="0"/>
                        </a:rPr>
                        <a:t>CUENTAS POR COBRAR </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  212.987.987</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ct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109.352.257.</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algn="r" rtl="0" fontAlgn="ctr"/>
                      <a:r>
                        <a:rPr lang="es-ES" sz="1400" b="1" i="0" u="none" strike="noStrike" dirty="0">
                          <a:solidFill>
                            <a:srgbClr val="000000"/>
                          </a:solidFill>
                          <a:effectLst/>
                          <a:latin typeface="Arial" panose="020B0604020202020204" pitchFamily="34" charset="0"/>
                        </a:rPr>
                        <a:t>103.635.730</a:t>
                      </a:r>
                    </a:p>
                  </a:txBody>
                  <a:tcPr marL="0" marR="0" marT="0" marB="0" anchor="ctr"/>
                </a:tc>
                <a:extLst>
                  <a:ext uri="{0D108BD9-81ED-4DB2-BD59-A6C34878D82A}">
                    <a16:rowId xmlns:a16="http://schemas.microsoft.com/office/drawing/2014/main" val="2379941211"/>
                  </a:ext>
                </a:extLst>
              </a:tr>
              <a:tr h="325308">
                <a:tc>
                  <a:txBody>
                    <a:bodyPr/>
                    <a:lstStyle/>
                    <a:p>
                      <a:pPr algn="ctr" fontAlgn="b"/>
                      <a:r>
                        <a:rPr lang="es-CO" sz="1200" b="1" i="0" u="none" strike="noStrike" dirty="0" smtClean="0">
                          <a:solidFill>
                            <a:srgbClr val="000000"/>
                          </a:solidFill>
                          <a:effectLst/>
                          <a:latin typeface="Arial" panose="020B0604020202020204" pitchFamily="34" charset="0"/>
                          <a:cs typeface="Arial" panose="020B0604020202020204" pitchFamily="34" charset="0"/>
                        </a:rPr>
                        <a:t>15</a:t>
                      </a:r>
                      <a:endParaRPr lang="es-ES" sz="12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algn="l" fontAlgn="b"/>
                      <a:r>
                        <a:rPr lang="es-ES" sz="1400" b="1" i="0" u="none" strike="noStrike" dirty="0" smtClean="0">
                          <a:solidFill>
                            <a:srgbClr val="000000"/>
                          </a:solidFill>
                          <a:effectLst/>
                          <a:latin typeface="Arial" panose="020B0604020202020204" pitchFamily="34" charset="0"/>
                          <a:cs typeface="Arial" panose="020B0604020202020204" pitchFamily="34" charset="0"/>
                        </a:rPr>
                        <a:t>PROPIEDADES, PLANTA Y EQUIPO</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3.959.015.936</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ct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4.154.076.005</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algn="r" rtl="0" fontAlgn="ctr"/>
                      <a:r>
                        <a:rPr lang="es-ES" sz="1400" b="1" i="0" u="none" strike="noStrike" dirty="0">
                          <a:solidFill>
                            <a:srgbClr val="000000"/>
                          </a:solidFill>
                          <a:effectLst/>
                          <a:latin typeface="Arial" panose="020B0604020202020204" pitchFamily="34" charset="0"/>
                        </a:rPr>
                        <a:t>-195.060.069</a:t>
                      </a:r>
                    </a:p>
                  </a:txBody>
                  <a:tcPr marL="0" marR="0" marT="0" marB="0" anchor="ctr"/>
                </a:tc>
                <a:extLst>
                  <a:ext uri="{0D108BD9-81ED-4DB2-BD59-A6C34878D82A}">
                    <a16:rowId xmlns:a16="http://schemas.microsoft.com/office/drawing/2014/main" val="1399060992"/>
                  </a:ext>
                </a:extLst>
              </a:tr>
              <a:tr h="325308">
                <a:tc>
                  <a:txBody>
                    <a:bodyPr/>
                    <a:lstStyle/>
                    <a:p>
                      <a:pPr algn="ctr" fontAlgn="b"/>
                      <a:r>
                        <a:rPr lang="es-CO" sz="1200" b="1" i="0" u="none" strike="noStrike" dirty="0" smtClean="0">
                          <a:solidFill>
                            <a:srgbClr val="000000"/>
                          </a:solidFill>
                          <a:effectLst/>
                          <a:latin typeface="Arial" panose="020B0604020202020204" pitchFamily="34" charset="0"/>
                          <a:cs typeface="Arial" panose="020B0604020202020204" pitchFamily="34" charset="0"/>
                        </a:rPr>
                        <a:t>19</a:t>
                      </a:r>
                      <a:endParaRPr lang="es-ES" sz="12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algn="l" fontAlgn="b"/>
                      <a:r>
                        <a:rPr lang="es-ES" sz="1200" b="1" i="0" u="none" strike="noStrike" dirty="0" smtClean="0">
                          <a:solidFill>
                            <a:srgbClr val="000000"/>
                          </a:solidFill>
                          <a:effectLst/>
                          <a:latin typeface="Arial" panose="020B0604020202020204" pitchFamily="34" charset="0"/>
                          <a:cs typeface="Arial" panose="020B0604020202020204" pitchFamily="34" charset="0"/>
                        </a:rPr>
                        <a:t>OTROS ACTIVOS</a:t>
                      </a:r>
                      <a:endParaRPr lang="es-ES" sz="12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92.160.080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91.255.015</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algn="r" rtl="0" fontAlgn="ctr"/>
                      <a:r>
                        <a:rPr lang="es-ES" sz="1400" b="1" i="0" u="none" strike="noStrike" dirty="0">
                          <a:solidFill>
                            <a:srgbClr val="000000"/>
                          </a:solidFill>
                          <a:effectLst/>
                          <a:latin typeface="Arial" panose="020B0604020202020204" pitchFamily="34" charset="0"/>
                        </a:rPr>
                        <a:t>905.065</a:t>
                      </a:r>
                    </a:p>
                  </a:txBody>
                  <a:tcPr marL="0" marR="0" marT="0" marB="0" anchor="ctr"/>
                </a:tc>
                <a:extLst>
                  <a:ext uri="{0D108BD9-81ED-4DB2-BD59-A6C34878D82A}">
                    <a16:rowId xmlns:a16="http://schemas.microsoft.com/office/drawing/2014/main" val="524284801"/>
                  </a:ext>
                </a:extLst>
              </a:tr>
              <a:tr h="325308">
                <a:tc>
                  <a:txBody>
                    <a:bodyPr/>
                    <a:lstStyle/>
                    <a:p>
                      <a:pPr algn="ctr" fontAlgn="b"/>
                      <a:endParaRPr lang="es-ES" sz="12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algn="l" fontAlgn="b"/>
                      <a:r>
                        <a:rPr lang="es-ES" sz="1200" b="1" i="0" u="none" strike="noStrike" dirty="0" smtClean="0">
                          <a:solidFill>
                            <a:srgbClr val="000000"/>
                          </a:solidFill>
                          <a:effectLst/>
                          <a:latin typeface="Arial" panose="020B0604020202020204" pitchFamily="34" charset="0"/>
                          <a:cs typeface="Arial" panose="020B0604020202020204" pitchFamily="34" charset="0"/>
                        </a:rPr>
                        <a:t>TOTAL ACTIVO</a:t>
                      </a:r>
                      <a:endParaRPr lang="es-ES" sz="12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7.742.838.056</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7.301.983.241</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algn="r" rtl="0" fontAlgn="ctr"/>
                      <a:r>
                        <a:rPr lang="es-ES" sz="1400" b="1" i="0" u="none" strike="noStrike" dirty="0">
                          <a:solidFill>
                            <a:srgbClr val="000000"/>
                          </a:solidFill>
                          <a:effectLst/>
                          <a:latin typeface="Arial" panose="020B0604020202020204" pitchFamily="34" charset="0"/>
                        </a:rPr>
                        <a:t>440.854.815</a:t>
                      </a:r>
                    </a:p>
                  </a:txBody>
                  <a:tcPr marL="0" marR="0" marT="0" marB="0" anchor="ctr"/>
                </a:tc>
                <a:extLst>
                  <a:ext uri="{0D108BD9-81ED-4DB2-BD59-A6C34878D82A}">
                    <a16:rowId xmlns:a16="http://schemas.microsoft.com/office/drawing/2014/main" val="3075755363"/>
                  </a:ext>
                </a:extLst>
              </a:tr>
            </a:tbl>
          </a:graphicData>
        </a:graphic>
      </p:graphicFrame>
      <p:pic>
        <p:nvPicPr>
          <p:cNvPr id="6" name="Imagen 5">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7"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53846503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Marcador de contenido 5"/>
          <p:cNvGraphicFramePr>
            <a:graphicFrameLocks noGrp="1"/>
          </p:cNvGraphicFramePr>
          <p:nvPr>
            <p:ph idx="1"/>
            <p:extLst>
              <p:ext uri="{D42A27DB-BD31-4B8C-83A1-F6EECF244321}">
                <p14:modId xmlns:p14="http://schemas.microsoft.com/office/powerpoint/2010/main" val="3557184779"/>
              </p:ext>
            </p:extLst>
          </p:nvPr>
        </p:nvGraphicFramePr>
        <p:xfrm>
          <a:off x="1028700" y="944563"/>
          <a:ext cx="10120132" cy="3071387"/>
        </p:xfrm>
        <a:graphic>
          <a:graphicData uri="http://schemas.openxmlformats.org/drawingml/2006/table">
            <a:tbl>
              <a:tblPr>
                <a:tableStyleId>{16D9F66E-5EB9-4882-86FB-DCBF35E3C3E4}</a:tableStyleId>
              </a:tblPr>
              <a:tblGrid>
                <a:gridCol w="498289">
                  <a:extLst>
                    <a:ext uri="{9D8B030D-6E8A-4147-A177-3AD203B41FA5}">
                      <a16:colId xmlns:a16="http://schemas.microsoft.com/office/drawing/2014/main" val="4238121066"/>
                    </a:ext>
                  </a:extLst>
                </a:gridCol>
                <a:gridCol w="3907425">
                  <a:extLst>
                    <a:ext uri="{9D8B030D-6E8A-4147-A177-3AD203B41FA5}">
                      <a16:colId xmlns:a16="http://schemas.microsoft.com/office/drawing/2014/main" val="2940295711"/>
                    </a:ext>
                  </a:extLst>
                </a:gridCol>
                <a:gridCol w="1882097">
                  <a:extLst>
                    <a:ext uri="{9D8B030D-6E8A-4147-A177-3AD203B41FA5}">
                      <a16:colId xmlns:a16="http://schemas.microsoft.com/office/drawing/2014/main" val="174989036"/>
                    </a:ext>
                  </a:extLst>
                </a:gridCol>
                <a:gridCol w="357683">
                  <a:extLst>
                    <a:ext uri="{9D8B030D-6E8A-4147-A177-3AD203B41FA5}">
                      <a16:colId xmlns:a16="http://schemas.microsoft.com/office/drawing/2014/main" val="1498819501"/>
                    </a:ext>
                  </a:extLst>
                </a:gridCol>
                <a:gridCol w="1933781">
                  <a:extLst>
                    <a:ext uri="{9D8B030D-6E8A-4147-A177-3AD203B41FA5}">
                      <a16:colId xmlns:a16="http://schemas.microsoft.com/office/drawing/2014/main" val="3053344686"/>
                    </a:ext>
                  </a:extLst>
                </a:gridCol>
                <a:gridCol w="1540857">
                  <a:extLst>
                    <a:ext uri="{9D8B030D-6E8A-4147-A177-3AD203B41FA5}">
                      <a16:colId xmlns:a16="http://schemas.microsoft.com/office/drawing/2014/main" val="2236549832"/>
                    </a:ext>
                  </a:extLst>
                </a:gridCol>
              </a:tblGrid>
              <a:tr h="308141">
                <a:tc gridSpan="6">
                  <a:txBody>
                    <a:bodyPr/>
                    <a:lstStyle/>
                    <a:p>
                      <a:pPr algn="ctr" fontAlgn="b"/>
                      <a:r>
                        <a:rPr lang="es-CO" sz="1400" b="1" i="0" u="none" strike="noStrike" dirty="0" smtClean="0">
                          <a:solidFill>
                            <a:schemeClr val="tx1"/>
                          </a:solidFill>
                          <a:effectLst/>
                          <a:latin typeface="Arial" panose="020B0604020202020204" pitchFamily="34" charset="0"/>
                        </a:rPr>
                        <a:t>PASIVO</a:t>
                      </a:r>
                      <a:endParaRPr lang="es-ES" sz="1400" b="1" i="0" u="none" strike="noStrike" dirty="0">
                        <a:solidFill>
                          <a:schemeClr val="tx1"/>
                        </a:solidFill>
                        <a:effectLst/>
                        <a:latin typeface="Arial" panose="020B0604020202020204" pitchFamily="34" charset="0"/>
                      </a:endParaRPr>
                    </a:p>
                  </a:txBody>
                  <a:tcPr marL="4934" marR="4934" marT="4934" marB="0" anchor="ctr">
                    <a:solidFill>
                      <a:schemeClr val="bg1"/>
                    </a:solidFill>
                  </a:tcPr>
                </a:tc>
                <a:tc hMerge="1">
                  <a:txBody>
                    <a:bodyPr/>
                    <a:lstStyle/>
                    <a:p>
                      <a:endParaRPr lang="es-ES" dirty="0"/>
                    </a:p>
                  </a:txBody>
                  <a:tcPr marL="4934" marR="4934" marT="4934" marB="0" anchor="ctr"/>
                </a:tc>
                <a:tc hMerge="1">
                  <a:txBody>
                    <a:bodyPr/>
                    <a:lstStyle/>
                    <a:p>
                      <a:pPr algn="ctr"/>
                      <a:endParaRPr lang="es-ES" sz="1600" b="1" dirty="0">
                        <a:latin typeface="Arial" panose="020B0604020202020204" pitchFamily="34" charset="0"/>
                        <a:cs typeface="Arial" panose="020B0604020202020204" pitchFamily="34" charset="0"/>
                      </a:endParaRPr>
                    </a:p>
                  </a:txBody>
                  <a:tcPr marL="4934" marR="4934" marT="4934" marB="0" anchor="ctr"/>
                </a:tc>
                <a:tc hMerge="1">
                  <a:txBody>
                    <a:bodyPr/>
                    <a:lstStyle/>
                    <a:p>
                      <a:pPr algn="l" fontAlgn="b"/>
                      <a:endParaRPr lang="es-ES" sz="1600" b="1" i="0" u="none" strike="noStrike" dirty="0">
                        <a:solidFill>
                          <a:srgbClr val="000000"/>
                        </a:solidFill>
                        <a:effectLst/>
                        <a:latin typeface="Arial" panose="020B0604020202020204" pitchFamily="34" charset="0"/>
                        <a:cs typeface="Arial" panose="020B0604020202020204" pitchFamily="34" charset="0"/>
                      </a:endParaRPr>
                    </a:p>
                  </a:txBody>
                  <a:tcPr marL="4934" marR="4934" marT="4934" marB="0" anchor="ctr"/>
                </a:tc>
                <a:tc hMerge="1">
                  <a:txBody>
                    <a:bodyPr/>
                    <a:lstStyle/>
                    <a:p>
                      <a:pPr algn="ctr" fontAlgn="b"/>
                      <a:endParaRPr lang="es-ES" sz="1600" b="1" i="0" u="none" strike="noStrike" dirty="0">
                        <a:solidFill>
                          <a:srgbClr val="000000"/>
                        </a:solidFill>
                        <a:effectLst/>
                        <a:latin typeface="Arial" panose="020B0604020202020204" pitchFamily="34" charset="0"/>
                        <a:cs typeface="Arial" panose="020B0604020202020204" pitchFamily="34" charset="0"/>
                      </a:endParaRPr>
                    </a:p>
                  </a:txBody>
                  <a:tcPr marL="4934" marR="4934" marT="4934" marB="0" anchor="ctr"/>
                </a:tc>
                <a:tc hMerge="1">
                  <a:txBody>
                    <a:bodyPr/>
                    <a:lstStyle/>
                    <a:p>
                      <a:pPr algn="r" fontAlgn="b"/>
                      <a:endParaRPr lang="es-ES" sz="1600" b="1" i="0" u="none" strike="noStrike" dirty="0">
                        <a:solidFill>
                          <a:srgbClr val="000000"/>
                        </a:solidFill>
                        <a:effectLst/>
                        <a:latin typeface="Arial" panose="020B0604020202020204" pitchFamily="34" charset="0"/>
                      </a:endParaRPr>
                    </a:p>
                  </a:txBody>
                  <a:tcPr marL="4934" marR="4934" marT="4934" marB="0" anchor="ctr"/>
                </a:tc>
                <a:extLst>
                  <a:ext uri="{0D108BD9-81ED-4DB2-BD59-A6C34878D82A}">
                    <a16:rowId xmlns:a16="http://schemas.microsoft.com/office/drawing/2014/main" val="2830870046"/>
                  </a:ext>
                </a:extLst>
              </a:tr>
              <a:tr h="308141">
                <a:tc gridSpan="2">
                  <a:txBody>
                    <a:bodyPr/>
                    <a:lstStyle/>
                    <a:p>
                      <a:pPr algn="ctr" fontAlgn="ctr"/>
                      <a:r>
                        <a:rPr lang="es-CO" sz="1200" b="1" i="0" u="none" strike="noStrike" dirty="0" smtClean="0">
                          <a:solidFill>
                            <a:srgbClr val="000000"/>
                          </a:solidFill>
                          <a:effectLst/>
                          <a:latin typeface="Arial" panose="020B0604020202020204" pitchFamily="34" charset="0"/>
                          <a:cs typeface="Arial" panose="020B0604020202020204" pitchFamily="34" charset="0"/>
                        </a:rPr>
                        <a:t>TOTAL PASIVO CORRIENTE</a:t>
                      </a:r>
                      <a:endParaRPr lang="es-ES" sz="12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hMerge="1">
                  <a:txBody>
                    <a:bodyPr/>
                    <a:lstStyle/>
                    <a:p>
                      <a:pPr algn="l" fontAlgn="ctr"/>
                      <a:endParaRPr lang="es-ES" sz="12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2.658.813.875</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marR="0" indent="0" algn="r" defTabSz="914400" rtl="0" eaLnBrk="1" fontAlgn="b" latinLnBrk="0" hangingPunct="1">
                        <a:lnSpc>
                          <a:spcPct val="100000"/>
                        </a:lnSpc>
                        <a:spcBef>
                          <a:spcPts val="0"/>
                        </a:spcBef>
                        <a:spcAft>
                          <a:spcPts val="0"/>
                        </a:spcAft>
                        <a:buClrTx/>
                        <a:buSzTx/>
                        <a:buFontTx/>
                        <a:buNone/>
                        <a:tabLst/>
                        <a:defRPr/>
                      </a:pPr>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2.828.165.088</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algn="r" rtl="0" fontAlgn="ctr"/>
                      <a:r>
                        <a:rPr lang="es-ES" sz="1400" b="1" i="0" u="none" strike="noStrike" dirty="0">
                          <a:solidFill>
                            <a:srgbClr val="000000"/>
                          </a:solidFill>
                          <a:effectLst/>
                          <a:latin typeface="Arial" panose="020B0604020202020204" pitchFamily="34" charset="0"/>
                        </a:rPr>
                        <a:t>-169.351.213</a:t>
                      </a:r>
                    </a:p>
                  </a:txBody>
                  <a:tcPr marL="0" marR="0" marT="0" marB="0" anchor="ctr"/>
                </a:tc>
                <a:extLst>
                  <a:ext uri="{0D108BD9-81ED-4DB2-BD59-A6C34878D82A}">
                    <a16:rowId xmlns:a16="http://schemas.microsoft.com/office/drawing/2014/main" val="3252541408"/>
                  </a:ext>
                </a:extLst>
              </a:tr>
              <a:tr h="298118">
                <a:tc>
                  <a:txBody>
                    <a:bodyPr/>
                    <a:lstStyle/>
                    <a:p>
                      <a:pPr algn="ctr" fontAlgn="b"/>
                      <a:r>
                        <a:rPr lang="es-CO" sz="1200" b="1" i="0" u="none" strike="noStrike" dirty="0" smtClean="0">
                          <a:solidFill>
                            <a:srgbClr val="000000"/>
                          </a:solidFill>
                          <a:effectLst/>
                          <a:latin typeface="Arial" panose="020B0604020202020204" pitchFamily="34" charset="0"/>
                          <a:cs typeface="Arial" panose="020B0604020202020204" pitchFamily="34" charset="0"/>
                        </a:rPr>
                        <a:t>24</a:t>
                      </a:r>
                      <a:endParaRPr lang="es-ES" sz="1200" b="1" i="0" u="none" strike="noStrike" dirty="0">
                        <a:solidFill>
                          <a:srgbClr val="000000"/>
                        </a:solidFill>
                        <a:effectLst/>
                        <a:latin typeface="Arial" panose="020B0604020202020204" pitchFamily="34" charset="0"/>
                        <a:cs typeface="Arial" panose="020B0604020202020204" pitchFamily="34" charset="0"/>
                      </a:endParaRPr>
                    </a:p>
                  </a:txBody>
                  <a:tcPr marL="6196" marR="6196" marT="6196" marB="0" anchor="ctr"/>
                </a:tc>
                <a:tc>
                  <a:txBody>
                    <a:bodyPr/>
                    <a:lstStyle/>
                    <a:p>
                      <a:pPr marL="0" algn="l" defTabSz="914400" rtl="0" eaLnBrk="1" fontAlgn="ctr" latinLnBrk="0" hangingPunct="1"/>
                      <a:r>
                        <a:rPr lang="es-ES" sz="1200" b="1" u="none" strike="noStrike" kern="1200" dirty="0" smtClean="0">
                          <a:solidFill>
                            <a:schemeClr val="dk1"/>
                          </a:solidFill>
                          <a:effectLst/>
                          <a:latin typeface="Arial" panose="020B0604020202020204" pitchFamily="34" charset="0"/>
                          <a:ea typeface="+mn-ea"/>
                          <a:cs typeface="Arial" panose="020B0604020202020204" pitchFamily="34" charset="0"/>
                        </a:rPr>
                        <a:t>CUENTAS POR PAGAR</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0" marR="0" marT="0" marB="0" anchor="b"/>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981.366.222</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1.002.607.367</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6196" marR="6196" marT="6196" marB="0" anchor="ctr"/>
                </a:tc>
                <a:tc>
                  <a:txBody>
                    <a:bodyPr/>
                    <a:lstStyle/>
                    <a:p>
                      <a:pPr algn="r" rtl="0" fontAlgn="ctr"/>
                      <a:r>
                        <a:rPr lang="es-ES" sz="1400" b="1" i="0" u="none" strike="noStrike" dirty="0">
                          <a:solidFill>
                            <a:srgbClr val="000000"/>
                          </a:solidFill>
                          <a:effectLst/>
                          <a:latin typeface="Arial" panose="020B0604020202020204" pitchFamily="34" charset="0"/>
                        </a:rPr>
                        <a:t>-21.241.145</a:t>
                      </a:r>
                    </a:p>
                  </a:txBody>
                  <a:tcPr marL="0" marR="0" marT="0" marB="0" anchor="ctr"/>
                </a:tc>
                <a:extLst>
                  <a:ext uri="{0D108BD9-81ED-4DB2-BD59-A6C34878D82A}">
                    <a16:rowId xmlns:a16="http://schemas.microsoft.com/office/drawing/2014/main" val="2910000247"/>
                  </a:ext>
                </a:extLst>
              </a:tr>
              <a:tr h="308141">
                <a:tc>
                  <a:txBody>
                    <a:bodyPr/>
                    <a:lstStyle/>
                    <a:p>
                      <a:pPr algn="ctr" fontAlgn="b"/>
                      <a:r>
                        <a:rPr lang="es-CO" sz="1400" b="1" i="0" u="none" strike="noStrike" dirty="0" smtClean="0">
                          <a:solidFill>
                            <a:srgbClr val="000000"/>
                          </a:solidFill>
                          <a:effectLst/>
                          <a:latin typeface="Arial" panose="020B0604020202020204" pitchFamily="34" charset="0"/>
                        </a:rPr>
                        <a:t>25</a:t>
                      </a:r>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algn="l" defTabSz="914400" rtl="0" eaLnBrk="1" fontAlgn="ctr" latinLnBrk="0" hangingPunct="1"/>
                      <a:r>
                        <a:rPr lang="es-ES" sz="1200" b="1" u="none" strike="noStrike" kern="1200" dirty="0" smtClean="0">
                          <a:solidFill>
                            <a:schemeClr val="dk1"/>
                          </a:solidFill>
                          <a:effectLst/>
                          <a:latin typeface="Arial" panose="020B0604020202020204" pitchFamily="34" charset="0"/>
                          <a:ea typeface="+mn-ea"/>
                          <a:cs typeface="Arial" panose="020B0604020202020204" pitchFamily="34" charset="0"/>
                        </a:rPr>
                        <a:t>BENEFICIOS A LOS EMPLEADOS</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929.399.068</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1.234.744.708</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ES" sz="1400" b="1" i="0" u="none" strike="noStrike" dirty="0">
                          <a:solidFill>
                            <a:srgbClr val="000000"/>
                          </a:solidFill>
                          <a:effectLst/>
                          <a:latin typeface="Arial" panose="020B0604020202020204" pitchFamily="34" charset="0"/>
                        </a:rPr>
                        <a:t>-305.345.640</a:t>
                      </a:r>
                    </a:p>
                  </a:txBody>
                  <a:tcPr marL="0" marR="0" marT="0" marB="0" anchor="ctr"/>
                </a:tc>
                <a:extLst>
                  <a:ext uri="{0D108BD9-81ED-4DB2-BD59-A6C34878D82A}">
                    <a16:rowId xmlns:a16="http://schemas.microsoft.com/office/drawing/2014/main" val="749486225"/>
                  </a:ext>
                </a:extLst>
              </a:tr>
              <a:tr h="308141">
                <a:tc>
                  <a:txBody>
                    <a:bodyPr/>
                    <a:lstStyle/>
                    <a:p>
                      <a:pPr algn="ctr" fontAlgn="b"/>
                      <a:r>
                        <a:rPr lang="es-CO" sz="1400" b="1" i="0" u="none" strike="noStrike" dirty="0" smtClean="0">
                          <a:solidFill>
                            <a:srgbClr val="000000"/>
                          </a:solidFill>
                          <a:effectLst/>
                          <a:latin typeface="Arial" panose="020B0604020202020204" pitchFamily="34" charset="0"/>
                        </a:rPr>
                        <a:t>29</a:t>
                      </a:r>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algn="l" defTabSz="914400" rtl="0" eaLnBrk="1" fontAlgn="ctr" latinLnBrk="0" hangingPunct="1"/>
                      <a:r>
                        <a:rPr lang="es-ES" sz="1200" b="1" u="none" strike="noStrike" kern="1200" dirty="0" smtClean="0">
                          <a:solidFill>
                            <a:schemeClr val="dk1"/>
                          </a:solidFill>
                          <a:effectLst/>
                          <a:latin typeface="Arial" panose="020B0604020202020204" pitchFamily="34" charset="0"/>
                          <a:ea typeface="+mn-ea"/>
                          <a:cs typeface="Arial" panose="020B0604020202020204" pitchFamily="34" charset="0"/>
                        </a:rPr>
                        <a:t>OTROS PASIVOS</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748.048.585</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590.813.021</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ES" sz="1400" b="1" i="0" u="none" strike="noStrike" dirty="0">
                          <a:solidFill>
                            <a:srgbClr val="000000"/>
                          </a:solidFill>
                          <a:effectLst/>
                          <a:latin typeface="Arial" panose="020B0604020202020204" pitchFamily="34" charset="0"/>
                        </a:rPr>
                        <a:t>157.235.564</a:t>
                      </a:r>
                    </a:p>
                  </a:txBody>
                  <a:tcPr marL="0" marR="0" marT="0" marB="0" anchor="ctr"/>
                </a:tc>
                <a:extLst>
                  <a:ext uri="{0D108BD9-81ED-4DB2-BD59-A6C34878D82A}">
                    <a16:rowId xmlns:a16="http://schemas.microsoft.com/office/drawing/2014/main" val="1832679471"/>
                  </a:ext>
                </a:extLst>
              </a:tr>
              <a:tr h="308141">
                <a:tc>
                  <a:txBody>
                    <a:bodyPr/>
                    <a:lstStyle/>
                    <a:p>
                      <a:pPr algn="ctr" fontAlgn="b"/>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algn="l" defTabSz="914400" rtl="0" eaLnBrk="1" fontAlgn="ctr" latinLnBrk="0" hangingPunct="1"/>
                      <a:r>
                        <a:rPr lang="es-ES" sz="1200" b="1" u="none" strike="noStrike" kern="1200" dirty="0" smtClean="0">
                          <a:solidFill>
                            <a:schemeClr val="dk1"/>
                          </a:solidFill>
                          <a:effectLst/>
                          <a:latin typeface="Arial" panose="020B0604020202020204" pitchFamily="34" charset="0"/>
                          <a:ea typeface="+mn-ea"/>
                          <a:cs typeface="Arial" panose="020B0604020202020204" pitchFamily="34" charset="0"/>
                        </a:rPr>
                        <a:t>TOTAL PASIVO NO CORRIENTE</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08</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ES" sz="1400" b="1" i="0" u="none" strike="noStrike" dirty="0">
                          <a:solidFill>
                            <a:srgbClr val="000000"/>
                          </a:solidFill>
                          <a:effectLst/>
                          <a:latin typeface="Arial" panose="020B0604020202020204" pitchFamily="34" charset="0"/>
                        </a:rPr>
                        <a:t>0</a:t>
                      </a:r>
                    </a:p>
                  </a:txBody>
                  <a:tcPr marL="0" marR="0" marT="0" marB="0" anchor="ctr"/>
                </a:tc>
                <a:extLst>
                  <a:ext uri="{0D108BD9-81ED-4DB2-BD59-A6C34878D82A}">
                    <a16:rowId xmlns:a16="http://schemas.microsoft.com/office/drawing/2014/main" val="624363838"/>
                  </a:ext>
                </a:extLst>
              </a:tr>
              <a:tr h="308141">
                <a:tc>
                  <a:txBody>
                    <a:bodyPr/>
                    <a:lstStyle/>
                    <a:p>
                      <a:pPr algn="ctr" fontAlgn="b"/>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algn="l" defTabSz="914400" rtl="0" eaLnBrk="1" fontAlgn="ctr" latinLnBrk="0" hangingPunct="1"/>
                      <a:r>
                        <a:rPr lang="es-ES" sz="1200" b="1" u="none" strike="noStrike" kern="1200" dirty="0" smtClean="0">
                          <a:solidFill>
                            <a:schemeClr val="dk1"/>
                          </a:solidFill>
                          <a:effectLst/>
                          <a:latin typeface="Arial" panose="020B0604020202020204" pitchFamily="34" charset="0"/>
                          <a:ea typeface="+mn-ea"/>
                          <a:cs typeface="Arial" panose="020B0604020202020204" pitchFamily="34" charset="0"/>
                        </a:rPr>
                        <a:t>TOTAL PASIVO</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2..658.813.875</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b" latinLnBrk="0" hangingPunct="1"/>
                      <a:r>
                        <a:rPr lang="es-CO" sz="1200" b="1" i="0" u="none" strike="noStrike" kern="1200" dirty="0" smtClean="0">
                          <a:solidFill>
                            <a:srgbClr val="000000"/>
                          </a:solidFill>
                          <a:effectLst/>
                          <a:latin typeface="Arial" panose="020B0604020202020204" pitchFamily="34" charset="0"/>
                          <a:ea typeface="+mn-ea"/>
                          <a:cs typeface="Arial" panose="020B0604020202020204" pitchFamily="34" charset="0"/>
                        </a:rPr>
                        <a:t>2.828.165.088</a:t>
                      </a:r>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ES" sz="1400" b="1" i="0" u="none" strike="noStrike" dirty="0">
                          <a:solidFill>
                            <a:srgbClr val="000000"/>
                          </a:solidFill>
                          <a:effectLst/>
                          <a:latin typeface="Arial" panose="020B0604020202020204" pitchFamily="34" charset="0"/>
                        </a:rPr>
                        <a:t>-169.351.213</a:t>
                      </a:r>
                    </a:p>
                  </a:txBody>
                  <a:tcPr marL="0" marR="0" marT="0" marB="0" anchor="ctr"/>
                </a:tc>
                <a:extLst>
                  <a:ext uri="{0D108BD9-81ED-4DB2-BD59-A6C34878D82A}">
                    <a16:rowId xmlns:a16="http://schemas.microsoft.com/office/drawing/2014/main" val="2000103116"/>
                  </a:ext>
                </a:extLst>
              </a:tr>
              <a:tr h="308141">
                <a:tc gridSpan="6">
                  <a:txBody>
                    <a:bodyPr/>
                    <a:lstStyle/>
                    <a:p>
                      <a:pPr algn="ctr"/>
                      <a:r>
                        <a:rPr lang="es-CO" sz="1400" b="1" i="0" u="none" strike="noStrike" kern="1200" dirty="0" smtClean="0">
                          <a:solidFill>
                            <a:srgbClr val="000000"/>
                          </a:solidFill>
                          <a:effectLst/>
                          <a:latin typeface="Arial" panose="020B0604020202020204" pitchFamily="34" charset="0"/>
                          <a:ea typeface="+mn-ea"/>
                          <a:cs typeface="+mn-cs"/>
                        </a:rPr>
                        <a:t>PATRIMONIO</a:t>
                      </a:r>
                      <a:endParaRPr lang="es-ES" sz="1400" b="1" i="0" u="none" strike="noStrike" kern="1200" dirty="0">
                        <a:solidFill>
                          <a:srgbClr val="000000"/>
                        </a:solidFill>
                        <a:effectLst/>
                        <a:latin typeface="Arial" panose="020B0604020202020204" pitchFamily="34" charset="0"/>
                        <a:ea typeface="+mn-ea"/>
                        <a:cs typeface="+mn-cs"/>
                      </a:endParaRPr>
                    </a:p>
                  </a:txBody>
                  <a:tcPr marL="4934" marR="4934" marT="4934" marB="0" anchor="ctr">
                    <a:solidFill>
                      <a:schemeClr val="bg1"/>
                    </a:solidFill>
                  </a:tcPr>
                </a:tc>
                <a:tc hMerge="1">
                  <a:txBody>
                    <a:bodyPr/>
                    <a:lstStyle/>
                    <a:p>
                      <a:endParaRPr lang="es-ES" sz="1400" b="1" i="0" u="none" strike="noStrike" kern="1200" dirty="0">
                        <a:solidFill>
                          <a:srgbClr val="000000"/>
                        </a:solidFill>
                        <a:effectLst/>
                        <a:latin typeface="Arial" panose="020B0604020202020204" pitchFamily="34" charset="0"/>
                        <a:ea typeface="+mn-ea"/>
                        <a:cs typeface="+mn-cs"/>
                      </a:endParaRPr>
                    </a:p>
                  </a:txBody>
                  <a:tcPr marL="4934" marR="4934" marT="4934" marB="0" anchor="ctr"/>
                </a:tc>
                <a:tc hMerge="1">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pPr marL="0" algn="r" defTabSz="914400" rtl="0" eaLnBrk="1" fontAlgn="b" latinLnBrk="0" hangingPunct="1"/>
                      <a:endParaRPr lang="es-ES" sz="12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4934" marR="4934" marT="4934" marB="0" anchor="ctr"/>
                </a:tc>
                <a:tc hMerge="1">
                  <a:txBody>
                    <a:bodyPr/>
                    <a:lstStyle/>
                    <a:p>
                      <a:pPr algn="r" fontAlgn="b"/>
                      <a:endParaRPr lang="es-ES" sz="1600" b="1" i="0" u="none" strike="noStrike" dirty="0">
                        <a:solidFill>
                          <a:srgbClr val="000000"/>
                        </a:solidFill>
                        <a:effectLst/>
                        <a:latin typeface="Arial" panose="020B0604020202020204" pitchFamily="34" charset="0"/>
                      </a:endParaRPr>
                    </a:p>
                  </a:txBody>
                  <a:tcPr marL="4934" marR="4934" marT="4934" marB="0" anchor="ctr"/>
                </a:tc>
                <a:extLst>
                  <a:ext uri="{0D108BD9-81ED-4DB2-BD59-A6C34878D82A}">
                    <a16:rowId xmlns:a16="http://schemas.microsoft.com/office/drawing/2014/main" val="2182404331"/>
                  </a:ext>
                </a:extLst>
              </a:tr>
              <a:tr h="308141">
                <a:tc>
                  <a:txBody>
                    <a:bodyPr/>
                    <a:lstStyle/>
                    <a:p>
                      <a:pPr algn="ctr" fontAlgn="b"/>
                      <a:r>
                        <a:rPr lang="es-CO" sz="1400" b="1" i="0" u="none" strike="noStrike" dirty="0" smtClean="0">
                          <a:solidFill>
                            <a:srgbClr val="000000"/>
                          </a:solidFill>
                          <a:effectLst/>
                          <a:latin typeface="Arial" panose="020B0604020202020204" pitchFamily="34" charset="0"/>
                        </a:rPr>
                        <a:t>32</a:t>
                      </a:r>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algn="l" defTabSz="914400" rtl="0" eaLnBrk="1" fontAlgn="ctr" latinLnBrk="0" hangingPunct="1"/>
                      <a:r>
                        <a:rPr lang="es-ES" sz="1200" b="1" u="none" strike="noStrike" kern="1200" dirty="0" smtClean="0">
                          <a:solidFill>
                            <a:schemeClr val="dk1"/>
                          </a:solidFill>
                          <a:effectLst/>
                          <a:latin typeface="Arial" panose="020B0604020202020204" pitchFamily="34" charset="0"/>
                          <a:ea typeface="+mn-ea"/>
                          <a:cs typeface="Arial" panose="020B0604020202020204" pitchFamily="34" charset="0"/>
                        </a:rPr>
                        <a:t>PATRIMONIO DE LAS ENTIDADES DE GOBIERNO</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0" marR="0" marT="0" marB="0" anchor="b"/>
                </a:tc>
                <a:tc>
                  <a:txBody>
                    <a:bodyPr/>
                    <a:lstStyle/>
                    <a:p>
                      <a:pPr marL="0" algn="r" defTabSz="914400" rtl="0" eaLnBrk="1" fontAlgn="ctr" latinLnBrk="0" hangingPunct="1"/>
                      <a:r>
                        <a:rPr lang="es-CO" sz="1200" b="1" u="none" strike="noStrike" kern="1200" dirty="0" smtClean="0">
                          <a:solidFill>
                            <a:schemeClr val="dk1"/>
                          </a:solidFill>
                          <a:effectLst/>
                          <a:latin typeface="Arial" panose="020B0604020202020204" pitchFamily="34" charset="0"/>
                          <a:ea typeface="+mn-ea"/>
                          <a:cs typeface="Arial" panose="020B0604020202020204" pitchFamily="34" charset="0"/>
                        </a:rPr>
                        <a:t>5.084.024.182</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ctr" latinLnBrk="0" hangingPunct="1"/>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ctr" latinLnBrk="0" hangingPunct="1"/>
                      <a:r>
                        <a:rPr lang="es-CO" sz="1200" b="1" u="none" strike="noStrike" kern="1200" dirty="0" smtClean="0">
                          <a:solidFill>
                            <a:schemeClr val="dk1"/>
                          </a:solidFill>
                          <a:effectLst/>
                          <a:latin typeface="Arial" panose="020B0604020202020204" pitchFamily="34" charset="0"/>
                          <a:ea typeface="+mn-ea"/>
                          <a:cs typeface="Arial" panose="020B0604020202020204" pitchFamily="34" charset="0"/>
                        </a:rPr>
                        <a:t>4.473.818.153</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ES" sz="1400" b="1" i="0" u="none" strike="noStrike" dirty="0">
                          <a:solidFill>
                            <a:srgbClr val="000000"/>
                          </a:solidFill>
                          <a:effectLst/>
                          <a:latin typeface="Arial" panose="020B0604020202020204" pitchFamily="34" charset="0"/>
                        </a:rPr>
                        <a:t>610.206.029</a:t>
                      </a:r>
                    </a:p>
                  </a:txBody>
                  <a:tcPr marL="0" marR="0" marT="0" marB="0" anchor="ctr"/>
                </a:tc>
                <a:extLst>
                  <a:ext uri="{0D108BD9-81ED-4DB2-BD59-A6C34878D82A}">
                    <a16:rowId xmlns:a16="http://schemas.microsoft.com/office/drawing/2014/main" val="3704493248"/>
                  </a:ext>
                </a:extLst>
              </a:tr>
              <a:tr h="308141">
                <a:tc>
                  <a:txBody>
                    <a:bodyPr/>
                    <a:lstStyle/>
                    <a:p>
                      <a:pPr algn="ctr" fontAlgn="b"/>
                      <a:endParaRPr lang="es-ES" sz="1400" b="1" i="0" u="none" strike="noStrike" dirty="0">
                        <a:solidFill>
                          <a:srgbClr val="000000"/>
                        </a:solidFill>
                        <a:effectLst/>
                        <a:latin typeface="Arial" panose="020B0604020202020204" pitchFamily="34" charset="0"/>
                      </a:endParaRPr>
                    </a:p>
                  </a:txBody>
                  <a:tcPr marL="4934" marR="4934" marT="4934" marB="0" anchor="ctr"/>
                </a:tc>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es-ES" sz="1200" b="1" u="none" strike="noStrike" kern="1200" dirty="0" smtClean="0">
                          <a:solidFill>
                            <a:schemeClr val="dk1"/>
                          </a:solidFill>
                          <a:effectLst/>
                          <a:latin typeface="Arial" panose="020B0604020202020204" pitchFamily="34" charset="0"/>
                          <a:ea typeface="+mn-ea"/>
                          <a:cs typeface="Arial" panose="020B0604020202020204" pitchFamily="34" charset="0"/>
                        </a:rPr>
                        <a:t>TOTAL PASIVO Y PATRIMONIO</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0" marR="0" marT="0" marB="0" anchor="b"/>
                </a:tc>
                <a:tc>
                  <a:txBody>
                    <a:bodyPr/>
                    <a:lstStyle/>
                    <a:p>
                      <a:pPr marL="0" algn="r" defTabSz="914400" rtl="0" eaLnBrk="1" fontAlgn="ctr" latinLnBrk="0" hangingPunct="1"/>
                      <a:r>
                        <a:rPr lang="es-CO" sz="1200" b="1" u="none" strike="noStrike" kern="1200" dirty="0" smtClean="0">
                          <a:solidFill>
                            <a:schemeClr val="dk1"/>
                          </a:solidFill>
                          <a:effectLst/>
                          <a:latin typeface="Arial" panose="020B0604020202020204" pitchFamily="34" charset="0"/>
                          <a:ea typeface="+mn-ea"/>
                          <a:cs typeface="Arial" panose="020B0604020202020204" pitchFamily="34" charset="0"/>
                        </a:rPr>
                        <a:t>7.742.838.056</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ctr" latinLnBrk="0" hangingPunct="1"/>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marL="0" algn="r" defTabSz="914400" rtl="0" eaLnBrk="1" fontAlgn="ctr" latinLnBrk="0" hangingPunct="1"/>
                      <a:r>
                        <a:rPr lang="es-CO" sz="1200" b="1" u="none" strike="noStrike" kern="1200" dirty="0" smtClean="0">
                          <a:solidFill>
                            <a:schemeClr val="dk1"/>
                          </a:solidFill>
                          <a:effectLst/>
                          <a:latin typeface="Arial" panose="020B0604020202020204" pitchFamily="34" charset="0"/>
                          <a:ea typeface="+mn-ea"/>
                          <a:cs typeface="Arial" panose="020B0604020202020204" pitchFamily="34" charset="0"/>
                        </a:rPr>
                        <a:t>7.301.983.241</a:t>
                      </a:r>
                      <a:endParaRPr lang="es-ES" sz="12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4934" marR="4934" marT="4934" marB="0" anchor="ctr"/>
                </a:tc>
                <a:tc>
                  <a:txBody>
                    <a:bodyPr/>
                    <a:lstStyle/>
                    <a:p>
                      <a:pPr algn="r" rtl="0" fontAlgn="ctr"/>
                      <a:r>
                        <a:rPr lang="es-ES" sz="1400" b="1" i="0" u="none" strike="noStrike" dirty="0">
                          <a:solidFill>
                            <a:srgbClr val="000000"/>
                          </a:solidFill>
                          <a:effectLst/>
                          <a:latin typeface="Arial" panose="020B0604020202020204" pitchFamily="34" charset="0"/>
                        </a:rPr>
                        <a:t>440.854.815</a:t>
                      </a:r>
                    </a:p>
                  </a:txBody>
                  <a:tcPr marL="0" marR="0" marT="0" marB="0" anchor="ctr"/>
                </a:tc>
                <a:extLst>
                  <a:ext uri="{0D108BD9-81ED-4DB2-BD59-A6C34878D82A}">
                    <a16:rowId xmlns:a16="http://schemas.microsoft.com/office/drawing/2014/main" val="1994449258"/>
                  </a:ext>
                </a:extLst>
              </a:tr>
            </a:tbl>
          </a:graphicData>
        </a:graphic>
      </p:graphicFrame>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7" name="Título 6"/>
          <p:cNvSpPr>
            <a:spLocks noGrp="1"/>
          </p:cNvSpPr>
          <p:nvPr>
            <p:ph type="title"/>
          </p:nvPr>
        </p:nvSpPr>
        <p:spPr>
          <a:xfrm>
            <a:off x="1028700" y="284163"/>
            <a:ext cx="9601200" cy="366254"/>
          </a:xfrm>
          <a:prstGeom prst="rect">
            <a:avLst/>
          </a:prstGeom>
        </p:spPr>
        <p:txBody>
          <a:bodyPr wrap="square">
            <a:spAutoFit/>
          </a:bodyPr>
          <a:lstStyle/>
          <a:p>
            <a:r>
              <a:rPr lang="es-ES" sz="2000" b="1" dirty="0">
                <a:solidFill>
                  <a:schemeClr val="tx1"/>
                </a:solidFill>
                <a:latin typeface="Arial Black" pitchFamily="34" charset="0"/>
              </a:rPr>
              <a:t>ESTADO DE SITUACION FINANCIERA </a:t>
            </a:r>
            <a:r>
              <a:rPr lang="es-ES" sz="2000" b="1" dirty="0" smtClean="0">
                <a:solidFill>
                  <a:schemeClr val="tx1"/>
                </a:solidFill>
                <a:latin typeface="Arial Black" pitchFamily="34" charset="0"/>
              </a:rPr>
              <a:t>– BALANCE 2024 vs 2023.</a:t>
            </a:r>
            <a:endParaRPr lang="es-ES" sz="2000" dirty="0">
              <a:solidFill>
                <a:schemeClr val="tx1"/>
              </a:solidFill>
            </a:endParaRPr>
          </a:p>
        </p:txBody>
      </p:sp>
    </p:spTree>
    <p:extLst>
      <p:ext uri="{BB962C8B-B14F-4D97-AF65-F5344CB8AC3E}">
        <p14:creationId xmlns:p14="http://schemas.microsoft.com/office/powerpoint/2010/main" val="245190698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636455" y="5422724"/>
            <a:ext cx="2899680" cy="855177"/>
          </a:xfrm>
          <a:prstGeom prst="rect">
            <a:avLst/>
          </a:prstGeom>
        </p:spPr>
      </p:pic>
      <p:sp>
        <p:nvSpPr>
          <p:cNvPr id="6" name="Rectángulo 5"/>
          <p:cNvSpPr/>
          <p:nvPr/>
        </p:nvSpPr>
        <p:spPr>
          <a:xfrm>
            <a:off x="1366886" y="1627655"/>
            <a:ext cx="9452089" cy="2308324"/>
          </a:xfrm>
          <a:prstGeom prst="rect">
            <a:avLst/>
          </a:prstGeom>
        </p:spPr>
        <p:txBody>
          <a:bodyPr wrap="square">
            <a:spAutoFit/>
          </a:bodyPr>
          <a:lstStyle/>
          <a:p>
            <a:pPr algn="ctr"/>
            <a:r>
              <a:rPr lang="es-ES_tradnl" sz="3600" b="1" cap="all" dirty="0">
                <a:latin typeface="Arial Black" panose="020B0A04020102020204" pitchFamily="34" charset="0"/>
              </a:rPr>
              <a:t>PROCESOS DE APOYO</a:t>
            </a:r>
            <a:br>
              <a:rPr lang="es-ES_tradnl" sz="3600" b="1" cap="all" dirty="0">
                <a:latin typeface="Arial Black" panose="020B0A04020102020204" pitchFamily="34" charset="0"/>
              </a:rPr>
            </a:br>
            <a:r>
              <a:rPr lang="es-ES_tradnl" sz="3600" b="1" cap="all" dirty="0">
                <a:latin typeface="Arial Black" panose="020B0A04020102020204" pitchFamily="34" charset="0"/>
              </a:rPr>
              <a:t/>
            </a:r>
            <a:br>
              <a:rPr lang="es-ES_tradnl" sz="3600" b="1" cap="all" dirty="0">
                <a:latin typeface="Arial Black" panose="020B0A04020102020204" pitchFamily="34" charset="0"/>
              </a:rPr>
            </a:br>
            <a:r>
              <a:rPr lang="es-ES_tradnl" sz="3600" b="1" cap="all" dirty="0">
                <a:latin typeface="Arial Black" panose="020B0A04020102020204" pitchFamily="34" charset="0"/>
              </a:rPr>
              <a:t>INFORME DE </a:t>
            </a:r>
            <a:r>
              <a:rPr lang="es-ES_tradnl" sz="3600" b="1" cap="all" dirty="0" smtClean="0">
                <a:latin typeface="Arial Black" panose="020B0A04020102020204" pitchFamily="34" charset="0"/>
              </a:rPr>
              <a:t>presupuesto.</a:t>
            </a:r>
            <a:r>
              <a:rPr lang="es-ES_tradnl" sz="3600" b="1" cap="all" dirty="0">
                <a:latin typeface="Arial Black" panose="020B0A04020102020204" pitchFamily="34" charset="0"/>
              </a:rPr>
              <a:t/>
            </a:r>
            <a:br>
              <a:rPr lang="es-ES_tradnl" sz="3600" b="1" cap="all" dirty="0">
                <a:latin typeface="Arial Black" panose="020B0A04020102020204" pitchFamily="34" charset="0"/>
              </a:rPr>
            </a:br>
            <a:endParaRPr lang="en-US" sz="3600" b="1" cap="all" dirty="0">
              <a:latin typeface="Arial Black" panose="020B0A04020102020204" pitchFamily="34" charset="0"/>
            </a:endParaRPr>
          </a:p>
        </p:txBody>
      </p:sp>
      <p:sp>
        <p:nvSpPr>
          <p:cNvPr id="5"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smtClean="0">
                <a:solidFill>
                  <a:schemeClr val="tx1"/>
                </a:solidFill>
                <a:latin typeface="Arial" panose="020B0604020202020204" pitchFamily="34" charset="0"/>
                <a:cs typeface="Arial" panose="020B0604020202020204" pitchFamily="34" charset="0"/>
              </a:rPr>
              <a:t>JUAN CARLOS ALVAREZ ARANGO</a:t>
            </a:r>
          </a:p>
          <a:p>
            <a:pPr defTabSz="457200"/>
            <a:r>
              <a:rPr lang="es-ES" sz="2200" b="1" dirty="0" smtClean="0">
                <a:solidFill>
                  <a:schemeClr val="tx1"/>
                </a:solidFill>
                <a:latin typeface="Arial" panose="020B0604020202020204" pitchFamily="34" charset="0"/>
                <a:cs typeface="Arial" panose="020B0604020202020204" pitchFamily="34" charset="0"/>
              </a:rPr>
              <a:t>Subgerente Administrativo</a:t>
            </a:r>
            <a:endParaRPr lang="es-ES_tradnl" sz="2200" b="1" dirty="0">
              <a:solidFill>
                <a:schemeClr val="tx1"/>
              </a:solidFill>
              <a:latin typeface="Arial" panose="020B0604020202020204" pitchFamily="34" charset="0"/>
              <a:cs typeface="Arial" panose="020B0604020202020204" pitchFamily="34" charset="0"/>
            </a:endParaRPr>
          </a:p>
        </p:txBody>
      </p:sp>
      <p:sp>
        <p:nvSpPr>
          <p:cNvPr id="7" name="Subtítulo 2">
            <a:extLst>
              <a:ext uri="{FF2B5EF4-FFF2-40B4-BE49-F238E27FC236}">
                <a16:creationId xmlns:a16="http://schemas.microsoft.com/office/drawing/2014/main" id="{7B5BDAD4-FE42-4670-9B31-EACFB3062A4F}"/>
              </a:ext>
            </a:extLst>
          </p:cNvPr>
          <p:cNvSpPr txBox="1">
            <a:spLocks/>
          </p:cNvSpPr>
          <p:nvPr/>
        </p:nvSpPr>
        <p:spPr>
          <a:xfrm>
            <a:off x="3895127" y="5750864"/>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17250170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856211" y="395887"/>
            <a:ext cx="11006051" cy="461665"/>
          </a:xfrm>
          <a:prstGeom prst="rect">
            <a:avLst/>
          </a:prstGeom>
        </p:spPr>
        <p:txBody>
          <a:bodyPr wrap="square">
            <a:spAutoFit/>
          </a:bodyPr>
          <a:lstStyle/>
          <a:p>
            <a:pPr algn="ctr" fontAlgn="ctr"/>
            <a:r>
              <a:rPr lang="es-MX" sz="2400" b="1" spc="-120" dirty="0">
                <a:latin typeface="Calibri" panose="020F0502020204030204" pitchFamily="34" charset="0"/>
                <a:ea typeface="+mj-ea"/>
                <a:cs typeface="Calibri" panose="020F0502020204030204" pitchFamily="34" charset="0"/>
              </a:rPr>
              <a:t>SEGUIMIENTO A LA EJECUCION PRESUPUESTAL </a:t>
            </a:r>
            <a:r>
              <a:rPr lang="es-MX" sz="2400" b="1" spc="-120" dirty="0" smtClean="0">
                <a:latin typeface="Calibri" panose="020F0502020204030204" pitchFamily="34" charset="0"/>
                <a:ea typeface="+mj-ea"/>
                <a:cs typeface="Calibri" panose="020F0502020204030204" pitchFamily="34" charset="0"/>
              </a:rPr>
              <a:t>VIGENCIA -2.024</a:t>
            </a:r>
            <a:endParaRPr lang="es-MX" sz="2400" b="1" spc="-120" dirty="0">
              <a:latin typeface="Calibri" panose="020F0502020204030204" pitchFamily="34" charset="0"/>
              <a:ea typeface="+mj-ea"/>
              <a:cs typeface="Calibri" panose="020F0502020204030204" pitchFamily="34" charset="0"/>
            </a:endParaRPr>
          </a:p>
        </p:txBody>
      </p:sp>
      <p:pic>
        <p:nvPicPr>
          <p:cNvPr id="9" name="Imagen 8">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9475165" y="5968538"/>
            <a:ext cx="2303969" cy="675330"/>
          </a:xfrm>
          <a:prstGeom prst="rect">
            <a:avLst/>
          </a:prstGeom>
        </p:spPr>
      </p:pic>
      <p:graphicFrame>
        <p:nvGraphicFramePr>
          <p:cNvPr id="7" name="Tabla 6"/>
          <p:cNvGraphicFramePr>
            <a:graphicFrameLocks noGrp="1"/>
          </p:cNvGraphicFramePr>
          <p:nvPr>
            <p:extLst>
              <p:ext uri="{D42A27DB-BD31-4B8C-83A1-F6EECF244321}">
                <p14:modId xmlns:p14="http://schemas.microsoft.com/office/powerpoint/2010/main" val="1873517635"/>
              </p:ext>
            </p:extLst>
          </p:nvPr>
        </p:nvGraphicFramePr>
        <p:xfrm>
          <a:off x="864524" y="955963"/>
          <a:ext cx="11121981" cy="4718354"/>
        </p:xfrm>
        <a:graphic>
          <a:graphicData uri="http://schemas.openxmlformats.org/drawingml/2006/table">
            <a:tbl>
              <a:tblPr>
                <a:tableStyleId>{5C22544A-7EE6-4342-B048-85BDC9FD1C3A}</a:tableStyleId>
              </a:tblPr>
              <a:tblGrid>
                <a:gridCol w="1167389">
                  <a:extLst>
                    <a:ext uri="{9D8B030D-6E8A-4147-A177-3AD203B41FA5}">
                      <a16:colId xmlns:a16="http://schemas.microsoft.com/office/drawing/2014/main" val="1132171986"/>
                    </a:ext>
                  </a:extLst>
                </a:gridCol>
                <a:gridCol w="1170279">
                  <a:extLst>
                    <a:ext uri="{9D8B030D-6E8A-4147-A177-3AD203B41FA5}">
                      <a16:colId xmlns:a16="http://schemas.microsoft.com/office/drawing/2014/main" val="1760091746"/>
                    </a:ext>
                  </a:extLst>
                </a:gridCol>
                <a:gridCol w="1040247">
                  <a:extLst>
                    <a:ext uri="{9D8B030D-6E8A-4147-A177-3AD203B41FA5}">
                      <a16:colId xmlns:a16="http://schemas.microsoft.com/office/drawing/2014/main" val="2602302388"/>
                    </a:ext>
                  </a:extLst>
                </a:gridCol>
                <a:gridCol w="1040247">
                  <a:extLst>
                    <a:ext uri="{9D8B030D-6E8A-4147-A177-3AD203B41FA5}">
                      <a16:colId xmlns:a16="http://schemas.microsoft.com/office/drawing/2014/main" val="529987007"/>
                    </a:ext>
                  </a:extLst>
                </a:gridCol>
                <a:gridCol w="936223">
                  <a:extLst>
                    <a:ext uri="{9D8B030D-6E8A-4147-A177-3AD203B41FA5}">
                      <a16:colId xmlns:a16="http://schemas.microsoft.com/office/drawing/2014/main" val="1071348143"/>
                    </a:ext>
                  </a:extLst>
                </a:gridCol>
                <a:gridCol w="1236739">
                  <a:extLst>
                    <a:ext uri="{9D8B030D-6E8A-4147-A177-3AD203B41FA5}">
                      <a16:colId xmlns:a16="http://schemas.microsoft.com/office/drawing/2014/main" val="18537362"/>
                    </a:ext>
                  </a:extLst>
                </a:gridCol>
                <a:gridCol w="1236739">
                  <a:extLst>
                    <a:ext uri="{9D8B030D-6E8A-4147-A177-3AD203B41FA5}">
                      <a16:colId xmlns:a16="http://schemas.microsoft.com/office/drawing/2014/main" val="533501735"/>
                    </a:ext>
                  </a:extLst>
                </a:gridCol>
                <a:gridCol w="1236739">
                  <a:extLst>
                    <a:ext uri="{9D8B030D-6E8A-4147-A177-3AD203B41FA5}">
                      <a16:colId xmlns:a16="http://schemas.microsoft.com/office/drawing/2014/main" val="763654042"/>
                    </a:ext>
                  </a:extLst>
                </a:gridCol>
                <a:gridCol w="1118489">
                  <a:extLst>
                    <a:ext uri="{9D8B030D-6E8A-4147-A177-3AD203B41FA5}">
                      <a16:colId xmlns:a16="http://schemas.microsoft.com/office/drawing/2014/main" val="4148708608"/>
                    </a:ext>
                  </a:extLst>
                </a:gridCol>
                <a:gridCol w="938890">
                  <a:extLst>
                    <a:ext uri="{9D8B030D-6E8A-4147-A177-3AD203B41FA5}">
                      <a16:colId xmlns:a16="http://schemas.microsoft.com/office/drawing/2014/main" val="3764351075"/>
                    </a:ext>
                  </a:extLst>
                </a:gridCol>
              </a:tblGrid>
              <a:tr h="789018">
                <a:tc rowSpan="3">
                  <a:txBody>
                    <a:bodyPr/>
                    <a:lstStyle/>
                    <a:p>
                      <a:pPr algn="ctr" fontAlgn="ctr"/>
                      <a:r>
                        <a:rPr lang="es-CO" sz="1600" b="1" i="0" u="none" strike="noStrike" dirty="0">
                          <a:solidFill>
                            <a:srgbClr val="000000"/>
                          </a:solidFill>
                          <a:effectLst/>
                          <a:latin typeface="Arial" panose="020B0604020202020204" pitchFamily="34" charset="0"/>
                        </a:rPr>
                        <a:t>DEFINITIVO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fontAlgn="ctr"/>
                      <a:r>
                        <a:rPr lang="es-CO" sz="1600" b="1" i="0" u="none" strike="noStrike" dirty="0">
                          <a:solidFill>
                            <a:srgbClr val="000000"/>
                          </a:solidFill>
                          <a:effectLst/>
                          <a:latin typeface="Arial" panose="020B0604020202020204" pitchFamily="34" charset="0"/>
                        </a:rPr>
                        <a:t>INGRESOS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s-CO"/>
                    </a:p>
                  </a:txBody>
                  <a:tcPr/>
                </a:tc>
                <a:tc rowSpan="2">
                  <a:txBody>
                    <a:bodyPr/>
                    <a:lstStyle/>
                    <a:p>
                      <a:pPr algn="ctr" fontAlgn="ctr"/>
                      <a:r>
                        <a:rPr lang="es-CO" sz="1600" b="1" i="0" u="none" strike="noStrike" dirty="0">
                          <a:solidFill>
                            <a:srgbClr val="000000"/>
                          </a:solidFill>
                          <a:effectLst/>
                          <a:latin typeface="Arial" panose="020B0604020202020204" pitchFamily="34" charset="0"/>
                        </a:rPr>
                        <a:t>% </a:t>
                      </a:r>
                      <a:r>
                        <a:rPr lang="es-CO" sz="1400" b="1" i="0" u="none" strike="noStrike" dirty="0">
                          <a:solidFill>
                            <a:srgbClr val="000000"/>
                          </a:solidFill>
                          <a:effectLst/>
                          <a:latin typeface="Arial" panose="020B0604020202020204" pitchFamily="34" charset="0"/>
                        </a:rPr>
                        <a:t>RECAUDO DE LO RECONOCIDO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fontAlgn="ctr"/>
                      <a:r>
                        <a:rPr lang="es-CO" sz="1600" b="1" i="0" u="none" strike="noStrike" dirty="0">
                          <a:solidFill>
                            <a:srgbClr val="000000"/>
                          </a:solidFill>
                          <a:effectLst/>
                          <a:latin typeface="Arial" panose="020B0604020202020204" pitchFamily="34" charset="0"/>
                        </a:rPr>
                        <a:t>GASTOS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s-CO"/>
                    </a:p>
                  </a:txBody>
                  <a:tcPr/>
                </a:tc>
                <a:tc gridSpan="2">
                  <a:txBody>
                    <a:bodyPr/>
                    <a:lstStyle/>
                    <a:p>
                      <a:pPr algn="ctr" fontAlgn="ctr"/>
                      <a:r>
                        <a:rPr lang="es-CO" sz="1600" b="1" i="0" u="none" strike="noStrike" dirty="0">
                          <a:solidFill>
                            <a:srgbClr val="000000"/>
                          </a:solidFill>
                          <a:effectLst/>
                          <a:latin typeface="Arial" panose="020B0604020202020204" pitchFamily="34" charset="0"/>
                        </a:rPr>
                        <a:t>EQUILIBRIO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s-CO"/>
                    </a:p>
                  </a:txBody>
                  <a:tcPr/>
                </a:tc>
                <a:tc gridSpan="2">
                  <a:txBody>
                    <a:bodyPr/>
                    <a:lstStyle/>
                    <a:p>
                      <a:pPr algn="ctr" fontAlgn="ctr"/>
                      <a:r>
                        <a:rPr lang="es-CO" sz="1600" b="1" i="0" u="none" strike="noStrike" dirty="0">
                          <a:solidFill>
                            <a:srgbClr val="000000"/>
                          </a:solidFill>
                          <a:effectLst/>
                          <a:latin typeface="Arial" panose="020B0604020202020204" pitchFamily="34" charset="0"/>
                        </a:rPr>
                        <a:t>DEFICIT / EXCEDENTE PRESUPUESTAL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s-CO"/>
                    </a:p>
                  </a:txBody>
                  <a:tcPr/>
                </a:tc>
                <a:extLst>
                  <a:ext uri="{0D108BD9-81ED-4DB2-BD59-A6C34878D82A}">
                    <a16:rowId xmlns:a16="http://schemas.microsoft.com/office/drawing/2014/main" val="1909804997"/>
                  </a:ext>
                </a:extLst>
              </a:tr>
              <a:tr h="756664">
                <a:tc vMerge="1">
                  <a:txBody>
                    <a:bodyPr/>
                    <a:lstStyle/>
                    <a:p>
                      <a:endParaRPr lang="es-CO"/>
                    </a:p>
                  </a:txBody>
                  <a:tcPr/>
                </a:tc>
                <a:tc>
                  <a:txBody>
                    <a:bodyPr/>
                    <a:lstStyle/>
                    <a:p>
                      <a:pPr algn="ctr" fontAlgn="ctr"/>
                      <a:r>
                        <a:rPr lang="es-CO" sz="1400" b="1" i="0" u="none" strike="noStrike" dirty="0" smtClean="0">
                          <a:solidFill>
                            <a:srgbClr val="000000"/>
                          </a:solidFill>
                          <a:effectLst/>
                          <a:latin typeface="Arial" panose="020B0604020202020204" pitchFamily="34" charset="0"/>
                        </a:rPr>
                        <a:t>RECONOCI</a:t>
                      </a:r>
                    </a:p>
                    <a:p>
                      <a:pPr algn="ctr" fontAlgn="ctr"/>
                      <a:r>
                        <a:rPr lang="es-CO" sz="1400" b="1" i="0" u="none" strike="noStrike" dirty="0" smtClean="0">
                          <a:solidFill>
                            <a:srgbClr val="000000"/>
                          </a:solidFill>
                          <a:effectLst/>
                          <a:latin typeface="Arial" panose="020B0604020202020204" pitchFamily="34" charset="0"/>
                        </a:rPr>
                        <a:t>MIENTOS</a:t>
                      </a:r>
                      <a:endParaRPr lang="es-CO"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1" i="0" u="none" strike="noStrike" dirty="0">
                          <a:solidFill>
                            <a:srgbClr val="000000"/>
                          </a:solidFill>
                          <a:effectLst/>
                          <a:latin typeface="Arial" panose="020B0604020202020204" pitchFamily="34" charset="0"/>
                        </a:rPr>
                        <a:t>RECAUDOS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s-CO"/>
                    </a:p>
                  </a:txBody>
                  <a:tcPr/>
                </a:tc>
                <a:tc>
                  <a:txBody>
                    <a:bodyPr/>
                    <a:lstStyle/>
                    <a:p>
                      <a:pPr algn="ctr" fontAlgn="ctr"/>
                      <a:r>
                        <a:rPr lang="es-CO" sz="1400" b="1" i="0" u="none" strike="noStrike" dirty="0">
                          <a:solidFill>
                            <a:srgbClr val="000000"/>
                          </a:solidFill>
                          <a:effectLst/>
                          <a:latin typeface="Arial" panose="020B0604020202020204" pitchFamily="34" charset="0"/>
                        </a:rPr>
                        <a:t>COMPROMISOS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1" i="0" u="none" strike="noStrike" dirty="0">
                          <a:solidFill>
                            <a:srgbClr val="000000"/>
                          </a:solidFill>
                          <a:effectLst/>
                          <a:latin typeface="Arial" panose="020B0604020202020204" pitchFamily="34" charset="0"/>
                        </a:rPr>
                        <a:t>PAGOS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1" i="0" u="none" strike="noStrike" dirty="0" smtClean="0">
                          <a:solidFill>
                            <a:srgbClr val="000000"/>
                          </a:solidFill>
                          <a:effectLst/>
                          <a:latin typeface="Arial" panose="020B0604020202020204" pitchFamily="34" charset="0"/>
                        </a:rPr>
                        <a:t>Con</a:t>
                      </a:r>
                    </a:p>
                    <a:p>
                      <a:pPr algn="ctr" fontAlgn="ctr"/>
                      <a:r>
                        <a:rPr lang="es-CO" sz="1400" b="1" i="0" u="none" strike="noStrike" dirty="0" smtClean="0">
                          <a:solidFill>
                            <a:srgbClr val="000000"/>
                          </a:solidFill>
                          <a:effectLst/>
                          <a:latin typeface="Arial" panose="020B0604020202020204" pitchFamily="34" charset="0"/>
                        </a:rPr>
                        <a:t> Reconoci mientos</a:t>
                      </a:r>
                      <a:endParaRPr lang="es-CO"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1" i="0" u="none" strike="noStrike" dirty="0">
                          <a:solidFill>
                            <a:srgbClr val="000000"/>
                          </a:solidFill>
                          <a:effectLst/>
                          <a:latin typeface="Arial" panose="020B0604020202020204" pitchFamily="34" charset="0"/>
                        </a:rPr>
                        <a:t>Con </a:t>
                      </a:r>
                      <a:r>
                        <a:rPr lang="es-CO" sz="1400" b="1" i="0" u="none" strike="noStrike" dirty="0" smtClean="0">
                          <a:solidFill>
                            <a:srgbClr val="000000"/>
                          </a:solidFill>
                          <a:effectLst/>
                          <a:latin typeface="Arial" panose="020B0604020202020204" pitchFamily="34" charset="0"/>
                        </a:rPr>
                        <a:t>Recaudos</a:t>
                      </a:r>
                      <a:endParaRPr lang="es-CO"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1" i="0" u="none" strike="noStrike" dirty="0">
                          <a:solidFill>
                            <a:srgbClr val="000000"/>
                          </a:solidFill>
                          <a:effectLst/>
                          <a:latin typeface="Arial" panose="020B0604020202020204" pitchFamily="34" charset="0"/>
                        </a:rPr>
                        <a:t>Con </a:t>
                      </a:r>
                      <a:r>
                        <a:rPr lang="es-CO" sz="1400" b="1" i="0" u="none" strike="noStrike" dirty="0" smtClean="0">
                          <a:solidFill>
                            <a:srgbClr val="000000"/>
                          </a:solidFill>
                          <a:effectLst/>
                          <a:latin typeface="Arial" panose="020B0604020202020204" pitchFamily="34" charset="0"/>
                        </a:rPr>
                        <a:t>Reconoci mientos</a:t>
                      </a:r>
                      <a:endParaRPr lang="es-CO"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1" i="0" u="none" strike="noStrike" dirty="0">
                          <a:solidFill>
                            <a:srgbClr val="000000"/>
                          </a:solidFill>
                          <a:effectLst/>
                          <a:latin typeface="Arial" panose="020B0604020202020204" pitchFamily="34" charset="0"/>
                        </a:rPr>
                        <a:t>Con </a:t>
                      </a:r>
                      <a:r>
                        <a:rPr lang="es-CO" sz="1400" b="1" i="0" u="none" strike="noStrike" dirty="0" smtClean="0">
                          <a:solidFill>
                            <a:srgbClr val="000000"/>
                          </a:solidFill>
                          <a:effectLst/>
                          <a:latin typeface="Arial" panose="020B0604020202020204" pitchFamily="34" charset="0"/>
                        </a:rPr>
                        <a:t>Recaudos</a:t>
                      </a:r>
                      <a:endParaRPr lang="es-CO"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16946588"/>
                  </a:ext>
                </a:extLst>
              </a:tr>
              <a:tr h="258180">
                <a:tc vMerge="1">
                  <a:txBody>
                    <a:bodyPr/>
                    <a:lstStyle/>
                    <a:p>
                      <a:endParaRPr lang="es-CO"/>
                    </a:p>
                  </a:txBody>
                  <a:tcPr/>
                </a:tc>
                <a:tc>
                  <a:txBody>
                    <a:bodyPr/>
                    <a:lstStyle/>
                    <a:p>
                      <a:pPr algn="ctr" fontAlgn="ctr"/>
                      <a:r>
                        <a:rPr lang="es-CO" sz="1600" b="0" i="0" u="none" strike="noStrike" dirty="0">
                          <a:solidFill>
                            <a:srgbClr val="000000"/>
                          </a:solidFill>
                          <a:effectLst/>
                          <a:latin typeface="Calibri" panose="020F0502020204030204" pitchFamily="34" charset="0"/>
                        </a:rPr>
                        <a:t>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600" b="0" i="0" u="none" strike="noStrike" dirty="0">
                          <a:solidFill>
                            <a:srgbClr val="000000"/>
                          </a:solidFill>
                          <a:effectLst/>
                          <a:latin typeface="Calibri" panose="020F0502020204030204" pitchFamily="34" charset="0"/>
                        </a:rPr>
                        <a:t>B</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600" b="0" i="0" u="none" strike="noStrike" dirty="0">
                          <a:solidFill>
                            <a:srgbClr val="000000"/>
                          </a:solidFill>
                          <a:effectLst/>
                          <a:latin typeface="Calibri" panose="020F0502020204030204" pitchFamily="34" charset="0"/>
                        </a:rPr>
                        <a:t>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600" b="0" i="0" u="none" strike="noStrike" dirty="0">
                          <a:solidFill>
                            <a:srgbClr val="000000"/>
                          </a:solidFill>
                          <a:effectLst/>
                          <a:latin typeface="Calibri" panose="020F0502020204030204" pitchFamily="34" charset="0"/>
                        </a:rPr>
                        <a:t>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600" b="0" i="0" u="none" strike="noStrike" dirty="0">
                          <a:solidFill>
                            <a:srgbClr val="000000"/>
                          </a:solidFill>
                          <a:effectLst/>
                          <a:latin typeface="Calibri" panose="020F0502020204030204" pitchFamily="34" charset="0"/>
                        </a:rPr>
                        <a:t>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600" b="0" i="0" u="none" strike="noStrike" dirty="0">
                          <a:solidFill>
                            <a:srgbClr val="000000"/>
                          </a:solidFill>
                          <a:effectLst/>
                          <a:latin typeface="Calibri" panose="020F0502020204030204" pitchFamily="34" charset="0"/>
                        </a:rPr>
                        <a:t>F = 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600" b="0" i="0" u="none" strike="noStrike" dirty="0">
                          <a:solidFill>
                            <a:srgbClr val="000000"/>
                          </a:solidFill>
                          <a:effectLst/>
                          <a:latin typeface="Calibri" panose="020F0502020204030204" pitchFamily="34" charset="0"/>
                        </a:rPr>
                        <a:t>G = B/D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600" b="0" i="0" u="none" strike="noStrike" dirty="0">
                          <a:solidFill>
                            <a:srgbClr val="000000"/>
                          </a:solidFill>
                          <a:effectLst/>
                          <a:latin typeface="Calibri" panose="020F0502020204030204" pitchFamily="34" charset="0"/>
                        </a:rPr>
                        <a:t>H = 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600" b="0" i="0" u="none" strike="noStrike" dirty="0">
                          <a:solidFill>
                            <a:srgbClr val="000000"/>
                          </a:solidFill>
                          <a:effectLst/>
                          <a:latin typeface="Calibri" panose="020F0502020204030204" pitchFamily="34" charset="0"/>
                        </a:rPr>
                        <a:t>G = B-D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66444574"/>
                  </a:ext>
                </a:extLst>
              </a:tr>
              <a:tr h="2914492">
                <a:tc>
                  <a:txBody>
                    <a:bodyPr/>
                    <a:lstStyle/>
                    <a:p>
                      <a:pPr algn="ctr" fontAlgn="ctr"/>
                      <a:r>
                        <a:rPr lang="es-CO" sz="2400" b="0" i="0" u="none" strike="noStrike" dirty="0">
                          <a:solidFill>
                            <a:schemeClr val="tx1">
                              <a:lumMod val="95000"/>
                              <a:lumOff val="5000"/>
                            </a:schemeClr>
                          </a:solidFill>
                          <a:effectLst/>
                          <a:latin typeface="Arial" panose="020B0604020202020204" pitchFamily="34" charset="0"/>
                        </a:rPr>
                        <a:t> $ </a:t>
                      </a:r>
                      <a:r>
                        <a:rPr lang="es-CO" sz="2400" b="0" i="0" u="none" strike="noStrike" dirty="0" smtClean="0">
                          <a:solidFill>
                            <a:schemeClr val="tx1">
                              <a:lumMod val="95000"/>
                              <a:lumOff val="5000"/>
                            </a:schemeClr>
                          </a:solidFill>
                          <a:effectLst/>
                          <a:latin typeface="Arial" panose="020B0604020202020204" pitchFamily="34" charset="0"/>
                        </a:rPr>
                        <a:t>9.409.801.247 </a:t>
                      </a:r>
                      <a:endParaRPr lang="es-CO" sz="2400" b="0" i="0" u="none" strike="noStrike" dirty="0">
                        <a:solidFill>
                          <a:schemeClr val="tx1">
                            <a:lumMod val="95000"/>
                            <a:lumOff val="5000"/>
                          </a:schemeClr>
                        </a:solidFill>
                        <a:effectLst/>
                        <a:latin typeface="Arial" panose="020B0604020202020204" pitchFamily="34" charset="0"/>
                      </a:endParaRP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a:solidFill>
                            <a:schemeClr val="tx1">
                              <a:lumMod val="95000"/>
                              <a:lumOff val="5000"/>
                            </a:schemeClr>
                          </a:solidFill>
                          <a:effectLst/>
                          <a:latin typeface="Arial" panose="020B0604020202020204" pitchFamily="34" charset="0"/>
                        </a:rPr>
                        <a:t> $ </a:t>
                      </a:r>
                      <a:r>
                        <a:rPr lang="es-CO" sz="2400" b="0" i="0" u="none" strike="noStrike" dirty="0" smtClean="0">
                          <a:solidFill>
                            <a:schemeClr val="tx1">
                              <a:lumMod val="95000"/>
                              <a:lumOff val="5000"/>
                            </a:schemeClr>
                          </a:solidFill>
                          <a:effectLst/>
                          <a:latin typeface="Arial" panose="020B0604020202020204" pitchFamily="34" charset="0"/>
                        </a:rPr>
                        <a:t>9.016.562.879 </a:t>
                      </a:r>
                      <a:endParaRPr lang="es-CO" sz="2400" b="0" i="0" u="none" strike="noStrike" dirty="0">
                        <a:solidFill>
                          <a:schemeClr val="tx1">
                            <a:lumMod val="95000"/>
                            <a:lumOff val="5000"/>
                          </a:schemeClr>
                        </a:solidFill>
                        <a:effectLst/>
                        <a:latin typeface="Arial" panose="020B0604020202020204" pitchFamily="34" charset="0"/>
                      </a:endParaRP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a:solidFill>
                            <a:schemeClr val="tx1">
                              <a:lumMod val="95000"/>
                              <a:lumOff val="5000"/>
                            </a:schemeClr>
                          </a:solidFill>
                          <a:effectLst/>
                          <a:latin typeface="Arial" panose="020B0604020202020204" pitchFamily="34" charset="0"/>
                        </a:rPr>
                        <a:t> $ </a:t>
                      </a:r>
                      <a:r>
                        <a:rPr lang="es-CO" sz="2400" b="0" i="0" u="none" strike="noStrike" dirty="0" smtClean="0">
                          <a:solidFill>
                            <a:schemeClr val="tx1">
                              <a:lumMod val="95000"/>
                              <a:lumOff val="5000"/>
                            </a:schemeClr>
                          </a:solidFill>
                          <a:effectLst/>
                          <a:latin typeface="Arial" panose="020B0604020202020204" pitchFamily="34" charset="0"/>
                        </a:rPr>
                        <a:t>7.164.989.925 </a:t>
                      </a:r>
                      <a:endParaRPr lang="es-CO" sz="2400" b="0" i="0" u="none" strike="noStrike" dirty="0">
                        <a:solidFill>
                          <a:schemeClr val="tx1">
                            <a:lumMod val="95000"/>
                            <a:lumOff val="5000"/>
                          </a:schemeClr>
                        </a:solidFill>
                        <a:effectLst/>
                        <a:latin typeface="Arial" panose="020B0604020202020204" pitchFamily="34" charset="0"/>
                      </a:endParaRP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smtClean="0">
                          <a:solidFill>
                            <a:schemeClr val="tx1">
                              <a:lumMod val="95000"/>
                              <a:lumOff val="5000"/>
                            </a:schemeClr>
                          </a:solidFill>
                          <a:effectLst/>
                          <a:latin typeface="Calibri" panose="020F0502020204030204" pitchFamily="34" charset="0"/>
                        </a:rPr>
                        <a:t>79,46%</a:t>
                      </a:r>
                      <a:endParaRPr lang="es-CO" sz="2400" b="0" i="0" u="none" strike="noStrike" dirty="0">
                        <a:solidFill>
                          <a:schemeClr val="tx1">
                            <a:lumMod val="95000"/>
                            <a:lumOff val="5000"/>
                          </a:schemeClr>
                        </a:solidFill>
                        <a:effectLst/>
                        <a:latin typeface="Calibri" panose="020F0502020204030204" pitchFamily="34" charset="0"/>
                      </a:endParaRP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a:solidFill>
                            <a:schemeClr val="tx1">
                              <a:lumMod val="95000"/>
                              <a:lumOff val="5000"/>
                            </a:schemeClr>
                          </a:solidFill>
                          <a:effectLst/>
                          <a:latin typeface="Arial" panose="020B0604020202020204" pitchFamily="34" charset="0"/>
                        </a:rPr>
                        <a:t> $ </a:t>
                      </a:r>
                      <a:r>
                        <a:rPr lang="es-CO" sz="2400" b="0" i="0" u="none" strike="noStrike" dirty="0" smtClean="0">
                          <a:solidFill>
                            <a:schemeClr val="tx1">
                              <a:lumMod val="95000"/>
                              <a:lumOff val="5000"/>
                            </a:schemeClr>
                          </a:solidFill>
                          <a:effectLst/>
                          <a:latin typeface="Arial" panose="020B0604020202020204" pitchFamily="34" charset="0"/>
                        </a:rPr>
                        <a:t>7.863.879.145 </a:t>
                      </a:r>
                      <a:endParaRPr lang="es-CO" sz="2400" b="0" i="0" u="none" strike="noStrike" dirty="0">
                        <a:solidFill>
                          <a:schemeClr val="tx1">
                            <a:lumMod val="95000"/>
                            <a:lumOff val="5000"/>
                          </a:schemeClr>
                        </a:solidFill>
                        <a:effectLst/>
                        <a:latin typeface="Arial" panose="020B0604020202020204" pitchFamily="34" charset="0"/>
                      </a:endParaRP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a:solidFill>
                            <a:schemeClr val="tx1">
                              <a:lumMod val="95000"/>
                              <a:lumOff val="5000"/>
                            </a:schemeClr>
                          </a:solidFill>
                          <a:effectLst/>
                          <a:latin typeface="Arial" panose="020B0604020202020204" pitchFamily="34" charset="0"/>
                        </a:rPr>
                        <a:t> $ </a:t>
                      </a:r>
                      <a:r>
                        <a:rPr lang="es-CO" sz="2400" b="0" i="0" u="none" strike="noStrike" dirty="0" smtClean="0">
                          <a:solidFill>
                            <a:schemeClr val="tx1">
                              <a:lumMod val="95000"/>
                              <a:lumOff val="5000"/>
                            </a:schemeClr>
                          </a:solidFill>
                          <a:effectLst/>
                          <a:latin typeface="Arial" panose="020B0604020202020204" pitchFamily="34" charset="0"/>
                        </a:rPr>
                        <a:t>6.869.718.790 </a:t>
                      </a:r>
                      <a:endParaRPr lang="es-CO" sz="2400" b="0" i="0" u="none" strike="noStrike" dirty="0">
                        <a:solidFill>
                          <a:schemeClr val="tx1">
                            <a:lumMod val="95000"/>
                            <a:lumOff val="5000"/>
                          </a:schemeClr>
                        </a:solidFill>
                        <a:effectLst/>
                        <a:latin typeface="Arial" panose="020B0604020202020204" pitchFamily="34" charset="0"/>
                      </a:endParaRP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smtClean="0">
                          <a:solidFill>
                            <a:schemeClr val="tx1">
                              <a:lumMod val="95000"/>
                              <a:lumOff val="5000"/>
                            </a:schemeClr>
                          </a:solidFill>
                          <a:effectLst/>
                          <a:latin typeface="Calibri" panose="020F0502020204030204" pitchFamily="34" charset="0"/>
                        </a:rPr>
                        <a:t>114.66%</a:t>
                      </a:r>
                      <a:endParaRPr lang="es-CO" sz="2400" b="0" i="0" u="none" strike="noStrike" dirty="0">
                        <a:solidFill>
                          <a:schemeClr val="tx1">
                            <a:lumMod val="95000"/>
                            <a:lumOff val="5000"/>
                          </a:schemeClr>
                        </a:solidFill>
                        <a:effectLst/>
                        <a:latin typeface="Calibri" panose="020F0502020204030204" pitchFamily="34" charset="0"/>
                      </a:endParaRP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smtClean="0">
                          <a:solidFill>
                            <a:schemeClr val="tx1">
                              <a:lumMod val="95000"/>
                              <a:lumOff val="5000"/>
                            </a:schemeClr>
                          </a:solidFill>
                          <a:effectLst/>
                          <a:latin typeface="Calibri" panose="020F0502020204030204" pitchFamily="34" charset="0"/>
                        </a:rPr>
                        <a:t>91.11%</a:t>
                      </a:r>
                      <a:endParaRPr lang="es-CO" sz="2400" b="0" i="0" u="none" strike="noStrike" dirty="0">
                        <a:solidFill>
                          <a:schemeClr val="tx1">
                            <a:lumMod val="95000"/>
                            <a:lumOff val="5000"/>
                          </a:schemeClr>
                        </a:solidFill>
                        <a:effectLst/>
                        <a:latin typeface="Calibri" panose="020F0502020204030204" pitchFamily="34" charset="0"/>
                      </a:endParaRP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a:solidFill>
                            <a:schemeClr val="tx1">
                              <a:lumMod val="95000"/>
                              <a:lumOff val="5000"/>
                            </a:schemeClr>
                          </a:solidFill>
                          <a:effectLst/>
                          <a:latin typeface="Arial" panose="020B0604020202020204" pitchFamily="34" charset="0"/>
                        </a:rPr>
                        <a:t> </a:t>
                      </a:r>
                      <a:r>
                        <a:rPr lang="es-CO" sz="2400" b="0" i="0" u="none" strike="noStrike" dirty="0" smtClean="0">
                          <a:solidFill>
                            <a:schemeClr val="tx1">
                              <a:lumMod val="95000"/>
                              <a:lumOff val="5000"/>
                            </a:schemeClr>
                          </a:solidFill>
                          <a:effectLst/>
                          <a:latin typeface="Arial" panose="020B0604020202020204" pitchFamily="34" charset="0"/>
                        </a:rPr>
                        <a:t>$1.152.683.734</a:t>
                      </a:r>
                      <a:endParaRPr lang="es-CO" sz="2400" b="0" i="0" u="none" strike="noStrike" dirty="0">
                        <a:solidFill>
                          <a:schemeClr val="tx1">
                            <a:lumMod val="95000"/>
                            <a:lumOff val="5000"/>
                          </a:schemeClr>
                        </a:solidFill>
                        <a:effectLst/>
                        <a:latin typeface="Arial" panose="020B0604020202020204" pitchFamily="34" charset="0"/>
                      </a:endParaRP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smtClean="0">
                          <a:solidFill>
                            <a:srgbClr val="C00000"/>
                          </a:solidFill>
                          <a:effectLst/>
                          <a:latin typeface="Arial" panose="020B0604020202020204" pitchFamily="34" charset="0"/>
                        </a:rPr>
                        <a:t>- </a:t>
                      </a:r>
                      <a:r>
                        <a:rPr lang="es-CO" sz="2400" b="0" i="0" u="none" strike="noStrike" dirty="0">
                          <a:solidFill>
                            <a:srgbClr val="C00000"/>
                          </a:solidFill>
                          <a:effectLst/>
                          <a:latin typeface="Arial" panose="020B0604020202020204" pitchFamily="34" charset="0"/>
                        </a:rPr>
                        <a:t>$ </a:t>
                      </a:r>
                      <a:r>
                        <a:rPr lang="es-CO" sz="2400" b="0" i="0" u="none" strike="noStrike" dirty="0" smtClean="0">
                          <a:solidFill>
                            <a:srgbClr val="C00000"/>
                          </a:solidFill>
                          <a:effectLst/>
                          <a:latin typeface="Arial" panose="020B0604020202020204" pitchFamily="34" charset="0"/>
                        </a:rPr>
                        <a:t>698.889.220 </a:t>
                      </a:r>
                      <a:endParaRPr lang="es-CO" sz="2400" b="0" i="0" u="none" strike="noStrike" dirty="0">
                        <a:solidFill>
                          <a:srgbClr val="C00000"/>
                        </a:solidFill>
                        <a:effectLst/>
                        <a:latin typeface="Arial" panose="020B0604020202020204" pitchFamily="34" charset="0"/>
                      </a:endParaRP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01905808"/>
                  </a:ext>
                </a:extLst>
              </a:tr>
            </a:tbl>
          </a:graphicData>
        </a:graphic>
      </p:graphicFrame>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608274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9029805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fontScale="90000"/>
          </a:bodyPr>
          <a:lstStyle/>
          <a:p>
            <a:r>
              <a:rPr lang="es-ES_tradnl" sz="3200" dirty="0" smtClean="0">
                <a:solidFill>
                  <a:schemeClr val="tx1"/>
                </a:solidFill>
                <a:latin typeface="Arial Black" panose="020B0A04020102020204" pitchFamily="34" charset="0"/>
              </a:rPr>
              <a:t>VISIÓN:</a:t>
            </a:r>
            <a:endParaRPr lang="es-ES_tradnl" sz="3200" dirty="0">
              <a:solidFill>
                <a:schemeClr val="tx1"/>
              </a:solidFill>
              <a:latin typeface="Arial Black" panose="020B0A04020102020204" pitchFamily="34" charset="0"/>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5" y="944311"/>
            <a:ext cx="10661771" cy="4841192"/>
          </a:xfrm>
        </p:spPr>
        <p:txBody>
          <a:bodyPr>
            <a:normAutofit lnSpcReduction="10000"/>
          </a:bodyPr>
          <a:lstStyle/>
          <a:p>
            <a:pPr marL="0" indent="0" algn="just">
              <a:buNone/>
            </a:pPr>
            <a:r>
              <a:rPr lang="es-ES_tradnl" sz="3300" b="1" dirty="0">
                <a:solidFill>
                  <a:schemeClr val="tx1"/>
                </a:solidFill>
              </a:rPr>
              <a:t>“La E.S.E Hospital San Juan de Dios del Municipio de Concordia Antioquía será para el año </a:t>
            </a:r>
            <a:r>
              <a:rPr lang="es-ES_tradnl" sz="3300" b="1" dirty="0" smtClean="0">
                <a:solidFill>
                  <a:schemeClr val="tx1"/>
                </a:solidFill>
              </a:rPr>
              <a:t>2.030 </a:t>
            </a:r>
            <a:r>
              <a:rPr lang="es-ES_tradnl" sz="3300" b="1" dirty="0">
                <a:solidFill>
                  <a:schemeClr val="tx1"/>
                </a:solidFill>
              </a:rPr>
              <a:t>una institución de salud reconocida a nivel Departamental por prestar servicios de salud de baja y mediana complejidad, con un alto nivel de humanización, oportunidad, calidad y seguridad del paciente, un adecuado equipamiento tecnológico, articulada además con un buen programa de docencia servicio, generando rentabilidad social, promoviendo el respeto por el medio ambiente, y garantizando una estabilidad económica y un crecimiento financiero adecuado en el tiempo”. </a:t>
            </a:r>
            <a:endParaRPr lang="es-ES" sz="3300" b="1" dirty="0">
              <a:solidFill>
                <a:schemeClr val="tx1"/>
              </a:solidFill>
            </a:endParaRPr>
          </a:p>
          <a:p>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8164477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p:cNvPicPr>
            <a:picLocks noChangeAspect="1"/>
          </p:cNvPicPr>
          <p:nvPr/>
        </p:nvPicPr>
        <p:blipFill>
          <a:blip r:embed="rId2"/>
          <a:stretch>
            <a:fillRect/>
          </a:stretch>
        </p:blipFill>
        <p:spPr>
          <a:xfrm>
            <a:off x="9441865" y="5807054"/>
            <a:ext cx="2304488" cy="676715"/>
          </a:xfrm>
          <a:prstGeom prst="rect">
            <a:avLst/>
          </a:prstGeom>
        </p:spPr>
      </p:pic>
      <p:sp>
        <p:nvSpPr>
          <p:cNvPr id="6" name="Título 1"/>
          <p:cNvSpPr>
            <a:spLocks noGrp="1"/>
          </p:cNvSpPr>
          <p:nvPr>
            <p:ph type="title"/>
          </p:nvPr>
        </p:nvSpPr>
        <p:spPr>
          <a:xfrm>
            <a:off x="935406" y="265546"/>
            <a:ext cx="10914849" cy="441036"/>
          </a:xfrm>
        </p:spPr>
        <p:txBody>
          <a:bodyPr>
            <a:normAutofit fontScale="90000"/>
          </a:bodyPr>
          <a:lstStyle/>
          <a:p>
            <a:pPr algn="ctr"/>
            <a:r>
              <a:rPr lang="es-MX" sz="3100" b="1" spc="-120" dirty="0">
                <a:solidFill>
                  <a:schemeClr val="tx1"/>
                </a:solidFill>
                <a:latin typeface="Calibri" panose="020F0502020204030204" pitchFamily="34" charset="0"/>
                <a:cs typeface="Calibri" panose="020F0502020204030204" pitchFamily="34" charset="0"/>
              </a:rPr>
              <a:t>SEGUIMIENTO A LA EJECUCION PRESUPUESTAL - VIGENCIA </a:t>
            </a:r>
            <a:r>
              <a:rPr lang="es-MX" sz="3100" b="1" spc="-120" dirty="0" smtClean="0">
                <a:solidFill>
                  <a:schemeClr val="tx1"/>
                </a:solidFill>
                <a:latin typeface="Calibri" panose="020F0502020204030204" pitchFamily="34" charset="0"/>
                <a:cs typeface="Calibri" panose="020F0502020204030204" pitchFamily="34" charset="0"/>
              </a:rPr>
              <a:t>2.023</a:t>
            </a:r>
            <a:r>
              <a:rPr lang="es-MX" b="1" spc="-120" dirty="0">
                <a:solidFill>
                  <a:schemeClr val="tx2">
                    <a:lumMod val="75000"/>
                  </a:schemeClr>
                </a:solidFill>
                <a:latin typeface="Calibri" panose="020F0502020204030204" pitchFamily="34" charset="0"/>
                <a:cs typeface="Calibri" panose="020F0502020204030204" pitchFamily="34" charset="0"/>
              </a:rPr>
              <a:t/>
            </a:r>
            <a:br>
              <a:rPr lang="es-MX" b="1" spc="-120" dirty="0">
                <a:solidFill>
                  <a:schemeClr val="tx2">
                    <a:lumMod val="75000"/>
                  </a:schemeClr>
                </a:solidFill>
                <a:latin typeface="Calibri" panose="020F0502020204030204" pitchFamily="34" charset="0"/>
                <a:cs typeface="Calibri" panose="020F0502020204030204" pitchFamily="34" charset="0"/>
              </a:rPr>
            </a:br>
            <a:endParaRPr lang="es-ES" dirty="0"/>
          </a:p>
        </p:txBody>
      </p:sp>
      <p:graphicFrame>
        <p:nvGraphicFramePr>
          <p:cNvPr id="8" name="Tabla 7"/>
          <p:cNvGraphicFramePr>
            <a:graphicFrameLocks noGrp="1"/>
          </p:cNvGraphicFramePr>
          <p:nvPr>
            <p:extLst>
              <p:ext uri="{D42A27DB-BD31-4B8C-83A1-F6EECF244321}">
                <p14:modId xmlns:p14="http://schemas.microsoft.com/office/powerpoint/2010/main" val="3043320266"/>
              </p:ext>
            </p:extLst>
          </p:nvPr>
        </p:nvGraphicFramePr>
        <p:xfrm>
          <a:off x="935406" y="872836"/>
          <a:ext cx="10914849" cy="4729941"/>
        </p:xfrm>
        <a:graphic>
          <a:graphicData uri="http://schemas.openxmlformats.org/drawingml/2006/table">
            <a:tbl>
              <a:tblPr>
                <a:tableStyleId>{5C22544A-7EE6-4342-B048-85BDC9FD1C3A}</a:tableStyleId>
              </a:tblPr>
              <a:tblGrid>
                <a:gridCol w="1290558">
                  <a:extLst>
                    <a:ext uri="{9D8B030D-6E8A-4147-A177-3AD203B41FA5}">
                      <a16:colId xmlns:a16="http://schemas.microsoft.com/office/drawing/2014/main" val="1132171986"/>
                    </a:ext>
                  </a:extLst>
                </a:gridCol>
                <a:gridCol w="1219200">
                  <a:extLst>
                    <a:ext uri="{9D8B030D-6E8A-4147-A177-3AD203B41FA5}">
                      <a16:colId xmlns:a16="http://schemas.microsoft.com/office/drawing/2014/main" val="1760091746"/>
                    </a:ext>
                  </a:extLst>
                </a:gridCol>
                <a:gridCol w="1052945">
                  <a:extLst>
                    <a:ext uri="{9D8B030D-6E8A-4147-A177-3AD203B41FA5}">
                      <a16:colId xmlns:a16="http://schemas.microsoft.com/office/drawing/2014/main" val="2602302388"/>
                    </a:ext>
                  </a:extLst>
                </a:gridCol>
                <a:gridCol w="960582">
                  <a:extLst>
                    <a:ext uri="{9D8B030D-6E8A-4147-A177-3AD203B41FA5}">
                      <a16:colId xmlns:a16="http://schemas.microsoft.com/office/drawing/2014/main" val="529987007"/>
                    </a:ext>
                  </a:extLst>
                </a:gridCol>
                <a:gridCol w="1016000">
                  <a:extLst>
                    <a:ext uri="{9D8B030D-6E8A-4147-A177-3AD203B41FA5}">
                      <a16:colId xmlns:a16="http://schemas.microsoft.com/office/drawing/2014/main" val="1071348143"/>
                    </a:ext>
                  </a:extLst>
                </a:gridCol>
                <a:gridCol w="822036">
                  <a:extLst>
                    <a:ext uri="{9D8B030D-6E8A-4147-A177-3AD203B41FA5}">
                      <a16:colId xmlns:a16="http://schemas.microsoft.com/office/drawing/2014/main" val="18537362"/>
                    </a:ext>
                  </a:extLst>
                </a:gridCol>
                <a:gridCol w="1068960">
                  <a:extLst>
                    <a:ext uri="{9D8B030D-6E8A-4147-A177-3AD203B41FA5}">
                      <a16:colId xmlns:a16="http://schemas.microsoft.com/office/drawing/2014/main" val="533501735"/>
                    </a:ext>
                  </a:extLst>
                </a:gridCol>
                <a:gridCol w="1051464">
                  <a:extLst>
                    <a:ext uri="{9D8B030D-6E8A-4147-A177-3AD203B41FA5}">
                      <a16:colId xmlns:a16="http://schemas.microsoft.com/office/drawing/2014/main" val="763654042"/>
                    </a:ext>
                  </a:extLst>
                </a:gridCol>
                <a:gridCol w="1241613">
                  <a:extLst>
                    <a:ext uri="{9D8B030D-6E8A-4147-A177-3AD203B41FA5}">
                      <a16:colId xmlns:a16="http://schemas.microsoft.com/office/drawing/2014/main" val="4148708608"/>
                    </a:ext>
                  </a:extLst>
                </a:gridCol>
                <a:gridCol w="1191491">
                  <a:extLst>
                    <a:ext uri="{9D8B030D-6E8A-4147-A177-3AD203B41FA5}">
                      <a16:colId xmlns:a16="http://schemas.microsoft.com/office/drawing/2014/main" val="3764351075"/>
                    </a:ext>
                  </a:extLst>
                </a:gridCol>
              </a:tblGrid>
              <a:tr h="789018">
                <a:tc rowSpan="3">
                  <a:txBody>
                    <a:bodyPr/>
                    <a:lstStyle/>
                    <a:p>
                      <a:pPr algn="ctr" fontAlgn="ctr"/>
                      <a:r>
                        <a:rPr lang="es-CO" sz="1600" b="1" i="0" u="none" strike="noStrike" dirty="0">
                          <a:solidFill>
                            <a:srgbClr val="000000"/>
                          </a:solidFill>
                          <a:effectLst/>
                          <a:latin typeface="Arial" panose="020B0604020202020204" pitchFamily="34" charset="0"/>
                        </a:rPr>
                        <a:t>DEFINITIVO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fontAlgn="ctr"/>
                      <a:r>
                        <a:rPr lang="es-CO" sz="1600" b="1" i="0" u="none" strike="noStrike" dirty="0">
                          <a:solidFill>
                            <a:srgbClr val="000000"/>
                          </a:solidFill>
                          <a:effectLst/>
                          <a:latin typeface="Arial" panose="020B0604020202020204" pitchFamily="34" charset="0"/>
                        </a:rPr>
                        <a:t>INGRESOS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s-CO"/>
                    </a:p>
                  </a:txBody>
                  <a:tcPr/>
                </a:tc>
                <a:tc rowSpan="2">
                  <a:txBody>
                    <a:bodyPr/>
                    <a:lstStyle/>
                    <a:p>
                      <a:pPr algn="ctr" fontAlgn="ctr"/>
                      <a:r>
                        <a:rPr lang="es-CO" sz="1600" b="1" i="0" u="none" strike="noStrike" dirty="0">
                          <a:solidFill>
                            <a:srgbClr val="000000"/>
                          </a:solidFill>
                          <a:effectLst/>
                          <a:latin typeface="Arial" panose="020B0604020202020204" pitchFamily="34" charset="0"/>
                        </a:rPr>
                        <a:t>% </a:t>
                      </a:r>
                      <a:r>
                        <a:rPr lang="es-CO" sz="1400" b="1" i="0" u="none" strike="noStrike" dirty="0">
                          <a:solidFill>
                            <a:srgbClr val="000000"/>
                          </a:solidFill>
                          <a:effectLst/>
                          <a:latin typeface="Arial" panose="020B0604020202020204" pitchFamily="34" charset="0"/>
                        </a:rPr>
                        <a:t>RECAUDO DE LO RECONOCIDO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gridSpan="2">
                  <a:txBody>
                    <a:bodyPr/>
                    <a:lstStyle/>
                    <a:p>
                      <a:pPr algn="ctr" fontAlgn="ctr"/>
                      <a:r>
                        <a:rPr lang="es-CO" sz="1600" b="1" i="0" u="none" strike="noStrike" dirty="0">
                          <a:solidFill>
                            <a:srgbClr val="000000"/>
                          </a:solidFill>
                          <a:effectLst/>
                          <a:latin typeface="Arial" panose="020B0604020202020204" pitchFamily="34" charset="0"/>
                        </a:rPr>
                        <a:t>GASTOS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s-CO"/>
                    </a:p>
                  </a:txBody>
                  <a:tcPr/>
                </a:tc>
                <a:tc gridSpan="2">
                  <a:txBody>
                    <a:bodyPr/>
                    <a:lstStyle/>
                    <a:p>
                      <a:pPr algn="ctr" fontAlgn="ctr"/>
                      <a:r>
                        <a:rPr lang="es-CO" sz="1600" b="1" i="0" u="none" strike="noStrike" dirty="0">
                          <a:solidFill>
                            <a:srgbClr val="000000"/>
                          </a:solidFill>
                          <a:effectLst/>
                          <a:latin typeface="Arial" panose="020B0604020202020204" pitchFamily="34" charset="0"/>
                        </a:rPr>
                        <a:t>EQUILIBRIO</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s-CO"/>
                    </a:p>
                  </a:txBody>
                  <a:tcPr/>
                </a:tc>
                <a:tc gridSpan="2">
                  <a:txBody>
                    <a:bodyPr/>
                    <a:lstStyle/>
                    <a:p>
                      <a:pPr algn="ctr" fontAlgn="ctr"/>
                      <a:r>
                        <a:rPr lang="es-CO" sz="1600" b="1" i="0" u="none" strike="noStrike" dirty="0">
                          <a:solidFill>
                            <a:srgbClr val="000000"/>
                          </a:solidFill>
                          <a:effectLst/>
                          <a:latin typeface="Arial" panose="020B0604020202020204" pitchFamily="34" charset="0"/>
                        </a:rPr>
                        <a:t>DEFICIT / EXCEDENTE PRESUPUESTAL</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hMerge="1">
                  <a:txBody>
                    <a:bodyPr/>
                    <a:lstStyle/>
                    <a:p>
                      <a:endParaRPr lang="es-CO"/>
                    </a:p>
                  </a:txBody>
                  <a:tcPr/>
                </a:tc>
                <a:extLst>
                  <a:ext uri="{0D108BD9-81ED-4DB2-BD59-A6C34878D82A}">
                    <a16:rowId xmlns:a16="http://schemas.microsoft.com/office/drawing/2014/main" val="1909804997"/>
                  </a:ext>
                </a:extLst>
              </a:tr>
              <a:tr h="756664">
                <a:tc vMerge="1">
                  <a:txBody>
                    <a:bodyPr/>
                    <a:lstStyle/>
                    <a:p>
                      <a:endParaRPr lang="es-CO"/>
                    </a:p>
                  </a:txBody>
                  <a:tcPr/>
                </a:tc>
                <a:tc>
                  <a:txBody>
                    <a:bodyPr/>
                    <a:lstStyle/>
                    <a:p>
                      <a:pPr algn="ctr" fontAlgn="ctr"/>
                      <a:r>
                        <a:rPr lang="es-CO" sz="1400" b="1" i="0" u="none" strike="noStrike" dirty="0" smtClean="0">
                          <a:solidFill>
                            <a:srgbClr val="000000"/>
                          </a:solidFill>
                          <a:effectLst/>
                          <a:latin typeface="Arial" panose="020B0604020202020204" pitchFamily="34" charset="0"/>
                        </a:rPr>
                        <a:t>RECONOCI</a:t>
                      </a:r>
                    </a:p>
                    <a:p>
                      <a:pPr algn="ctr" fontAlgn="ctr"/>
                      <a:r>
                        <a:rPr lang="es-CO" sz="1400" b="1" i="0" u="none" strike="noStrike" dirty="0" smtClean="0">
                          <a:solidFill>
                            <a:srgbClr val="000000"/>
                          </a:solidFill>
                          <a:effectLst/>
                          <a:latin typeface="Arial" panose="020B0604020202020204" pitchFamily="34" charset="0"/>
                        </a:rPr>
                        <a:t>MIENTOS</a:t>
                      </a:r>
                      <a:endParaRPr lang="es-CO"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1" i="0" u="none" strike="noStrike" dirty="0">
                          <a:solidFill>
                            <a:srgbClr val="000000"/>
                          </a:solidFill>
                          <a:effectLst/>
                          <a:latin typeface="Arial" panose="020B0604020202020204" pitchFamily="34" charset="0"/>
                        </a:rPr>
                        <a:t>RECAUDOS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s-CO"/>
                    </a:p>
                  </a:txBody>
                  <a:tcPr/>
                </a:tc>
                <a:tc>
                  <a:txBody>
                    <a:bodyPr/>
                    <a:lstStyle/>
                    <a:p>
                      <a:pPr algn="ctr" fontAlgn="ctr"/>
                      <a:r>
                        <a:rPr lang="es-CO" sz="1400" b="1" i="0" u="none" strike="noStrike" dirty="0">
                          <a:solidFill>
                            <a:srgbClr val="000000"/>
                          </a:solidFill>
                          <a:effectLst/>
                          <a:latin typeface="Arial" panose="020B0604020202020204" pitchFamily="34" charset="0"/>
                        </a:rPr>
                        <a:t>COMPROMISOS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1" i="0" u="none" strike="noStrike" dirty="0">
                          <a:solidFill>
                            <a:srgbClr val="000000"/>
                          </a:solidFill>
                          <a:effectLst/>
                          <a:latin typeface="Arial" panose="020B0604020202020204" pitchFamily="34" charset="0"/>
                        </a:rPr>
                        <a:t>PAGOS</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1" i="0" u="none" strike="noStrike" dirty="0" smtClean="0">
                          <a:solidFill>
                            <a:srgbClr val="000000"/>
                          </a:solidFill>
                          <a:effectLst/>
                          <a:latin typeface="Arial" panose="020B0604020202020204" pitchFamily="34" charset="0"/>
                        </a:rPr>
                        <a:t>Con</a:t>
                      </a:r>
                    </a:p>
                    <a:p>
                      <a:pPr algn="ctr" fontAlgn="ctr"/>
                      <a:r>
                        <a:rPr lang="es-CO" sz="1400" b="1" i="0" u="none" strike="noStrike" dirty="0" smtClean="0">
                          <a:solidFill>
                            <a:srgbClr val="000000"/>
                          </a:solidFill>
                          <a:effectLst/>
                          <a:latin typeface="Arial" panose="020B0604020202020204" pitchFamily="34" charset="0"/>
                        </a:rPr>
                        <a:t> Reconoci mientos</a:t>
                      </a:r>
                      <a:endParaRPr lang="es-CO"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1" i="0" u="none" strike="noStrike" dirty="0">
                          <a:solidFill>
                            <a:srgbClr val="000000"/>
                          </a:solidFill>
                          <a:effectLst/>
                          <a:latin typeface="Arial" panose="020B0604020202020204" pitchFamily="34" charset="0"/>
                        </a:rPr>
                        <a:t>Con </a:t>
                      </a:r>
                      <a:r>
                        <a:rPr lang="es-CO" sz="1400" b="1" i="0" u="none" strike="noStrike" dirty="0" smtClean="0">
                          <a:solidFill>
                            <a:srgbClr val="000000"/>
                          </a:solidFill>
                          <a:effectLst/>
                          <a:latin typeface="Arial" panose="020B0604020202020204" pitchFamily="34" charset="0"/>
                        </a:rPr>
                        <a:t>Recaudos</a:t>
                      </a:r>
                      <a:endParaRPr lang="es-CO"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1" i="0" u="none" strike="noStrike" dirty="0">
                          <a:solidFill>
                            <a:srgbClr val="000000"/>
                          </a:solidFill>
                          <a:effectLst/>
                          <a:latin typeface="Arial" panose="020B0604020202020204" pitchFamily="34" charset="0"/>
                        </a:rPr>
                        <a:t>Con </a:t>
                      </a:r>
                      <a:r>
                        <a:rPr lang="es-CO" sz="1400" b="1" i="0" u="none" strike="noStrike" dirty="0" smtClean="0">
                          <a:solidFill>
                            <a:srgbClr val="000000"/>
                          </a:solidFill>
                          <a:effectLst/>
                          <a:latin typeface="Arial" panose="020B0604020202020204" pitchFamily="34" charset="0"/>
                        </a:rPr>
                        <a:t>Reconoci mientos</a:t>
                      </a:r>
                      <a:endParaRPr lang="es-CO"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400" b="1" i="0" u="none" strike="noStrike" dirty="0">
                          <a:solidFill>
                            <a:srgbClr val="000000"/>
                          </a:solidFill>
                          <a:effectLst/>
                          <a:latin typeface="Arial" panose="020B0604020202020204" pitchFamily="34" charset="0"/>
                        </a:rPr>
                        <a:t>Con </a:t>
                      </a:r>
                      <a:r>
                        <a:rPr lang="es-CO" sz="1400" b="1" i="0" u="none" strike="noStrike" dirty="0" smtClean="0">
                          <a:solidFill>
                            <a:srgbClr val="000000"/>
                          </a:solidFill>
                          <a:effectLst/>
                          <a:latin typeface="Arial" panose="020B0604020202020204" pitchFamily="34" charset="0"/>
                        </a:rPr>
                        <a:t>Recaudos</a:t>
                      </a:r>
                      <a:endParaRPr lang="es-CO" sz="1400" b="1" i="0" u="none" strike="noStrike" dirty="0">
                        <a:solidFill>
                          <a:srgbClr val="000000"/>
                        </a:solidFill>
                        <a:effectLst/>
                        <a:latin typeface="Arial" panose="020B0604020202020204" pitchFamily="34"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516946588"/>
                  </a:ext>
                </a:extLst>
              </a:tr>
              <a:tr h="269767">
                <a:tc vMerge="1">
                  <a:txBody>
                    <a:bodyPr/>
                    <a:lstStyle/>
                    <a:p>
                      <a:endParaRPr lang="es-CO"/>
                    </a:p>
                  </a:txBody>
                  <a:tcPr/>
                </a:tc>
                <a:tc>
                  <a:txBody>
                    <a:bodyPr/>
                    <a:lstStyle/>
                    <a:p>
                      <a:pPr algn="ctr" fontAlgn="ctr"/>
                      <a:r>
                        <a:rPr lang="es-CO" sz="1600" b="0" i="0" u="none" strike="noStrike" dirty="0">
                          <a:solidFill>
                            <a:srgbClr val="000000"/>
                          </a:solidFill>
                          <a:effectLst/>
                          <a:latin typeface="Calibri" panose="020F0502020204030204" pitchFamily="34" charset="0"/>
                        </a:rPr>
                        <a:t>A</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600" b="0" i="0" u="none" strike="noStrike" dirty="0">
                          <a:solidFill>
                            <a:srgbClr val="000000"/>
                          </a:solidFill>
                          <a:effectLst/>
                          <a:latin typeface="Calibri" panose="020F0502020204030204" pitchFamily="34" charset="0"/>
                        </a:rPr>
                        <a:t>B</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600" b="0" i="0" u="none" strike="noStrike" dirty="0">
                          <a:solidFill>
                            <a:srgbClr val="000000"/>
                          </a:solidFill>
                          <a:effectLst/>
                          <a:latin typeface="Calibri" panose="020F0502020204030204" pitchFamily="34" charset="0"/>
                        </a:rPr>
                        <a:t>C</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600" b="0" i="0" u="none" strike="noStrike" dirty="0">
                          <a:solidFill>
                            <a:srgbClr val="000000"/>
                          </a:solidFill>
                          <a:effectLst/>
                          <a:latin typeface="Calibri" panose="020F0502020204030204" pitchFamily="34" charset="0"/>
                        </a:rPr>
                        <a:t>D</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b"/>
                      <a:r>
                        <a:rPr lang="es-CO" sz="1600" b="0" i="0" u="none" strike="noStrike" dirty="0">
                          <a:solidFill>
                            <a:srgbClr val="000000"/>
                          </a:solidFill>
                          <a:effectLst/>
                          <a:latin typeface="Calibri" panose="020F0502020204030204" pitchFamily="34" charset="0"/>
                        </a:rPr>
                        <a:t>E</a:t>
                      </a: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600" b="0" i="0" u="none" strike="noStrike" dirty="0">
                          <a:solidFill>
                            <a:srgbClr val="000000"/>
                          </a:solidFill>
                          <a:effectLst/>
                          <a:latin typeface="Calibri" panose="020F0502020204030204" pitchFamily="34" charset="0"/>
                        </a:rPr>
                        <a:t>F = 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600" b="0" i="0" u="none" strike="noStrike" dirty="0">
                          <a:solidFill>
                            <a:srgbClr val="000000"/>
                          </a:solidFill>
                          <a:effectLst/>
                          <a:latin typeface="Calibri" panose="020F0502020204030204" pitchFamily="34" charset="0"/>
                        </a:rPr>
                        <a:t>G = B/D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600" b="0" i="0" u="none" strike="noStrike" dirty="0">
                          <a:solidFill>
                            <a:srgbClr val="000000"/>
                          </a:solidFill>
                          <a:effectLst/>
                          <a:latin typeface="Calibri" panose="020F0502020204030204" pitchFamily="34" charset="0"/>
                        </a:rPr>
                        <a:t>H = A-D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fontAlgn="ctr"/>
                      <a:r>
                        <a:rPr lang="es-CO" sz="1600" b="0" i="0" u="none" strike="noStrike" dirty="0">
                          <a:solidFill>
                            <a:srgbClr val="000000"/>
                          </a:solidFill>
                          <a:effectLst/>
                          <a:latin typeface="Calibri" panose="020F0502020204030204" pitchFamily="34" charset="0"/>
                        </a:rPr>
                        <a:t>G = B-D</a:t>
                      </a: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66444574"/>
                  </a:ext>
                </a:extLst>
              </a:tr>
              <a:tr h="2914492">
                <a:tc>
                  <a:txBody>
                    <a:bodyPr/>
                    <a:lstStyle/>
                    <a:p>
                      <a:pPr algn="ctr" fontAlgn="ctr"/>
                      <a:r>
                        <a:rPr lang="es-CO" sz="2400" b="0" i="0" u="none" strike="noStrike" dirty="0">
                          <a:solidFill>
                            <a:srgbClr val="000000"/>
                          </a:solidFill>
                          <a:effectLst/>
                          <a:latin typeface="Arial" panose="020B0604020202020204" pitchFamily="34" charset="0"/>
                        </a:rPr>
                        <a:t>$9.245.113.361</a:t>
                      </a: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a:solidFill>
                            <a:srgbClr val="000000"/>
                          </a:solidFill>
                          <a:effectLst/>
                          <a:latin typeface="Arial" panose="020B0604020202020204" pitchFamily="34" charset="0"/>
                        </a:rPr>
                        <a:t>$9.101.753.643</a:t>
                      </a: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a:solidFill>
                            <a:srgbClr val="000000"/>
                          </a:solidFill>
                          <a:effectLst/>
                          <a:latin typeface="Arial" panose="020B0604020202020204" pitchFamily="34" charset="0"/>
                        </a:rPr>
                        <a:t>$7.074.600.303</a:t>
                      </a: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a:solidFill>
                            <a:srgbClr val="000000"/>
                          </a:solidFill>
                          <a:effectLst/>
                          <a:latin typeface="Calibri" panose="020F0502020204030204" pitchFamily="34" charset="0"/>
                        </a:rPr>
                        <a:t>78%</a:t>
                      </a: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a:solidFill>
                            <a:srgbClr val="000000"/>
                          </a:solidFill>
                          <a:effectLst/>
                          <a:latin typeface="Calibri" panose="020F0502020204030204" pitchFamily="34" charset="0"/>
                        </a:rPr>
                        <a:t>$8.520.930.901</a:t>
                      </a: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a:solidFill>
                            <a:srgbClr val="000000"/>
                          </a:solidFill>
                          <a:effectLst/>
                          <a:latin typeface="Calibri" panose="020F0502020204030204" pitchFamily="34" charset="0"/>
                        </a:rPr>
                        <a:t>$6.828.696.809</a:t>
                      </a: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a:solidFill>
                            <a:srgbClr val="000000"/>
                          </a:solidFill>
                          <a:effectLst/>
                          <a:latin typeface="Calibri" panose="020F0502020204030204" pitchFamily="34" charset="0"/>
                        </a:rPr>
                        <a:t>107%</a:t>
                      </a: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a:solidFill>
                            <a:srgbClr val="000000"/>
                          </a:solidFill>
                          <a:effectLst/>
                          <a:latin typeface="Calibri" panose="020F0502020204030204" pitchFamily="34" charset="0"/>
                        </a:rPr>
                        <a:t>83%</a:t>
                      </a: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a:solidFill>
                            <a:srgbClr val="000000"/>
                          </a:solidFill>
                          <a:effectLst/>
                          <a:latin typeface="Arial" panose="020B0604020202020204" pitchFamily="34" charset="0"/>
                        </a:rPr>
                        <a:t>$580.822.742</a:t>
                      </a: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es-CO" sz="2400" b="0" i="0" u="none" strike="noStrike" dirty="0">
                          <a:solidFill>
                            <a:srgbClr val="FF0000"/>
                          </a:solidFill>
                          <a:effectLst/>
                          <a:latin typeface="Arial" panose="020B0604020202020204" pitchFamily="34" charset="0"/>
                        </a:rPr>
                        <a:t>$-1.446.330.598</a:t>
                      </a:r>
                    </a:p>
                  </a:txBody>
                  <a:tcPr marL="9525" marR="9525" marT="9525" marB="0" vert="vert"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201905808"/>
                  </a:ext>
                </a:extLst>
              </a:tr>
            </a:tbl>
          </a:graphicData>
        </a:graphic>
      </p:graphicFrame>
      <p:sp>
        <p:nvSpPr>
          <p:cNvPr id="7" name="Subtítulo 2">
            <a:extLst>
              <a:ext uri="{FF2B5EF4-FFF2-40B4-BE49-F238E27FC236}">
                <a16:creationId xmlns:a16="http://schemas.microsoft.com/office/drawing/2014/main" id="{7B5BDAD4-FE42-4670-9B31-EACFB3062A4F}"/>
              </a:ext>
            </a:extLst>
          </p:cNvPr>
          <p:cNvSpPr txBox="1">
            <a:spLocks/>
          </p:cNvSpPr>
          <p:nvPr/>
        </p:nvSpPr>
        <p:spPr>
          <a:xfrm>
            <a:off x="4098921" y="596759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45182844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a 4"/>
          <p:cNvGraphicFramePr>
            <a:graphicFrameLocks noGrp="1"/>
          </p:cNvGraphicFramePr>
          <p:nvPr>
            <p:extLst/>
          </p:nvPr>
        </p:nvGraphicFramePr>
        <p:xfrm>
          <a:off x="1159163" y="619184"/>
          <a:ext cx="10420465" cy="1112520"/>
        </p:xfrm>
        <a:graphic>
          <a:graphicData uri="http://schemas.openxmlformats.org/drawingml/2006/table">
            <a:tbl>
              <a:tblPr firstRow="1" bandRow="1">
                <a:tableStyleId>{16D9F66E-5EB9-4882-86FB-DCBF35E3C3E4}</a:tableStyleId>
              </a:tblPr>
              <a:tblGrid>
                <a:gridCol w="2084093">
                  <a:extLst>
                    <a:ext uri="{9D8B030D-6E8A-4147-A177-3AD203B41FA5}">
                      <a16:colId xmlns:a16="http://schemas.microsoft.com/office/drawing/2014/main" val="279118285"/>
                    </a:ext>
                  </a:extLst>
                </a:gridCol>
                <a:gridCol w="2084093">
                  <a:extLst>
                    <a:ext uri="{9D8B030D-6E8A-4147-A177-3AD203B41FA5}">
                      <a16:colId xmlns:a16="http://schemas.microsoft.com/office/drawing/2014/main" val="2732250403"/>
                    </a:ext>
                  </a:extLst>
                </a:gridCol>
                <a:gridCol w="2084093">
                  <a:extLst>
                    <a:ext uri="{9D8B030D-6E8A-4147-A177-3AD203B41FA5}">
                      <a16:colId xmlns:a16="http://schemas.microsoft.com/office/drawing/2014/main" val="1405118541"/>
                    </a:ext>
                  </a:extLst>
                </a:gridCol>
                <a:gridCol w="2084093">
                  <a:extLst>
                    <a:ext uri="{9D8B030D-6E8A-4147-A177-3AD203B41FA5}">
                      <a16:colId xmlns:a16="http://schemas.microsoft.com/office/drawing/2014/main" val="2942462923"/>
                    </a:ext>
                  </a:extLst>
                </a:gridCol>
                <a:gridCol w="2084093">
                  <a:extLst>
                    <a:ext uri="{9D8B030D-6E8A-4147-A177-3AD203B41FA5}">
                      <a16:colId xmlns:a16="http://schemas.microsoft.com/office/drawing/2014/main" val="2228037981"/>
                    </a:ext>
                  </a:extLst>
                </a:gridCol>
              </a:tblGrid>
              <a:tr h="370840">
                <a:tc gridSpan="5">
                  <a:txBody>
                    <a:bodyPr/>
                    <a:lstStyle/>
                    <a:p>
                      <a:pPr algn="ctr"/>
                      <a:r>
                        <a:rPr lang="es-CO" dirty="0"/>
                        <a:t>TOTAL INGRESOS</a:t>
                      </a:r>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val="408728976"/>
                  </a:ext>
                </a:extLst>
              </a:tr>
              <a:tr h="370840">
                <a:tc>
                  <a:txBody>
                    <a:bodyPr/>
                    <a:lstStyle/>
                    <a:p>
                      <a:pPr algn="ctr"/>
                      <a:r>
                        <a:rPr lang="es-CO" b="1" dirty="0"/>
                        <a:t>2.020</a:t>
                      </a:r>
                      <a:endParaRPr lang="es-ES" b="1" dirty="0"/>
                    </a:p>
                  </a:txBody>
                  <a:tcPr/>
                </a:tc>
                <a:tc>
                  <a:txBody>
                    <a:bodyPr/>
                    <a:lstStyle/>
                    <a:p>
                      <a:pPr algn="ctr"/>
                      <a:r>
                        <a:rPr lang="es-CO" b="1" dirty="0"/>
                        <a:t>2.021</a:t>
                      </a:r>
                      <a:endParaRPr lang="es-ES" b="1" dirty="0"/>
                    </a:p>
                  </a:txBody>
                  <a:tcPr/>
                </a:tc>
                <a:tc>
                  <a:txBody>
                    <a:bodyPr/>
                    <a:lstStyle/>
                    <a:p>
                      <a:pPr algn="ctr"/>
                      <a:r>
                        <a:rPr lang="es-CO" b="1" dirty="0"/>
                        <a:t>2.022</a:t>
                      </a:r>
                      <a:endParaRPr lang="es-ES" b="1" dirty="0"/>
                    </a:p>
                  </a:txBody>
                  <a:tcPr/>
                </a:tc>
                <a:tc>
                  <a:txBody>
                    <a:bodyPr/>
                    <a:lstStyle/>
                    <a:p>
                      <a:pPr algn="ctr"/>
                      <a:r>
                        <a:rPr lang="es-CO" b="1" dirty="0"/>
                        <a:t>2.023</a:t>
                      </a:r>
                      <a:endParaRPr lang="es-ES" b="1" dirty="0"/>
                    </a:p>
                  </a:txBody>
                  <a:tcPr/>
                </a:tc>
                <a:tc>
                  <a:txBody>
                    <a:bodyPr/>
                    <a:lstStyle/>
                    <a:p>
                      <a:pPr algn="ctr"/>
                      <a:r>
                        <a:rPr lang="es-CO" b="1" baseline="0" dirty="0"/>
                        <a:t>2.024</a:t>
                      </a:r>
                      <a:endParaRPr lang="es-ES" b="1" dirty="0"/>
                    </a:p>
                  </a:txBody>
                  <a:tcPr/>
                </a:tc>
                <a:extLst>
                  <a:ext uri="{0D108BD9-81ED-4DB2-BD59-A6C34878D82A}">
                    <a16:rowId xmlns:a16="http://schemas.microsoft.com/office/drawing/2014/main" val="3165568864"/>
                  </a:ext>
                </a:extLst>
              </a:tr>
              <a:tr h="370840">
                <a:tc>
                  <a:txBody>
                    <a:bodyPr/>
                    <a:lstStyle/>
                    <a:p>
                      <a:pPr algn="ctr"/>
                      <a:r>
                        <a:rPr lang="es-CO" sz="1800" b="1" u="none" strike="noStrike" dirty="0">
                          <a:effectLst/>
                        </a:rPr>
                        <a:t>$ 4.942.978.622 </a:t>
                      </a:r>
                      <a:endParaRPr lang="es-E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dirty="0">
                          <a:effectLst/>
                        </a:rPr>
                        <a:t> $ 6.105.452.285</a:t>
                      </a:r>
                      <a:endParaRPr lang="es-ES" b="1" dirty="0"/>
                    </a:p>
                  </a:txBody>
                  <a:tcPr/>
                </a:tc>
                <a:tc>
                  <a:txBody>
                    <a:bodyPr/>
                    <a:lstStyle/>
                    <a:p>
                      <a:pPr algn="ctr"/>
                      <a:r>
                        <a:rPr lang="es-CO" sz="1800" b="1" u="none" strike="noStrike" dirty="0">
                          <a:effectLst/>
                        </a:rPr>
                        <a:t>$ 6.757.662.983</a:t>
                      </a:r>
                      <a:endParaRPr lang="es-E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dirty="0">
                          <a:effectLst/>
                        </a:rPr>
                        <a:t>$7.074.600.303</a:t>
                      </a:r>
                      <a:endParaRPr lang="es-E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dirty="0">
                          <a:effectLst/>
                        </a:rPr>
                        <a:t>$7,186,263,749</a:t>
                      </a:r>
                      <a:endParaRPr lang="es-ES" b="1" dirty="0"/>
                    </a:p>
                  </a:txBody>
                  <a:tcPr/>
                </a:tc>
                <a:extLst>
                  <a:ext uri="{0D108BD9-81ED-4DB2-BD59-A6C34878D82A}">
                    <a16:rowId xmlns:a16="http://schemas.microsoft.com/office/drawing/2014/main" val="273451384"/>
                  </a:ext>
                </a:extLst>
              </a:tr>
            </a:tbl>
          </a:graphicData>
        </a:graphic>
      </p:graphicFrame>
      <p:graphicFrame>
        <p:nvGraphicFramePr>
          <p:cNvPr id="6" name="Tabla 5"/>
          <p:cNvGraphicFramePr>
            <a:graphicFrameLocks noGrp="1"/>
          </p:cNvGraphicFramePr>
          <p:nvPr>
            <p:extLst/>
          </p:nvPr>
        </p:nvGraphicFramePr>
        <p:xfrm>
          <a:off x="1159163" y="1916238"/>
          <a:ext cx="10420465" cy="1112520"/>
        </p:xfrm>
        <a:graphic>
          <a:graphicData uri="http://schemas.openxmlformats.org/drawingml/2006/table">
            <a:tbl>
              <a:tblPr firstRow="1" bandRow="1">
                <a:tableStyleId>{16D9F66E-5EB9-4882-86FB-DCBF35E3C3E4}</a:tableStyleId>
              </a:tblPr>
              <a:tblGrid>
                <a:gridCol w="2084093">
                  <a:extLst>
                    <a:ext uri="{9D8B030D-6E8A-4147-A177-3AD203B41FA5}">
                      <a16:colId xmlns:a16="http://schemas.microsoft.com/office/drawing/2014/main" val="279118285"/>
                    </a:ext>
                  </a:extLst>
                </a:gridCol>
                <a:gridCol w="2084093">
                  <a:extLst>
                    <a:ext uri="{9D8B030D-6E8A-4147-A177-3AD203B41FA5}">
                      <a16:colId xmlns:a16="http://schemas.microsoft.com/office/drawing/2014/main" val="2732250403"/>
                    </a:ext>
                  </a:extLst>
                </a:gridCol>
                <a:gridCol w="2084093">
                  <a:extLst>
                    <a:ext uri="{9D8B030D-6E8A-4147-A177-3AD203B41FA5}">
                      <a16:colId xmlns:a16="http://schemas.microsoft.com/office/drawing/2014/main" val="1405118541"/>
                    </a:ext>
                  </a:extLst>
                </a:gridCol>
                <a:gridCol w="2084093">
                  <a:extLst>
                    <a:ext uri="{9D8B030D-6E8A-4147-A177-3AD203B41FA5}">
                      <a16:colId xmlns:a16="http://schemas.microsoft.com/office/drawing/2014/main" val="2942462923"/>
                    </a:ext>
                  </a:extLst>
                </a:gridCol>
                <a:gridCol w="2084093">
                  <a:extLst>
                    <a:ext uri="{9D8B030D-6E8A-4147-A177-3AD203B41FA5}">
                      <a16:colId xmlns:a16="http://schemas.microsoft.com/office/drawing/2014/main" val="2228037981"/>
                    </a:ext>
                  </a:extLst>
                </a:gridCol>
              </a:tblGrid>
              <a:tr h="370840">
                <a:tc gridSpan="5">
                  <a:txBody>
                    <a:bodyPr/>
                    <a:lstStyle/>
                    <a:p>
                      <a:pPr algn="ctr"/>
                      <a:r>
                        <a:rPr lang="es-CO" dirty="0"/>
                        <a:t>TOTAL EGRESOS - PAGOS</a:t>
                      </a:r>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val="408728976"/>
                  </a:ext>
                </a:extLst>
              </a:tr>
              <a:tr h="370840">
                <a:tc>
                  <a:txBody>
                    <a:bodyPr/>
                    <a:lstStyle/>
                    <a:p>
                      <a:pPr algn="ctr"/>
                      <a:r>
                        <a:rPr lang="es-CO" b="1" dirty="0"/>
                        <a:t>2.020</a:t>
                      </a:r>
                      <a:endParaRPr lang="es-ES" b="1" dirty="0"/>
                    </a:p>
                  </a:txBody>
                  <a:tcPr/>
                </a:tc>
                <a:tc>
                  <a:txBody>
                    <a:bodyPr/>
                    <a:lstStyle/>
                    <a:p>
                      <a:pPr algn="ctr"/>
                      <a:r>
                        <a:rPr lang="es-CO" b="1" dirty="0"/>
                        <a:t>2.021</a:t>
                      </a:r>
                      <a:endParaRPr lang="es-ES" b="1" dirty="0"/>
                    </a:p>
                  </a:txBody>
                  <a:tcPr/>
                </a:tc>
                <a:tc>
                  <a:txBody>
                    <a:bodyPr/>
                    <a:lstStyle/>
                    <a:p>
                      <a:pPr algn="ctr"/>
                      <a:r>
                        <a:rPr lang="es-CO" b="1" dirty="0"/>
                        <a:t>2.022</a:t>
                      </a:r>
                      <a:endParaRPr lang="es-ES" b="1" dirty="0"/>
                    </a:p>
                  </a:txBody>
                  <a:tcPr/>
                </a:tc>
                <a:tc>
                  <a:txBody>
                    <a:bodyPr/>
                    <a:lstStyle/>
                    <a:p>
                      <a:pPr algn="ctr"/>
                      <a:r>
                        <a:rPr lang="es-CO" b="1" dirty="0"/>
                        <a:t>2.023</a:t>
                      </a:r>
                      <a:endParaRPr lang="es-ES" b="1" dirty="0"/>
                    </a:p>
                  </a:txBody>
                  <a:tcPr/>
                </a:tc>
                <a:tc>
                  <a:txBody>
                    <a:bodyPr/>
                    <a:lstStyle/>
                    <a:p>
                      <a:pPr algn="ctr"/>
                      <a:r>
                        <a:rPr lang="es-CO" b="1" baseline="0" dirty="0"/>
                        <a:t>2.024</a:t>
                      </a:r>
                      <a:endParaRPr lang="es-ES" b="1" dirty="0"/>
                    </a:p>
                  </a:txBody>
                  <a:tcPr/>
                </a:tc>
                <a:extLst>
                  <a:ext uri="{0D108BD9-81ED-4DB2-BD59-A6C34878D82A}">
                    <a16:rowId xmlns:a16="http://schemas.microsoft.com/office/drawing/2014/main" val="3165568864"/>
                  </a:ext>
                </a:extLst>
              </a:tr>
              <a:tr h="370840">
                <a:tc>
                  <a:txBody>
                    <a:bodyPr/>
                    <a:lstStyle/>
                    <a:p>
                      <a:pPr algn="ctr"/>
                      <a:r>
                        <a:rPr lang="es-CO" sz="1800" b="1" u="none" strike="noStrike" dirty="0">
                          <a:effectLst/>
                        </a:rPr>
                        <a:t>$ 4.842.070.254</a:t>
                      </a:r>
                      <a:endParaRPr lang="es-ES" b="1" dirty="0"/>
                    </a:p>
                  </a:txBody>
                  <a:tcPr/>
                </a:tc>
                <a:tc>
                  <a:txBody>
                    <a:bodyPr/>
                    <a:lstStyle/>
                    <a:p>
                      <a:pPr algn="ctr"/>
                      <a:r>
                        <a:rPr lang="es-CO" sz="1800" b="1" u="none" strike="noStrike" dirty="0">
                          <a:effectLst/>
                        </a:rPr>
                        <a:t>$ 5.428.361.010</a:t>
                      </a:r>
                      <a:endParaRPr lang="es-ES" b="1" dirty="0"/>
                    </a:p>
                  </a:txBody>
                  <a:tcPr/>
                </a:tc>
                <a:tc>
                  <a:txBody>
                    <a:bodyPr/>
                    <a:lstStyle/>
                    <a:p>
                      <a:pPr algn="ctr"/>
                      <a:r>
                        <a:rPr lang="es-CO" sz="1800" b="1" u="none" strike="noStrike" dirty="0">
                          <a:effectLst/>
                        </a:rPr>
                        <a:t>$ 6.400.434.494</a:t>
                      </a:r>
                      <a:endParaRPr lang="es-E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dirty="0">
                          <a:effectLst/>
                        </a:rPr>
                        <a:t>$ </a:t>
                      </a:r>
                      <a:r>
                        <a:rPr lang="es-CO" sz="1800" b="1" u="none" strike="noStrike" kern="1200" dirty="0">
                          <a:effectLst/>
                        </a:rPr>
                        <a:t>6.828.696.809</a:t>
                      </a:r>
                      <a:endParaRPr lang="es-ES" sz="1800" b="1" i="0" u="none" strike="noStrike" kern="1200" dirty="0">
                        <a:solidFill>
                          <a:srgbClr val="000000"/>
                        </a:solidFill>
                        <a:effectLst/>
                        <a:latin typeface="Arial" panose="020B0604020202020204" pitchFamily="34" charset="0"/>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dirty="0">
                          <a:effectLst/>
                        </a:rPr>
                        <a:t>$6,861,077,029</a:t>
                      </a:r>
                      <a:endParaRPr lang="es-ES" b="1" dirty="0"/>
                    </a:p>
                  </a:txBody>
                  <a:tcPr/>
                </a:tc>
                <a:extLst>
                  <a:ext uri="{0D108BD9-81ED-4DB2-BD59-A6C34878D82A}">
                    <a16:rowId xmlns:a16="http://schemas.microsoft.com/office/drawing/2014/main" val="273451384"/>
                  </a:ext>
                </a:extLst>
              </a:tr>
            </a:tbl>
          </a:graphicData>
        </a:graphic>
      </p:graphicFrame>
      <p:pic>
        <p:nvPicPr>
          <p:cNvPr id="7" name="Imagen 6">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graphicFrame>
        <p:nvGraphicFramePr>
          <p:cNvPr id="8" name="Tabla 7"/>
          <p:cNvGraphicFramePr>
            <a:graphicFrameLocks noGrp="1"/>
          </p:cNvGraphicFramePr>
          <p:nvPr>
            <p:extLst/>
          </p:nvPr>
        </p:nvGraphicFramePr>
        <p:xfrm>
          <a:off x="1159163" y="4674411"/>
          <a:ext cx="10420465" cy="1112520"/>
        </p:xfrm>
        <a:graphic>
          <a:graphicData uri="http://schemas.openxmlformats.org/drawingml/2006/table">
            <a:tbl>
              <a:tblPr firstRow="1" bandRow="1">
                <a:tableStyleId>{16D9F66E-5EB9-4882-86FB-DCBF35E3C3E4}</a:tableStyleId>
              </a:tblPr>
              <a:tblGrid>
                <a:gridCol w="2084093">
                  <a:extLst>
                    <a:ext uri="{9D8B030D-6E8A-4147-A177-3AD203B41FA5}">
                      <a16:colId xmlns:a16="http://schemas.microsoft.com/office/drawing/2014/main" val="279118285"/>
                    </a:ext>
                  </a:extLst>
                </a:gridCol>
                <a:gridCol w="2084093">
                  <a:extLst>
                    <a:ext uri="{9D8B030D-6E8A-4147-A177-3AD203B41FA5}">
                      <a16:colId xmlns:a16="http://schemas.microsoft.com/office/drawing/2014/main" val="2732250403"/>
                    </a:ext>
                  </a:extLst>
                </a:gridCol>
                <a:gridCol w="2084093">
                  <a:extLst>
                    <a:ext uri="{9D8B030D-6E8A-4147-A177-3AD203B41FA5}">
                      <a16:colId xmlns:a16="http://schemas.microsoft.com/office/drawing/2014/main" val="1405118541"/>
                    </a:ext>
                  </a:extLst>
                </a:gridCol>
                <a:gridCol w="2084093">
                  <a:extLst>
                    <a:ext uri="{9D8B030D-6E8A-4147-A177-3AD203B41FA5}">
                      <a16:colId xmlns:a16="http://schemas.microsoft.com/office/drawing/2014/main" val="2942462923"/>
                    </a:ext>
                  </a:extLst>
                </a:gridCol>
                <a:gridCol w="2084093">
                  <a:extLst>
                    <a:ext uri="{9D8B030D-6E8A-4147-A177-3AD203B41FA5}">
                      <a16:colId xmlns:a16="http://schemas.microsoft.com/office/drawing/2014/main" val="2228037981"/>
                    </a:ext>
                  </a:extLst>
                </a:gridCol>
              </a:tblGrid>
              <a:tr h="37084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u="none" strike="noStrike" dirty="0">
                          <a:effectLst/>
                        </a:rPr>
                        <a:t>UTILIDAD (PÉRDIDA) OPERACIONAL</a:t>
                      </a:r>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val="408728976"/>
                  </a:ext>
                </a:extLst>
              </a:tr>
              <a:tr h="370840">
                <a:tc>
                  <a:txBody>
                    <a:bodyPr/>
                    <a:lstStyle/>
                    <a:p>
                      <a:pPr algn="ctr"/>
                      <a:r>
                        <a:rPr lang="es-CO" b="1" dirty="0"/>
                        <a:t>2.020</a:t>
                      </a:r>
                      <a:endParaRPr lang="es-ES" b="1" dirty="0"/>
                    </a:p>
                  </a:txBody>
                  <a:tcPr/>
                </a:tc>
                <a:tc>
                  <a:txBody>
                    <a:bodyPr/>
                    <a:lstStyle/>
                    <a:p>
                      <a:pPr algn="ctr"/>
                      <a:r>
                        <a:rPr lang="es-CO" b="1" dirty="0"/>
                        <a:t>2.021</a:t>
                      </a:r>
                      <a:endParaRPr lang="es-ES" b="1" dirty="0"/>
                    </a:p>
                  </a:txBody>
                  <a:tcPr/>
                </a:tc>
                <a:tc>
                  <a:txBody>
                    <a:bodyPr/>
                    <a:lstStyle/>
                    <a:p>
                      <a:pPr algn="ctr"/>
                      <a:r>
                        <a:rPr lang="es-CO" b="1" dirty="0"/>
                        <a:t>2.022</a:t>
                      </a:r>
                      <a:endParaRPr lang="es-ES" b="1" dirty="0"/>
                    </a:p>
                  </a:txBody>
                  <a:tcPr/>
                </a:tc>
                <a:tc>
                  <a:txBody>
                    <a:bodyPr/>
                    <a:lstStyle/>
                    <a:p>
                      <a:pPr algn="ctr"/>
                      <a:r>
                        <a:rPr lang="es-CO" b="1" dirty="0"/>
                        <a:t>2.023</a:t>
                      </a:r>
                      <a:endParaRPr lang="es-ES" b="1" dirty="0"/>
                    </a:p>
                  </a:txBody>
                  <a:tcPr/>
                </a:tc>
                <a:tc>
                  <a:txBody>
                    <a:bodyPr/>
                    <a:lstStyle/>
                    <a:p>
                      <a:pPr algn="ctr"/>
                      <a:r>
                        <a:rPr lang="es-CO" b="1" baseline="0" dirty="0"/>
                        <a:t>2.024</a:t>
                      </a:r>
                      <a:endParaRPr lang="es-ES" b="1" dirty="0"/>
                    </a:p>
                  </a:txBody>
                  <a:tcPr/>
                </a:tc>
                <a:extLst>
                  <a:ext uri="{0D108BD9-81ED-4DB2-BD59-A6C34878D82A}">
                    <a16:rowId xmlns:a16="http://schemas.microsoft.com/office/drawing/2014/main" val="3165568864"/>
                  </a:ext>
                </a:extLst>
              </a:tr>
              <a:tr h="370840">
                <a:tc>
                  <a:txBody>
                    <a:bodyPr/>
                    <a:lstStyle/>
                    <a:p>
                      <a:pPr algn="ctr"/>
                      <a:r>
                        <a:rPr lang="es-CO" b="1" dirty="0"/>
                        <a:t>$ -114.101.568</a:t>
                      </a:r>
                      <a:endParaRPr lang="es-ES" b="1" dirty="0"/>
                    </a:p>
                  </a:txBody>
                  <a:tcPr/>
                </a:tc>
                <a:tc>
                  <a:txBody>
                    <a:bodyPr/>
                    <a:lstStyle/>
                    <a:p>
                      <a:pPr algn="ctr"/>
                      <a:r>
                        <a:rPr lang="es-CO" b="1" dirty="0"/>
                        <a:t>$ 864.908.461</a:t>
                      </a:r>
                      <a:endParaRPr lang="es-E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b="1" u="none" strike="noStrike" dirty="0">
                          <a:effectLst/>
                        </a:rPr>
                        <a:t>$ 106.260.438 </a:t>
                      </a:r>
                      <a:endParaRPr lang="es-ES" b="1"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b="1" u="none" strike="noStrike" dirty="0">
                          <a:effectLst/>
                        </a:rPr>
                        <a:t>$  2.239.251  </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 sz="1800" b="1" u="none" strike="noStrike" dirty="0">
                          <a:effectLst/>
                        </a:rPr>
                        <a:t>$ 665.443.733</a:t>
                      </a:r>
                    </a:p>
                  </a:txBody>
                  <a:tcPr/>
                </a:tc>
                <a:extLst>
                  <a:ext uri="{0D108BD9-81ED-4DB2-BD59-A6C34878D82A}">
                    <a16:rowId xmlns:a16="http://schemas.microsoft.com/office/drawing/2014/main" val="273451384"/>
                  </a:ext>
                </a:extLst>
              </a:tr>
            </a:tbl>
          </a:graphicData>
        </a:graphic>
      </p:graphicFrame>
      <p:graphicFrame>
        <p:nvGraphicFramePr>
          <p:cNvPr id="9" name="Tabla 8"/>
          <p:cNvGraphicFramePr>
            <a:graphicFrameLocks noGrp="1"/>
          </p:cNvGraphicFramePr>
          <p:nvPr>
            <p:extLst/>
          </p:nvPr>
        </p:nvGraphicFramePr>
        <p:xfrm>
          <a:off x="1159163" y="3267424"/>
          <a:ext cx="10420465" cy="1257973"/>
        </p:xfrm>
        <a:graphic>
          <a:graphicData uri="http://schemas.openxmlformats.org/drawingml/2006/table">
            <a:tbl>
              <a:tblPr firstRow="1" bandRow="1">
                <a:tableStyleId>{16D9F66E-5EB9-4882-86FB-DCBF35E3C3E4}</a:tableStyleId>
              </a:tblPr>
              <a:tblGrid>
                <a:gridCol w="2084093">
                  <a:extLst>
                    <a:ext uri="{9D8B030D-6E8A-4147-A177-3AD203B41FA5}">
                      <a16:colId xmlns:a16="http://schemas.microsoft.com/office/drawing/2014/main" val="279118285"/>
                    </a:ext>
                  </a:extLst>
                </a:gridCol>
                <a:gridCol w="2084093">
                  <a:extLst>
                    <a:ext uri="{9D8B030D-6E8A-4147-A177-3AD203B41FA5}">
                      <a16:colId xmlns:a16="http://schemas.microsoft.com/office/drawing/2014/main" val="2732250403"/>
                    </a:ext>
                  </a:extLst>
                </a:gridCol>
                <a:gridCol w="2084093">
                  <a:extLst>
                    <a:ext uri="{9D8B030D-6E8A-4147-A177-3AD203B41FA5}">
                      <a16:colId xmlns:a16="http://schemas.microsoft.com/office/drawing/2014/main" val="1405118541"/>
                    </a:ext>
                  </a:extLst>
                </a:gridCol>
                <a:gridCol w="2084093">
                  <a:extLst>
                    <a:ext uri="{9D8B030D-6E8A-4147-A177-3AD203B41FA5}">
                      <a16:colId xmlns:a16="http://schemas.microsoft.com/office/drawing/2014/main" val="2942462923"/>
                    </a:ext>
                  </a:extLst>
                </a:gridCol>
                <a:gridCol w="2084093">
                  <a:extLst>
                    <a:ext uri="{9D8B030D-6E8A-4147-A177-3AD203B41FA5}">
                      <a16:colId xmlns:a16="http://schemas.microsoft.com/office/drawing/2014/main" val="2228037981"/>
                    </a:ext>
                  </a:extLst>
                </a:gridCol>
              </a:tblGrid>
              <a:tr h="370840">
                <a:tc gridSpan="5">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u="none" strike="noStrike" dirty="0">
                          <a:effectLst/>
                        </a:rPr>
                        <a:t>DEFICIT / EXCEDENTE PRESUPUESTAL</a:t>
                      </a:r>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tc hMerge="1">
                  <a:txBody>
                    <a:bodyPr/>
                    <a:lstStyle/>
                    <a:p>
                      <a:endParaRPr lang="es-ES" dirty="0"/>
                    </a:p>
                  </a:txBody>
                  <a:tcPr/>
                </a:tc>
                <a:extLst>
                  <a:ext uri="{0D108BD9-81ED-4DB2-BD59-A6C34878D82A}">
                    <a16:rowId xmlns:a16="http://schemas.microsoft.com/office/drawing/2014/main" val="408728976"/>
                  </a:ext>
                </a:extLst>
              </a:tr>
              <a:tr h="516293">
                <a:tc>
                  <a:txBody>
                    <a:bodyPr/>
                    <a:lstStyle/>
                    <a:p>
                      <a:pPr algn="ctr"/>
                      <a:r>
                        <a:rPr lang="es-CO" b="1" dirty="0"/>
                        <a:t>2.020</a:t>
                      </a:r>
                      <a:endParaRPr lang="es-ES" b="1" dirty="0"/>
                    </a:p>
                  </a:txBody>
                  <a:tcPr/>
                </a:tc>
                <a:tc>
                  <a:txBody>
                    <a:bodyPr/>
                    <a:lstStyle/>
                    <a:p>
                      <a:pPr algn="ctr"/>
                      <a:r>
                        <a:rPr lang="es-CO" b="1" dirty="0"/>
                        <a:t>2.021</a:t>
                      </a:r>
                      <a:endParaRPr lang="es-ES" b="1" dirty="0"/>
                    </a:p>
                  </a:txBody>
                  <a:tcPr/>
                </a:tc>
                <a:tc>
                  <a:txBody>
                    <a:bodyPr/>
                    <a:lstStyle/>
                    <a:p>
                      <a:pPr algn="ctr"/>
                      <a:r>
                        <a:rPr lang="es-CO" b="1" dirty="0"/>
                        <a:t>2.022</a:t>
                      </a:r>
                      <a:endParaRPr lang="es-ES" b="1" dirty="0"/>
                    </a:p>
                  </a:txBody>
                  <a:tcPr/>
                </a:tc>
                <a:tc>
                  <a:txBody>
                    <a:bodyPr/>
                    <a:lstStyle/>
                    <a:p>
                      <a:pPr algn="ctr"/>
                      <a:r>
                        <a:rPr lang="es-CO" b="1" dirty="0"/>
                        <a:t>2.023</a:t>
                      </a:r>
                      <a:endParaRPr lang="es-ES" b="1" dirty="0"/>
                    </a:p>
                  </a:txBody>
                  <a:tcPr/>
                </a:tc>
                <a:tc>
                  <a:txBody>
                    <a:bodyPr/>
                    <a:lstStyle/>
                    <a:p>
                      <a:pPr algn="ctr"/>
                      <a:r>
                        <a:rPr lang="es-CO" b="1" baseline="0" dirty="0"/>
                        <a:t>2.024</a:t>
                      </a:r>
                      <a:endParaRPr lang="es-ES" b="1" dirty="0"/>
                    </a:p>
                  </a:txBody>
                  <a:tcPr/>
                </a:tc>
                <a:extLst>
                  <a:ext uri="{0D108BD9-81ED-4DB2-BD59-A6C34878D82A}">
                    <a16:rowId xmlns:a16="http://schemas.microsoft.com/office/drawing/2014/main" val="3165568864"/>
                  </a:ext>
                </a:extLst>
              </a:tr>
              <a:tr h="370840">
                <a:tc>
                  <a:txBody>
                    <a:bodyPr/>
                    <a:lstStyle/>
                    <a:p>
                      <a:pPr marL="0" algn="ctr" defTabSz="914400" rtl="0" eaLnBrk="1" latinLnBrk="0" hangingPunct="1"/>
                      <a:r>
                        <a:rPr lang="es-CO" sz="1800" b="1" u="none" strike="noStrike" kern="1200" dirty="0">
                          <a:effectLst/>
                        </a:rPr>
                        <a:t>$ - 462.504.867</a:t>
                      </a:r>
                      <a:endParaRPr lang="es-ES" sz="1800" b="1" i="0" u="none" strike="noStrike" kern="1200" dirty="0">
                        <a:solidFill>
                          <a:srgbClr val="000000"/>
                        </a:solidFill>
                        <a:effectLst/>
                        <a:latin typeface="Arial" panose="020B0604020202020204" pitchFamily="34" charset="0"/>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dirty="0">
                          <a:effectLst/>
                        </a:rPr>
                        <a:t>$ - 328.199.693</a:t>
                      </a:r>
                      <a:endParaRPr lang="es-ES" sz="1800" b="1" i="0" u="none" strike="noStrike" kern="1200" dirty="0">
                        <a:solidFill>
                          <a:srgbClr val="000000"/>
                        </a:solidFill>
                        <a:effectLst/>
                        <a:latin typeface="Arial" panose="020B0604020202020204" pitchFamily="34" charset="0"/>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dirty="0">
                          <a:effectLst/>
                        </a:rPr>
                        <a:t>$ - 491.909.410</a:t>
                      </a:r>
                      <a:endParaRPr lang="es-ES" sz="1800" b="1" i="0" u="none" strike="noStrike" kern="1200" dirty="0">
                        <a:solidFill>
                          <a:srgbClr val="000000"/>
                        </a:solidFill>
                        <a:effectLst/>
                        <a:latin typeface="Arial" panose="020B0604020202020204" pitchFamily="34" charset="0"/>
                        <a:ea typeface="+mn-ea"/>
                        <a:cs typeface="+mn-cs"/>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CO" sz="1800" b="1" u="none" strike="noStrike" dirty="0">
                          <a:effectLst/>
                        </a:rPr>
                        <a:t>$ - 1.446.330.598</a:t>
                      </a:r>
                      <a:endParaRPr lang="es-ES" sz="1800" b="1" i="0" u="none" strike="noStrike" kern="1200" dirty="0">
                        <a:solidFill>
                          <a:srgbClr val="000000"/>
                        </a:solidFill>
                        <a:effectLst/>
                        <a:latin typeface="Arial" panose="020B0604020202020204" pitchFamily="34" charset="0"/>
                        <a:ea typeface="+mn-ea"/>
                        <a:cs typeface="+mn-cs"/>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1800" b="1" kern="1200" baseline="0" dirty="0">
                          <a:solidFill>
                            <a:schemeClr val="dk1"/>
                          </a:solidFill>
                          <a:latin typeface="+mn-lt"/>
                          <a:ea typeface="+mn-ea"/>
                          <a:cs typeface="+mn-cs"/>
                        </a:rPr>
                        <a:t>$ - $ 698,889,220</a:t>
                      </a:r>
                    </a:p>
                  </a:txBody>
                  <a:tcPr/>
                </a:tc>
                <a:extLst>
                  <a:ext uri="{0D108BD9-81ED-4DB2-BD59-A6C34878D82A}">
                    <a16:rowId xmlns:a16="http://schemas.microsoft.com/office/drawing/2014/main" val="273451384"/>
                  </a:ext>
                </a:extLst>
              </a:tr>
            </a:tbl>
          </a:graphicData>
        </a:graphic>
      </p:graphicFrame>
      <p:sp>
        <p:nvSpPr>
          <p:cNvPr id="10" name="Subtítulo 2">
            <a:extLst>
              <a:ext uri="{FF2B5EF4-FFF2-40B4-BE49-F238E27FC236}">
                <a16:creationId xmlns:a16="http://schemas.microsoft.com/office/drawing/2014/main" id="{7B5BDAD4-FE42-4670-9B31-EACFB3062A4F}"/>
              </a:ext>
            </a:extLst>
          </p:cNvPr>
          <p:cNvSpPr txBox="1">
            <a:spLocks/>
          </p:cNvSpPr>
          <p:nvPr/>
        </p:nvSpPr>
        <p:spPr>
          <a:xfrm>
            <a:off x="3657319"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a:solidFill>
                  <a:schemeClr val="tx2">
                    <a:lumMod val="75000"/>
                  </a:schemeClr>
                </a:solidFill>
                <a:latin typeface="Franklin Gothic Demi Cond" panose="020B0706030402020204" pitchFamily="34" charset="0"/>
              </a:rPr>
              <a:t>“MÁS Y MEJORES SERVICIOS”</a:t>
            </a:r>
          </a:p>
        </p:txBody>
      </p:sp>
    </p:spTree>
    <p:extLst>
      <p:ext uri="{BB962C8B-B14F-4D97-AF65-F5344CB8AC3E}">
        <p14:creationId xmlns:p14="http://schemas.microsoft.com/office/powerpoint/2010/main" val="419063098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009828"/>
            <a:ext cx="9612971" cy="3231151"/>
          </a:xfrm>
        </p:spPr>
        <p:txBody>
          <a:bodyPr>
            <a:noAutofit/>
          </a:bodyPr>
          <a:lstStyle/>
          <a:p>
            <a:pPr algn="ctr">
              <a:lnSpc>
                <a:spcPct val="112000"/>
              </a:lnSpc>
              <a:spcBef>
                <a:spcPts val="0"/>
              </a:spcBef>
            </a:pPr>
            <a:r>
              <a:rPr lang="es-ES_tradnl" sz="3600" b="1" dirty="0" smtClean="0">
                <a:solidFill>
                  <a:schemeClr val="tx1"/>
                </a:solidFill>
                <a:latin typeface="Arial Black" panose="020B0A04020102020204" pitchFamily="34" charset="0"/>
                <a:ea typeface="+mn-ea"/>
                <a:cs typeface="+mn-cs"/>
              </a:rPr>
              <a:t>Procesos </a:t>
            </a:r>
            <a:r>
              <a:rPr lang="es-ES_tradnl" sz="3600" b="1" dirty="0">
                <a:solidFill>
                  <a:schemeClr val="tx1"/>
                </a:solidFill>
                <a:latin typeface="Arial Black" panose="020B0A04020102020204" pitchFamily="34" charset="0"/>
                <a:ea typeface="+mn-ea"/>
                <a:cs typeface="+mn-cs"/>
              </a:rPr>
              <a:t>ESTRATÉGICOS.</a:t>
            </a:r>
            <a:r>
              <a:rPr lang="es-ES_tradnl" sz="3600" b="1" dirty="0" smtClean="0">
                <a:solidFill>
                  <a:schemeClr val="tx1"/>
                </a:solidFill>
                <a:latin typeface="Arial Black" panose="020B0A04020102020204" pitchFamily="34" charset="0"/>
                <a:ea typeface="+mn-ea"/>
                <a:cs typeface="+mn-cs"/>
              </a:rPr>
              <a:t/>
            </a:r>
            <a:br>
              <a:rPr lang="es-ES_tradnl" sz="3600" b="1" dirty="0" smtClean="0">
                <a:solidFill>
                  <a:schemeClr val="tx1"/>
                </a:solidFill>
                <a:latin typeface="Arial Black" panose="020B0A04020102020204" pitchFamily="34" charset="0"/>
                <a:ea typeface="+mn-ea"/>
                <a:cs typeface="+mn-cs"/>
              </a:rPr>
            </a:br>
            <a:r>
              <a:rPr lang="es-ES_tradnl" sz="3600" b="1" dirty="0">
                <a:solidFill>
                  <a:schemeClr val="tx1"/>
                </a:solidFill>
                <a:latin typeface="Arial Black" panose="020B0A04020102020204" pitchFamily="34" charset="0"/>
                <a:ea typeface="+mn-ea"/>
                <a:cs typeface="+mn-cs"/>
              </a:rPr>
              <a:t/>
            </a:r>
            <a:br>
              <a:rPr lang="es-ES_tradnl" sz="3600" b="1" dirty="0">
                <a:solidFill>
                  <a:schemeClr val="tx1"/>
                </a:solidFill>
                <a:latin typeface="Arial Black" panose="020B0A04020102020204" pitchFamily="34" charset="0"/>
                <a:ea typeface="+mn-ea"/>
                <a:cs typeface="+mn-cs"/>
              </a:rPr>
            </a:br>
            <a:r>
              <a:rPr lang="es-ES_tradnl" sz="3600" b="1" dirty="0">
                <a:solidFill>
                  <a:schemeClr val="tx1"/>
                </a:solidFill>
                <a:latin typeface="Arial Black" panose="020B0A04020102020204" pitchFamily="34" charset="0"/>
              </a:rPr>
              <a:t>Informe </a:t>
            </a:r>
            <a:r>
              <a:rPr lang="es-ES_tradnl" sz="3600" b="1" dirty="0" smtClean="0">
                <a:solidFill>
                  <a:schemeClr val="tx1"/>
                </a:solidFill>
                <a:latin typeface="Arial Black" panose="020B0A04020102020204" pitchFamily="34" charset="0"/>
              </a:rPr>
              <a:t>DE PLANEACIÓN ESTRATÉGICA.</a:t>
            </a:r>
            <a:endParaRPr lang="es-ES_tradnl" sz="4400" b="1" dirty="0">
              <a:solidFill>
                <a:schemeClr val="tx1"/>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smtClean="0">
                <a:solidFill>
                  <a:schemeClr val="tx1"/>
                </a:solidFill>
                <a:latin typeface="Arial" panose="020B0604020202020204" pitchFamily="34" charset="0"/>
                <a:cs typeface="Arial" panose="020B0604020202020204" pitchFamily="34" charset="0"/>
              </a:rPr>
              <a:t>JUAN GUILLERMO POSADA MEJÍA</a:t>
            </a:r>
            <a:endParaRPr lang="es-ES" sz="2200" b="1" dirty="0">
              <a:solidFill>
                <a:schemeClr val="tx1"/>
              </a:solidFill>
              <a:latin typeface="Arial" panose="020B0604020202020204" pitchFamily="34" charset="0"/>
              <a:cs typeface="Arial" panose="020B0604020202020204" pitchFamily="34" charset="0"/>
            </a:endParaRPr>
          </a:p>
          <a:p>
            <a:pPr defTabSz="457200"/>
            <a:r>
              <a:rPr lang="es-CO" sz="2200" b="1" dirty="0" smtClean="0">
                <a:solidFill>
                  <a:schemeClr val="tx1"/>
                </a:solidFill>
                <a:latin typeface="Arial" panose="020B0604020202020204" pitchFamily="34" charset="0"/>
                <a:cs typeface="Arial" panose="020B0604020202020204" pitchFamily="34" charset="0"/>
              </a:rPr>
              <a:t>Control Interno</a:t>
            </a:r>
            <a:endParaRPr lang="es-ES_tradnl" sz="2200" b="1" dirty="0">
              <a:solidFill>
                <a:schemeClr val="tx1"/>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7569466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9" name="Título 1">
            <a:extLst>
              <a:ext uri="{FF2B5EF4-FFF2-40B4-BE49-F238E27FC236}">
                <a16:creationId xmlns:a16="http://schemas.microsoft.com/office/drawing/2014/main" id="{3B3005BB-E8C4-3346-A9A1-754319A9AB99}"/>
              </a:ext>
            </a:extLst>
          </p:cNvPr>
          <p:cNvSpPr txBox="1">
            <a:spLocks/>
          </p:cNvSpPr>
          <p:nvPr/>
        </p:nvSpPr>
        <p:spPr>
          <a:xfrm>
            <a:off x="1028876" y="284148"/>
            <a:ext cx="10728300" cy="467882"/>
          </a:xfrm>
          <a:prstGeom prst="rect">
            <a:avLst/>
          </a:prstGeom>
        </p:spPr>
        <p:txBody>
          <a:bodyPr vert="horz" lIns="91440" tIns="45720" rIns="91440" bIns="45720" rtlCol="0" anchor="t">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endParaRPr lang="es-ES_tradnl" sz="2900" b="1" spc="-120" dirty="0" smtClean="0">
              <a:solidFill>
                <a:schemeClr val="tx2">
                  <a:lumMod val="75000"/>
                </a:schemeClr>
              </a:solidFill>
              <a:latin typeface="Arial Black" pitchFamily="34" charset="0"/>
            </a:endParaRPr>
          </a:p>
        </p:txBody>
      </p:sp>
      <p:sp>
        <p:nvSpPr>
          <p:cNvPr id="10" name="CuadroTexto 9"/>
          <p:cNvSpPr txBox="1"/>
          <p:nvPr/>
        </p:nvSpPr>
        <p:spPr>
          <a:xfrm>
            <a:off x="1028876" y="210426"/>
            <a:ext cx="9827666" cy="461665"/>
          </a:xfrm>
          <a:prstGeom prst="rect">
            <a:avLst/>
          </a:prstGeom>
          <a:noFill/>
        </p:spPr>
        <p:txBody>
          <a:bodyPr wrap="square" rtlCol="0">
            <a:spAutoFit/>
          </a:bodyPr>
          <a:lstStyle/>
          <a:p>
            <a:r>
              <a:rPr lang="es-ES_tradnl" sz="2400" b="1" spc="-120" dirty="0" smtClean="0">
                <a:latin typeface="Arial Black" pitchFamily="34" charset="0"/>
              </a:rPr>
              <a:t>MAPA DE PROCESOS INSTITUCIONAL</a:t>
            </a:r>
            <a:endParaRPr lang="es-ES_tradnl" sz="2400" b="1" spc="-120" dirty="0">
              <a:latin typeface="Arial Black" pitchFamily="34" charset="0"/>
            </a:endParaRPr>
          </a:p>
        </p:txBody>
      </p:sp>
      <p:pic>
        <p:nvPicPr>
          <p:cNvPr id="12" name="Imagen 11"/>
          <p:cNvPicPr/>
          <p:nvPr/>
        </p:nvPicPr>
        <p:blipFill>
          <a:blip r:embed="rId3">
            <a:extLst>
              <a:ext uri="{28A0092B-C50C-407E-A947-70E740481C1C}">
                <a14:useLocalDpi xmlns:a14="http://schemas.microsoft.com/office/drawing/2010/main" val="0"/>
              </a:ext>
            </a:extLst>
          </a:blip>
          <a:srcRect/>
          <a:stretch>
            <a:fillRect/>
          </a:stretch>
        </p:blipFill>
        <p:spPr bwMode="auto">
          <a:xfrm>
            <a:off x="863123" y="752031"/>
            <a:ext cx="10894053" cy="4962590"/>
          </a:xfrm>
          <a:prstGeom prst="rect">
            <a:avLst/>
          </a:prstGeom>
          <a:noFill/>
        </p:spPr>
      </p:pic>
    </p:spTree>
    <p:extLst>
      <p:ext uri="{BB962C8B-B14F-4D97-AF65-F5344CB8AC3E}">
        <p14:creationId xmlns:p14="http://schemas.microsoft.com/office/powerpoint/2010/main" val="2882815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276704" y="696006"/>
            <a:ext cx="9601200" cy="467882"/>
          </a:xfrm>
        </p:spPr>
        <p:txBody>
          <a:bodyPr>
            <a:normAutofit fontScale="90000"/>
          </a:bodyPr>
          <a:lstStyle/>
          <a:p>
            <a:r>
              <a:rPr lang="es-CO" sz="3200" b="1" spc="-120" dirty="0">
                <a:solidFill>
                  <a:schemeClr val="tx1"/>
                </a:solidFill>
                <a:latin typeface="Arial Black" pitchFamily="34" charset="0"/>
              </a:rPr>
              <a:t>Cumplimiento Plan Operativo Anual – POA:</a:t>
            </a:r>
            <a:endParaRPr lang="es-ES_tradnl" sz="3200" dirty="0">
              <a:solidFill>
                <a:schemeClr val="tx1"/>
              </a:solidFill>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8" name="Gráfico 7">
            <a:extLst>
              <a:ext uri="{FF2B5EF4-FFF2-40B4-BE49-F238E27FC236}">
                <a16:creationId xmlns:a16="http://schemas.microsoft.com/office/drawing/2014/main" id="{F5FC891F-DB85-4160-87E4-F69EEC767727}"/>
              </a:ext>
            </a:extLst>
          </p:cNvPr>
          <p:cNvGraphicFramePr>
            <a:graphicFrameLocks/>
          </p:cNvGraphicFramePr>
          <p:nvPr>
            <p:extLst>
              <p:ext uri="{D42A27DB-BD31-4B8C-83A1-F6EECF244321}">
                <p14:modId xmlns:p14="http://schemas.microsoft.com/office/powerpoint/2010/main" val="1771748071"/>
              </p:ext>
            </p:extLst>
          </p:nvPr>
        </p:nvGraphicFramePr>
        <p:xfrm>
          <a:off x="991312" y="1281869"/>
          <a:ext cx="10776247" cy="4495087"/>
        </p:xfrm>
        <a:graphic>
          <a:graphicData uri="http://schemas.openxmlformats.org/drawingml/2006/chart">
            <c:chart xmlns:c="http://schemas.openxmlformats.org/drawingml/2006/chart" xmlns:r="http://schemas.openxmlformats.org/officeDocument/2006/relationships" r:id="rId3"/>
          </a:graphicData>
        </a:graphic>
      </p:graphicFrame>
      <p:sp>
        <p:nvSpPr>
          <p:cNvPr id="10" name="CuadroTexto 9"/>
          <p:cNvSpPr txBox="1"/>
          <p:nvPr/>
        </p:nvSpPr>
        <p:spPr>
          <a:xfrm>
            <a:off x="882053" y="232205"/>
            <a:ext cx="10885506" cy="461665"/>
          </a:xfrm>
          <a:prstGeom prst="rect">
            <a:avLst/>
          </a:prstGeom>
          <a:noFill/>
        </p:spPr>
        <p:txBody>
          <a:bodyPr wrap="square" rtlCol="0">
            <a:spAutoFit/>
          </a:bodyPr>
          <a:lstStyle/>
          <a:p>
            <a:r>
              <a:rPr lang="es-ES_tradnl" sz="2400" b="1" spc="-120" dirty="0" smtClean="0">
                <a:latin typeface="Arial Black" pitchFamily="34" charset="0"/>
              </a:rPr>
              <a:t>Direccionamiento estratégico: </a:t>
            </a:r>
            <a:endParaRPr lang="es-ES_tradnl" sz="2400" b="1" spc="-120" dirty="0">
              <a:latin typeface="Arial Black" pitchFamily="34" charset="0"/>
            </a:endParaRPr>
          </a:p>
        </p:txBody>
      </p:sp>
    </p:spTree>
    <p:extLst>
      <p:ext uri="{BB962C8B-B14F-4D97-AF65-F5344CB8AC3E}">
        <p14:creationId xmlns:p14="http://schemas.microsoft.com/office/powerpoint/2010/main" val="22322784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499545"/>
            <a:ext cx="9601200" cy="467882"/>
          </a:xfrm>
        </p:spPr>
        <p:txBody>
          <a:bodyPr>
            <a:normAutofit fontScale="90000"/>
          </a:bodyPr>
          <a:lstStyle/>
          <a:p>
            <a:r>
              <a:rPr lang="es-CO" sz="3200" b="1" dirty="0">
                <a:solidFill>
                  <a:schemeClr val="tx1"/>
                </a:solidFill>
                <a:latin typeface="Arial Black" pitchFamily="34" charset="0"/>
              </a:rPr>
              <a:t>% Cumplimiento por Líneas Estratégicas :</a:t>
            </a:r>
            <a:br>
              <a:rPr lang="es-CO" sz="3200" b="1" dirty="0">
                <a:solidFill>
                  <a:schemeClr val="tx1"/>
                </a:solidFill>
                <a:latin typeface="Arial Black" pitchFamily="34" charset="0"/>
              </a:rPr>
            </a:br>
            <a:endParaRPr lang="es-ES_tradnl" sz="3200" dirty="0">
              <a:solidFill>
                <a:schemeClr val="tx1"/>
              </a:solidFill>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7" name="6 Gráfico">
            <a:extLst>
              <a:ext uri="{FF2B5EF4-FFF2-40B4-BE49-F238E27FC236}">
                <a16:creationId xmlns:a16="http://schemas.microsoft.com/office/drawing/2014/main" id="{A5DD8909-74AF-41FD-B416-A2BAAA18A630}"/>
              </a:ext>
            </a:extLst>
          </p:cNvPr>
          <p:cNvGraphicFramePr>
            <a:graphicFrameLocks/>
          </p:cNvGraphicFramePr>
          <p:nvPr>
            <p:extLst>
              <p:ext uri="{D42A27DB-BD31-4B8C-83A1-F6EECF244321}">
                <p14:modId xmlns:p14="http://schemas.microsoft.com/office/powerpoint/2010/main" val="1854987638"/>
              </p:ext>
            </p:extLst>
          </p:nvPr>
        </p:nvGraphicFramePr>
        <p:xfrm>
          <a:off x="876300" y="1024577"/>
          <a:ext cx="10880876" cy="461422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2972398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728300" cy="467882"/>
          </a:xfrm>
        </p:spPr>
        <p:txBody>
          <a:bodyPr>
            <a:normAutofit fontScale="90000"/>
          </a:bodyPr>
          <a:lstStyle/>
          <a:p>
            <a:r>
              <a:rPr lang="es-CO" sz="3200" dirty="0">
                <a:solidFill>
                  <a:schemeClr val="tx1"/>
                </a:solidFill>
                <a:latin typeface="Arial Black" panose="020B0A04020102020204" pitchFamily="34" charset="0"/>
              </a:rPr>
              <a:t>EVALUACIÓN </a:t>
            </a:r>
            <a:r>
              <a:rPr lang="es-CO" sz="3200" dirty="0" smtClean="0">
                <a:solidFill>
                  <a:schemeClr val="tx1"/>
                </a:solidFill>
                <a:latin typeface="Arial Black" panose="020B0A04020102020204" pitchFamily="34" charset="0"/>
              </a:rPr>
              <a:t>DE LOS PLANES ESTRATÉGICOS.</a:t>
            </a:r>
            <a:r>
              <a:rPr lang="en-US" sz="3200" dirty="0" smtClean="0">
                <a:solidFill>
                  <a:schemeClr val="tx1"/>
                </a:solidFill>
                <a:latin typeface="Arial Black" panose="020B0A04020102020204" pitchFamily="34" charset="0"/>
              </a:rPr>
              <a:t/>
            </a:r>
            <a:br>
              <a:rPr lang="en-US" sz="3200" dirty="0" smtClean="0">
                <a:solidFill>
                  <a:schemeClr val="tx1"/>
                </a:solidFill>
                <a:latin typeface="Arial Black" panose="020B0A04020102020204" pitchFamily="34" charset="0"/>
              </a:rPr>
            </a:br>
            <a:endParaRPr lang="es-ES_tradnl" sz="3200" dirty="0">
              <a:solidFill>
                <a:schemeClr val="tx1"/>
              </a:solidFill>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6" name="2 Tabla"/>
          <p:cNvGraphicFramePr>
            <a:graphicFrameLocks noGrp="1"/>
          </p:cNvGraphicFramePr>
          <p:nvPr>
            <p:extLst>
              <p:ext uri="{D42A27DB-BD31-4B8C-83A1-F6EECF244321}">
                <p14:modId xmlns:p14="http://schemas.microsoft.com/office/powerpoint/2010/main" val="99943050"/>
              </p:ext>
            </p:extLst>
          </p:nvPr>
        </p:nvGraphicFramePr>
        <p:xfrm>
          <a:off x="906627" y="685006"/>
          <a:ext cx="10972797" cy="4832672"/>
        </p:xfrm>
        <a:graphic>
          <a:graphicData uri="http://schemas.openxmlformats.org/drawingml/2006/table">
            <a:tbl>
              <a:tblPr>
                <a:tableStyleId>{5C22544A-7EE6-4342-B048-85BDC9FD1C3A}</a:tableStyleId>
              </a:tblPr>
              <a:tblGrid>
                <a:gridCol w="4736133">
                  <a:extLst>
                    <a:ext uri="{9D8B030D-6E8A-4147-A177-3AD203B41FA5}">
                      <a16:colId xmlns:a16="http://schemas.microsoft.com/office/drawing/2014/main" val="20000"/>
                    </a:ext>
                  </a:extLst>
                </a:gridCol>
                <a:gridCol w="1210143">
                  <a:extLst>
                    <a:ext uri="{9D8B030D-6E8A-4147-A177-3AD203B41FA5}">
                      <a16:colId xmlns:a16="http://schemas.microsoft.com/office/drawing/2014/main" val="20001"/>
                    </a:ext>
                  </a:extLst>
                </a:gridCol>
                <a:gridCol w="1394086">
                  <a:extLst>
                    <a:ext uri="{9D8B030D-6E8A-4147-A177-3AD203B41FA5}">
                      <a16:colId xmlns:a16="http://schemas.microsoft.com/office/drawing/2014/main" val="20002"/>
                    </a:ext>
                  </a:extLst>
                </a:gridCol>
                <a:gridCol w="1132694">
                  <a:extLst>
                    <a:ext uri="{9D8B030D-6E8A-4147-A177-3AD203B41FA5}">
                      <a16:colId xmlns:a16="http://schemas.microsoft.com/office/drawing/2014/main" val="4139929115"/>
                    </a:ext>
                  </a:extLst>
                </a:gridCol>
                <a:gridCol w="1132694">
                  <a:extLst>
                    <a:ext uri="{9D8B030D-6E8A-4147-A177-3AD203B41FA5}">
                      <a16:colId xmlns:a16="http://schemas.microsoft.com/office/drawing/2014/main" val="4090411592"/>
                    </a:ext>
                  </a:extLst>
                </a:gridCol>
                <a:gridCol w="1367047">
                  <a:extLst>
                    <a:ext uri="{9D8B030D-6E8A-4147-A177-3AD203B41FA5}">
                      <a16:colId xmlns:a16="http://schemas.microsoft.com/office/drawing/2014/main" val="20004"/>
                    </a:ext>
                  </a:extLst>
                </a:gridCol>
              </a:tblGrid>
              <a:tr h="517815">
                <a:tc>
                  <a:txBody>
                    <a:bodyPr/>
                    <a:lstStyle/>
                    <a:p>
                      <a:pPr algn="ctr" rtl="0" fontAlgn="ctr"/>
                      <a:r>
                        <a:rPr lang="es-CO" sz="1400" b="1" u="none" strike="noStrike" dirty="0">
                          <a:solidFill>
                            <a:schemeClr val="tx1"/>
                          </a:solidFill>
                          <a:effectLst/>
                          <a:latin typeface="Arial" panose="020B0604020202020204" pitchFamily="34" charset="0"/>
                          <a:cs typeface="Arial" panose="020B0604020202020204" pitchFamily="34" charset="0"/>
                        </a:rPr>
                        <a:t>Nombre del Plan</a:t>
                      </a:r>
                      <a:endParaRPr lang="es-CO" sz="14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CO" sz="1400" b="1" u="none" strike="noStrike" dirty="0">
                          <a:solidFill>
                            <a:schemeClr val="tx1"/>
                          </a:solidFill>
                          <a:effectLst/>
                          <a:latin typeface="Arial" panose="020B0604020202020204" pitchFamily="34" charset="0"/>
                          <a:cs typeface="Arial" panose="020B0604020202020204" pitchFamily="34" charset="0"/>
                        </a:rPr>
                        <a:t>Actividades Ejecutadas </a:t>
                      </a:r>
                      <a:endParaRPr lang="es-CO" sz="14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CO" sz="1400" b="1" u="none" strike="noStrike" dirty="0">
                          <a:solidFill>
                            <a:schemeClr val="tx1"/>
                          </a:solidFill>
                          <a:effectLst/>
                          <a:latin typeface="Arial" panose="020B0604020202020204" pitchFamily="34" charset="0"/>
                          <a:cs typeface="Arial" panose="020B0604020202020204" pitchFamily="34" charset="0"/>
                        </a:rPr>
                        <a:t>Actividades No Ejecutadas </a:t>
                      </a:r>
                      <a:endParaRPr lang="es-CO" sz="14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i="0" u="none" strike="noStrike" dirty="0" smtClean="0">
                          <a:solidFill>
                            <a:schemeClr val="tx1"/>
                          </a:solidFill>
                          <a:effectLst/>
                          <a:latin typeface="Arial" panose="020B0604020202020204" pitchFamily="34" charset="0"/>
                          <a:cs typeface="Arial" panose="020B0604020202020204" pitchFamily="34" charset="0"/>
                        </a:rPr>
                        <a:t>Actividades</a:t>
                      </a:r>
                      <a:r>
                        <a:rPr lang="es-CO" sz="1400" b="1" i="0" u="none" strike="noStrike" baseline="0" dirty="0" smtClean="0">
                          <a:solidFill>
                            <a:schemeClr val="tx1"/>
                          </a:solidFill>
                          <a:effectLst/>
                          <a:latin typeface="Arial" panose="020B0604020202020204" pitchFamily="34" charset="0"/>
                          <a:cs typeface="Arial" panose="020B0604020202020204" pitchFamily="34" charset="0"/>
                        </a:rPr>
                        <a:t> Pendientes</a:t>
                      </a:r>
                      <a:endParaRPr lang="es-CO" sz="14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s-CO" sz="1400" b="1" u="none" strike="noStrike" dirty="0">
                          <a:solidFill>
                            <a:schemeClr val="tx1"/>
                          </a:solidFill>
                          <a:effectLst/>
                          <a:latin typeface="Arial" panose="020B0604020202020204" pitchFamily="34" charset="0"/>
                          <a:cs typeface="Arial" panose="020B0604020202020204" pitchFamily="34" charset="0"/>
                        </a:rPr>
                        <a:t>Total </a:t>
                      </a:r>
                      <a:r>
                        <a:rPr lang="es-CO" sz="1400" b="1" u="none" strike="noStrike" dirty="0" smtClean="0">
                          <a:solidFill>
                            <a:schemeClr val="tx1"/>
                          </a:solidFill>
                          <a:effectLst/>
                          <a:latin typeface="Arial" panose="020B0604020202020204" pitchFamily="34" charset="0"/>
                          <a:cs typeface="Arial" panose="020B0604020202020204" pitchFamily="34" charset="0"/>
                        </a:rPr>
                        <a:t>Actividades</a:t>
                      </a:r>
                      <a:endParaRPr lang="es-CO" sz="14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tc>
                  <a:txBody>
                    <a:bodyPr/>
                    <a:lstStyle/>
                    <a:p>
                      <a:pPr algn="ctr" fontAlgn="ctr"/>
                      <a:r>
                        <a:rPr lang="es-CO" sz="1400" b="1" u="none" strike="noStrike" dirty="0">
                          <a:solidFill>
                            <a:schemeClr val="tx1"/>
                          </a:solidFill>
                          <a:effectLst/>
                          <a:latin typeface="Arial" panose="020B0604020202020204" pitchFamily="34" charset="0"/>
                          <a:cs typeface="Arial" panose="020B0604020202020204" pitchFamily="34" charset="0"/>
                        </a:rPr>
                        <a:t>% de Cumplimiento</a:t>
                      </a:r>
                      <a:endParaRPr lang="es-CO" sz="1400" b="1" i="0" u="none" strike="noStrike" dirty="0">
                        <a:solidFill>
                          <a:schemeClr val="tx1"/>
                        </a:solidFill>
                        <a:effectLst/>
                        <a:latin typeface="Arial" panose="020B0604020202020204" pitchFamily="34" charset="0"/>
                        <a:cs typeface="Arial" panose="020B0604020202020204" pitchFamily="34" charset="0"/>
                      </a:endParaRPr>
                    </a:p>
                  </a:txBody>
                  <a:tcPr marL="9525" marR="9525" marT="9525" marB="0" anchor="ctr">
                    <a:solidFill>
                      <a:schemeClr val="accent6">
                        <a:lumMod val="20000"/>
                        <a:lumOff val="80000"/>
                      </a:schemeClr>
                    </a:solidFill>
                  </a:tcPr>
                </a:tc>
                <a:extLst>
                  <a:ext uri="{0D108BD9-81ED-4DB2-BD59-A6C34878D82A}">
                    <a16:rowId xmlns:a16="http://schemas.microsoft.com/office/drawing/2014/main" val="10000"/>
                  </a:ext>
                </a:extLst>
              </a:tr>
              <a:tr h="285968">
                <a:tc>
                  <a:txBody>
                    <a:bodyPr/>
                    <a:lstStyle/>
                    <a:p>
                      <a:pPr algn="l" fontAlgn="b"/>
                      <a:r>
                        <a:rPr lang="es-CO" sz="1400" b="1" u="none" strike="noStrike" dirty="0">
                          <a:effectLst/>
                          <a:latin typeface="Arial" panose="020B0604020202020204" pitchFamily="34" charset="0"/>
                          <a:cs typeface="Arial" panose="020B0604020202020204" pitchFamily="34" charset="0"/>
                        </a:rPr>
                        <a:t>Plan de </a:t>
                      </a:r>
                      <a:r>
                        <a:rPr lang="es-CO" sz="1400" b="1" u="none" strike="noStrike" dirty="0" smtClean="0">
                          <a:effectLst/>
                          <a:latin typeface="Arial" panose="020B0604020202020204" pitchFamily="34" charset="0"/>
                          <a:cs typeface="Arial" panose="020B0604020202020204" pitchFamily="34" charset="0"/>
                        </a:rPr>
                        <a:t>Adquisiciones </a:t>
                      </a:r>
                      <a:endParaRPr lang="es-CO"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lumMod val="85000"/>
                      </a:schemeClr>
                    </a:solidFill>
                  </a:tcPr>
                </a:tc>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20</a:t>
                      </a:r>
                    </a:p>
                  </a:txBody>
                  <a:tcPr marL="9525" marR="9525" marT="9525" marB="0" anchor="ctr">
                    <a:solidFill>
                      <a:schemeClr val="bg1">
                        <a:lumMod val="85000"/>
                      </a:schemeClr>
                    </a:solidFill>
                  </a:tcPr>
                </a:tc>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0</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lumMod val="85000"/>
                      </a:schemeClr>
                    </a:solidFill>
                  </a:tcPr>
                </a:tc>
                <a:tc>
                  <a:txBody>
                    <a:bodyPr/>
                    <a:lstStyle/>
                    <a:p>
                      <a:pPr algn="ctr" fontAlgn="ctr"/>
                      <a:r>
                        <a:rPr lang="en-US" sz="1400" b="1" i="0" u="none" strike="noStrike" dirty="0" smtClean="0">
                          <a:solidFill>
                            <a:srgbClr val="000000"/>
                          </a:solidFill>
                          <a:effectLst/>
                          <a:latin typeface="Arial" panose="020B0604020202020204" pitchFamily="34" charset="0"/>
                          <a:cs typeface="Arial" panose="020B0604020202020204" pitchFamily="34" charset="0"/>
                        </a:rPr>
                        <a:t>0</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n-US" sz="1400" b="1" i="0" u="none" strike="noStrike" kern="1200" dirty="0" smtClean="0">
                          <a:solidFill>
                            <a:srgbClr val="000000"/>
                          </a:solidFill>
                          <a:effectLst/>
                          <a:latin typeface="Arial" panose="020B0604020202020204" pitchFamily="34" charset="0"/>
                          <a:ea typeface="+mn-ea"/>
                          <a:cs typeface="Arial" panose="020B0604020202020204" pitchFamily="34" charset="0"/>
                        </a:rPr>
                        <a:t>20</a:t>
                      </a:r>
                      <a:endParaRPr lang="en-U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n-US" sz="1400" b="1" i="0" u="none" strike="noStrike" kern="1200" dirty="0" smtClean="0">
                          <a:solidFill>
                            <a:schemeClr val="tx1"/>
                          </a:solidFill>
                          <a:effectLst/>
                          <a:latin typeface="Arial" panose="020B0604020202020204" pitchFamily="34" charset="0"/>
                          <a:ea typeface="+mn-ea"/>
                          <a:cs typeface="Arial" panose="020B0604020202020204" pitchFamily="34" charset="0"/>
                        </a:rPr>
                        <a:t>60,00%</a:t>
                      </a:r>
                      <a:endParaRPr lang="en-US" sz="1400" b="1" i="0" u="none" strike="noStrike" kern="1200" dirty="0">
                        <a:solidFill>
                          <a:schemeClr val="tx1"/>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extLst>
                  <a:ext uri="{0D108BD9-81ED-4DB2-BD59-A6C34878D82A}">
                    <a16:rowId xmlns:a16="http://schemas.microsoft.com/office/drawing/2014/main" val="10001"/>
                  </a:ext>
                </a:extLst>
              </a:tr>
              <a:tr h="296257">
                <a:tc>
                  <a:txBody>
                    <a:bodyPr/>
                    <a:lstStyle/>
                    <a:p>
                      <a:pPr algn="l" fontAlgn="b"/>
                      <a:r>
                        <a:rPr lang="es-CO" sz="1400" b="1" u="none" strike="noStrike" dirty="0">
                          <a:effectLst/>
                          <a:latin typeface="Arial" panose="020B0604020202020204" pitchFamily="34" charset="0"/>
                          <a:cs typeface="Arial" panose="020B0604020202020204" pitchFamily="34" charset="0"/>
                        </a:rPr>
                        <a:t>Plan Institucional de </a:t>
                      </a:r>
                      <a:r>
                        <a:rPr lang="es-CO" sz="1400" b="1" u="none" strike="noStrike" dirty="0" smtClean="0">
                          <a:effectLst/>
                          <a:latin typeface="Arial" panose="020B0604020202020204" pitchFamily="34" charset="0"/>
                          <a:cs typeface="Arial" panose="020B0604020202020204" pitchFamily="34" charset="0"/>
                        </a:rPr>
                        <a:t>Capacitación - PIC</a:t>
                      </a:r>
                      <a:endParaRPr lang="es-CO"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27</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14</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41</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s-ES" sz="1400" b="1" i="0" u="none" strike="noStrike" kern="1200" dirty="0" smtClean="0">
                          <a:solidFill>
                            <a:srgbClr val="000000"/>
                          </a:solidFill>
                          <a:effectLst/>
                          <a:latin typeface="Arial" panose="020B0604020202020204" pitchFamily="34" charset="0"/>
                          <a:ea typeface="+mn-ea"/>
                          <a:cs typeface="Arial" panose="020B0604020202020204" pitchFamily="34" charset="0"/>
                        </a:rPr>
                        <a:t>66,00%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10002"/>
                  </a:ext>
                </a:extLst>
              </a:tr>
              <a:tr h="296257">
                <a:tc>
                  <a:txBody>
                    <a:bodyPr/>
                    <a:lstStyle/>
                    <a:p>
                      <a:pPr algn="l" fontAlgn="b"/>
                      <a:r>
                        <a:rPr lang="es-CO" sz="1400" b="1" u="none" strike="noStrike" dirty="0">
                          <a:effectLst/>
                          <a:latin typeface="Arial" panose="020B0604020202020204" pitchFamily="34" charset="0"/>
                          <a:cs typeface="Arial" panose="020B0604020202020204" pitchFamily="34" charset="0"/>
                        </a:rPr>
                        <a:t>Plan Anual de Vacantes</a:t>
                      </a:r>
                      <a:endParaRPr lang="es-CO"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11</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1</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12</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ES" sz="1400" b="1" i="0" u="none" strike="noStrike" kern="1200" dirty="0" smtClean="0">
                          <a:solidFill>
                            <a:srgbClr val="000000"/>
                          </a:solidFill>
                          <a:effectLst/>
                          <a:latin typeface="Arial" panose="020B0604020202020204" pitchFamily="34" charset="0"/>
                          <a:ea typeface="+mn-ea"/>
                          <a:cs typeface="Arial" panose="020B0604020202020204" pitchFamily="34" charset="0"/>
                        </a:rPr>
                        <a:t>95,00%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extLst>
                  <a:ext uri="{0D108BD9-81ED-4DB2-BD59-A6C34878D82A}">
                    <a16:rowId xmlns:a16="http://schemas.microsoft.com/office/drawing/2014/main" val="10003"/>
                  </a:ext>
                </a:extLst>
              </a:tr>
              <a:tr h="296257">
                <a:tc>
                  <a:txBody>
                    <a:bodyPr/>
                    <a:lstStyle/>
                    <a:p>
                      <a:pPr algn="l" fontAlgn="b"/>
                      <a:r>
                        <a:rPr lang="es-ES" sz="1400" b="1" u="none" strike="noStrike" dirty="0">
                          <a:effectLst/>
                          <a:latin typeface="Arial" panose="020B0604020202020204" pitchFamily="34" charset="0"/>
                          <a:cs typeface="Arial" panose="020B0604020202020204" pitchFamily="34" charset="0"/>
                        </a:rPr>
                        <a:t>Plan Estratégico de Talento Humano - PETH</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36</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26</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62</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s-ES" sz="1400" b="1" i="0" u="none" strike="noStrike" kern="1200" dirty="0" smtClean="0">
                          <a:solidFill>
                            <a:srgbClr val="000000"/>
                          </a:solidFill>
                          <a:effectLst/>
                          <a:latin typeface="Arial" panose="020B0604020202020204" pitchFamily="34" charset="0"/>
                          <a:ea typeface="+mn-ea"/>
                          <a:cs typeface="Arial" panose="020B0604020202020204" pitchFamily="34" charset="0"/>
                        </a:rPr>
                        <a:t>51,00%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10004"/>
                  </a:ext>
                </a:extLst>
              </a:tr>
              <a:tr h="296257">
                <a:tc>
                  <a:txBody>
                    <a:bodyPr/>
                    <a:lstStyle/>
                    <a:p>
                      <a:pPr algn="l" fontAlgn="b"/>
                      <a:r>
                        <a:rPr lang="es-ES" sz="1400" b="1" u="none" strike="noStrike" dirty="0">
                          <a:effectLst/>
                          <a:latin typeface="Arial" panose="020B0604020202020204" pitchFamily="34" charset="0"/>
                          <a:cs typeface="Arial" panose="020B0604020202020204" pitchFamily="34" charset="0"/>
                        </a:rPr>
                        <a:t>Plan Institucional de Archivos de la Entidad ­PINAR</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11</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11</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ES" sz="1400" b="1" i="0" u="none" strike="noStrike" kern="1200" dirty="0" smtClean="0">
                          <a:solidFill>
                            <a:srgbClr val="000000"/>
                          </a:solidFill>
                          <a:effectLst/>
                          <a:latin typeface="Arial" panose="020B0604020202020204" pitchFamily="34" charset="0"/>
                          <a:ea typeface="+mn-ea"/>
                          <a:cs typeface="Arial" panose="020B0604020202020204" pitchFamily="34" charset="0"/>
                        </a:rPr>
                        <a:t>81,00%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extLst>
                  <a:ext uri="{0D108BD9-81ED-4DB2-BD59-A6C34878D82A}">
                    <a16:rowId xmlns:a16="http://schemas.microsoft.com/office/drawing/2014/main" val="10005"/>
                  </a:ext>
                </a:extLst>
              </a:tr>
              <a:tr h="296257">
                <a:tc>
                  <a:txBody>
                    <a:bodyPr/>
                    <a:lstStyle/>
                    <a:p>
                      <a:pPr algn="l" fontAlgn="b"/>
                      <a:r>
                        <a:rPr lang="es-ES" sz="1400" b="1" u="none" strike="noStrike" dirty="0">
                          <a:effectLst/>
                          <a:latin typeface="Arial" panose="020B0604020202020204" pitchFamily="34" charset="0"/>
                          <a:cs typeface="Arial" panose="020B0604020202020204" pitchFamily="34" charset="0"/>
                        </a:rPr>
                        <a:t>Plan de Gestión Documental- PDG</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35</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9</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44</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s-ES" sz="1400" b="1" i="0" u="none" strike="noStrike" kern="1200" dirty="0" smtClean="0">
                          <a:solidFill>
                            <a:srgbClr val="000000"/>
                          </a:solidFill>
                          <a:effectLst/>
                          <a:latin typeface="Arial" panose="020B0604020202020204" pitchFamily="34" charset="0"/>
                          <a:ea typeface="+mn-ea"/>
                          <a:cs typeface="Arial" panose="020B0604020202020204" pitchFamily="34" charset="0"/>
                        </a:rPr>
                        <a:t>70,00%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10006"/>
                  </a:ext>
                </a:extLst>
              </a:tr>
              <a:tr h="333817">
                <a:tc>
                  <a:txBody>
                    <a:bodyPr/>
                    <a:lstStyle/>
                    <a:p>
                      <a:pPr algn="just" fontAlgn="b"/>
                      <a:r>
                        <a:rPr lang="es-ES" sz="1400" b="1" i="0" u="none" strike="noStrike" dirty="0" smtClean="0">
                          <a:solidFill>
                            <a:srgbClr val="000000"/>
                          </a:solidFill>
                          <a:effectLst/>
                          <a:latin typeface="Arial" panose="020B0604020202020204" pitchFamily="34" charset="0"/>
                          <a:cs typeface="Arial" panose="020B0604020202020204" pitchFamily="34" charset="0"/>
                        </a:rPr>
                        <a:t>Plan de Participación Social en Salud  - PPSS.</a:t>
                      </a:r>
                      <a:endParaRPr lang="es-E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25</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1</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26</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ES" sz="1400" b="1" i="0" u="none" strike="noStrike" kern="1200" dirty="0" smtClean="0">
                          <a:solidFill>
                            <a:srgbClr val="000000"/>
                          </a:solidFill>
                          <a:effectLst/>
                          <a:latin typeface="Arial" panose="020B0604020202020204" pitchFamily="34" charset="0"/>
                          <a:ea typeface="+mn-ea"/>
                          <a:cs typeface="Arial" panose="020B0604020202020204" pitchFamily="34" charset="0"/>
                        </a:rPr>
                        <a:t>94,00%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extLst>
                  <a:ext uri="{0D108BD9-81ED-4DB2-BD59-A6C34878D82A}">
                    <a16:rowId xmlns:a16="http://schemas.microsoft.com/office/drawing/2014/main" val="10007"/>
                  </a:ext>
                </a:extLst>
              </a:tr>
              <a:tr h="296257">
                <a:tc>
                  <a:txBody>
                    <a:bodyPr/>
                    <a:lstStyle/>
                    <a:p>
                      <a:pPr algn="l" fontAlgn="b"/>
                      <a:r>
                        <a:rPr lang="es-CO" sz="1400" b="1" u="none" strike="noStrike" dirty="0">
                          <a:effectLst/>
                          <a:latin typeface="Arial" panose="020B0604020202020204" pitchFamily="34" charset="0"/>
                          <a:cs typeface="Arial" panose="020B0604020202020204" pitchFamily="34" charset="0"/>
                        </a:rPr>
                        <a:t>Plan </a:t>
                      </a:r>
                      <a:r>
                        <a:rPr lang="es-CO" sz="1400" b="1" u="none" strike="noStrike" dirty="0" smtClean="0">
                          <a:effectLst/>
                          <a:latin typeface="Arial" panose="020B0604020202020204" pitchFamily="34" charset="0"/>
                          <a:cs typeface="Arial" panose="020B0604020202020204" pitchFamily="34" charset="0"/>
                        </a:rPr>
                        <a:t>Anticorrupción y Atención al Ciudadano</a:t>
                      </a:r>
                      <a:endParaRPr lang="es-CO"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29</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21</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50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tc>
                  <a:txBody>
                    <a:bodyPr/>
                    <a:lstStyle/>
                    <a:p>
                      <a:pPr marL="0" algn="ctr" defTabSz="914400" rtl="0" eaLnBrk="1" fontAlgn="ctr" latinLnBrk="0" hangingPunct="1"/>
                      <a:r>
                        <a:rPr lang="es-ES" sz="1400" b="1" i="0" u="none" strike="noStrike" kern="1200" dirty="0" smtClean="0">
                          <a:solidFill>
                            <a:srgbClr val="000000"/>
                          </a:solidFill>
                          <a:effectLst/>
                          <a:latin typeface="Arial" panose="020B0604020202020204" pitchFamily="34" charset="0"/>
                          <a:ea typeface="+mn-ea"/>
                          <a:cs typeface="Arial" panose="020B0604020202020204" pitchFamily="34" charset="0"/>
                        </a:rPr>
                        <a:t>56,00%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tc>
                <a:extLst>
                  <a:ext uri="{0D108BD9-81ED-4DB2-BD59-A6C34878D82A}">
                    <a16:rowId xmlns:a16="http://schemas.microsoft.com/office/drawing/2014/main" val="10008"/>
                  </a:ext>
                </a:extLst>
              </a:tr>
              <a:tr h="296257">
                <a:tc>
                  <a:txBody>
                    <a:bodyPr/>
                    <a:lstStyle/>
                    <a:p>
                      <a:pPr marL="0" algn="l" defTabSz="914400" rtl="0" eaLnBrk="1" fontAlgn="b" latinLnBrk="0" hangingPunct="1"/>
                      <a:r>
                        <a:rPr lang="es-ES" sz="1400" b="1" u="none" strike="noStrike" kern="1200" dirty="0" smtClean="0">
                          <a:solidFill>
                            <a:schemeClr val="dk1"/>
                          </a:solidFill>
                          <a:effectLst/>
                          <a:latin typeface="Arial" panose="020B0604020202020204" pitchFamily="34" charset="0"/>
                          <a:ea typeface="+mn-ea"/>
                          <a:cs typeface="Arial" panose="020B0604020202020204" pitchFamily="34" charset="0"/>
                        </a:rPr>
                        <a:t>Mapa de riesgos de Corrupción</a:t>
                      </a:r>
                      <a:endParaRPr lang="es-ES" sz="1400" b="1" u="none" strike="noStrike" kern="1200" dirty="0">
                        <a:solidFill>
                          <a:schemeClr val="dk1"/>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50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10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60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74,00%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extLst>
                  <a:ext uri="{0D108BD9-81ED-4DB2-BD59-A6C34878D82A}">
                    <a16:rowId xmlns:a16="http://schemas.microsoft.com/office/drawing/2014/main" val="2095914067"/>
                  </a:ext>
                </a:extLst>
              </a:tr>
              <a:tr h="296257">
                <a:tc>
                  <a:txBody>
                    <a:bodyPr/>
                    <a:lstStyle/>
                    <a:p>
                      <a:pPr algn="l" fontAlgn="b"/>
                      <a:r>
                        <a:rPr lang="es-ES" sz="1400" b="1" i="0" u="none" strike="noStrike" dirty="0">
                          <a:solidFill>
                            <a:srgbClr val="000000"/>
                          </a:solidFill>
                          <a:effectLst/>
                          <a:latin typeface="Arial" panose="020B0604020202020204" pitchFamily="34" charset="0"/>
                          <a:cs typeface="Arial" panose="020B0604020202020204" pitchFamily="34" charset="0"/>
                        </a:rPr>
                        <a:t>Sistema de Gestión de la Salud y Seguridad en el Trabajo</a:t>
                      </a:r>
                    </a:p>
                  </a:txBody>
                  <a:tcPr marL="9525" marR="9525" marT="9525" marB="0" anchor="ctr">
                    <a:solidFill>
                      <a:schemeClr val="accent5">
                        <a:lumMod val="20000"/>
                        <a:lumOff val="80000"/>
                      </a:schemeClr>
                    </a:solidFill>
                  </a:tcPr>
                </a:tc>
                <a:tc>
                  <a:txBody>
                    <a:bodyPr/>
                    <a:lstStyle/>
                    <a:p>
                      <a:pPr marL="0" algn="ctr" defTabSz="914400" rtl="0" eaLnBrk="1" fontAlgn="ctr"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ctr"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ctr" latinLnBrk="0" hangingPunct="1"/>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ctr" latinLnBrk="0" hangingPunct="1"/>
                      <a:r>
                        <a:rPr lang="es-ES" sz="1400" b="1" i="0" u="none" strike="noStrike" kern="1200" dirty="0" smtClean="0">
                          <a:solidFill>
                            <a:srgbClr val="000000"/>
                          </a:solidFill>
                          <a:effectLst/>
                          <a:latin typeface="Arial" panose="020B0604020202020204" pitchFamily="34" charset="0"/>
                          <a:ea typeface="+mn-ea"/>
                          <a:cs typeface="Arial" panose="020B0604020202020204" pitchFamily="34" charset="0"/>
                        </a:rPr>
                        <a:t>00,00%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620980557"/>
                  </a:ext>
                </a:extLst>
              </a:tr>
              <a:tr h="296257">
                <a:tc>
                  <a:txBody>
                    <a:bodyPr/>
                    <a:lstStyle/>
                    <a:p>
                      <a:pPr algn="l" fontAlgn="b"/>
                      <a:r>
                        <a:rPr lang="es-CO" sz="1400" b="1" u="none" strike="noStrike" kern="1200" dirty="0">
                          <a:solidFill>
                            <a:schemeClr val="dk1"/>
                          </a:solidFill>
                          <a:effectLst/>
                          <a:latin typeface="Arial" panose="020B0604020202020204" pitchFamily="34" charset="0"/>
                          <a:ea typeface="+mn-ea"/>
                          <a:cs typeface="Arial" panose="020B0604020202020204" pitchFamily="34" charset="0"/>
                        </a:rPr>
                        <a:t>Plan</a:t>
                      </a:r>
                      <a:r>
                        <a:rPr lang="es-CO" sz="1400" b="1" u="none" strike="noStrike" dirty="0">
                          <a:effectLst/>
                          <a:latin typeface="Arial" panose="020B0604020202020204" pitchFamily="34" charset="0"/>
                          <a:cs typeface="Arial" panose="020B0604020202020204" pitchFamily="34" charset="0"/>
                        </a:rPr>
                        <a:t> de Bienestar e Incentivos </a:t>
                      </a:r>
                      <a:endParaRPr lang="es-CO"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11</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1</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12</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ES" sz="1400" b="1" i="0" u="none" strike="noStrike" kern="1200" dirty="0" smtClean="0">
                          <a:solidFill>
                            <a:srgbClr val="000000"/>
                          </a:solidFill>
                          <a:effectLst/>
                          <a:latin typeface="Arial" panose="020B0604020202020204" pitchFamily="34" charset="0"/>
                          <a:ea typeface="+mn-ea"/>
                          <a:cs typeface="Arial" panose="020B0604020202020204" pitchFamily="34" charset="0"/>
                        </a:rPr>
                        <a:t>87,00%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extLst>
                  <a:ext uri="{0D108BD9-81ED-4DB2-BD59-A6C34878D82A}">
                    <a16:rowId xmlns:a16="http://schemas.microsoft.com/office/drawing/2014/main" val="2395010294"/>
                  </a:ext>
                </a:extLst>
              </a:tr>
              <a:tr h="296257">
                <a:tc>
                  <a:txBody>
                    <a:bodyPr/>
                    <a:lstStyle/>
                    <a:p>
                      <a:pPr algn="l" fontAlgn="b"/>
                      <a:r>
                        <a:rPr lang="es-CO" sz="1400" b="1" i="0" u="none" strike="noStrike" dirty="0" smtClean="0">
                          <a:solidFill>
                            <a:srgbClr val="000000"/>
                          </a:solidFill>
                          <a:effectLst/>
                          <a:latin typeface="Arial" panose="020B0604020202020204" pitchFamily="34" charset="0"/>
                          <a:cs typeface="Arial" panose="020B0604020202020204" pitchFamily="34" charset="0"/>
                        </a:rPr>
                        <a:t>Plan de Auditorías Internas</a:t>
                      </a:r>
                      <a:endParaRPr lang="es-CO"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29</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15</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44</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ctr" latinLnBrk="0" hangingPunct="1"/>
                      <a:r>
                        <a:rPr lang="es-ES" sz="1400" b="1" i="0" u="none" strike="noStrike" kern="1200" dirty="0" smtClean="0">
                          <a:solidFill>
                            <a:srgbClr val="000000"/>
                          </a:solidFill>
                          <a:effectLst/>
                          <a:latin typeface="Arial" panose="020B0604020202020204" pitchFamily="34" charset="0"/>
                          <a:ea typeface="+mn-ea"/>
                          <a:cs typeface="Arial" panose="020B0604020202020204" pitchFamily="34" charset="0"/>
                        </a:rPr>
                        <a:t>66,00%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1223169914"/>
                  </a:ext>
                </a:extLst>
              </a:tr>
              <a:tr h="296257">
                <a:tc>
                  <a:txBody>
                    <a:bodyPr/>
                    <a:lstStyle/>
                    <a:p>
                      <a:pPr algn="l" fontAlgn="b"/>
                      <a:r>
                        <a:rPr lang="es-CO" sz="1400" b="1" i="0" u="none" strike="noStrike" dirty="0" smtClean="0">
                          <a:solidFill>
                            <a:srgbClr val="000000"/>
                          </a:solidFill>
                          <a:effectLst/>
                          <a:latin typeface="Arial" panose="020B0604020202020204" pitchFamily="34" charset="0"/>
                          <a:cs typeface="Arial" panose="020B0604020202020204" pitchFamily="34" charset="0"/>
                        </a:rPr>
                        <a:t>Plan Estratégico de comunicación e Información – PETI</a:t>
                      </a:r>
                      <a:endParaRPr lang="es-CO"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18</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3</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21</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tc>
                  <a:txBody>
                    <a:bodyPr/>
                    <a:lstStyle/>
                    <a:p>
                      <a:pPr marL="0" algn="ctr" defTabSz="914400" rtl="0" eaLnBrk="1" fontAlgn="ctr" latinLnBrk="0" hangingPunct="1"/>
                      <a:r>
                        <a:rPr lang="es-ES" sz="1400" b="1" i="0" u="none" strike="noStrike" kern="1200" dirty="0" smtClean="0">
                          <a:solidFill>
                            <a:srgbClr val="000000"/>
                          </a:solidFill>
                          <a:effectLst/>
                          <a:latin typeface="Arial" panose="020B0604020202020204" pitchFamily="34" charset="0"/>
                          <a:ea typeface="+mn-ea"/>
                          <a:cs typeface="Arial" panose="020B0604020202020204" pitchFamily="34" charset="0"/>
                        </a:rPr>
                        <a:t>80,00%</a:t>
                      </a:r>
                      <a:endParaRPr lang="es-E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bg1">
                        <a:lumMod val="85000"/>
                      </a:schemeClr>
                    </a:solidFill>
                  </a:tcPr>
                </a:tc>
                <a:extLst>
                  <a:ext uri="{0D108BD9-81ED-4DB2-BD59-A6C34878D82A}">
                    <a16:rowId xmlns:a16="http://schemas.microsoft.com/office/drawing/2014/main" val="1710558813"/>
                  </a:ext>
                </a:extLst>
              </a:tr>
              <a:tr h="296257">
                <a:tc>
                  <a:txBody>
                    <a:bodyPr/>
                    <a:lstStyle/>
                    <a:p>
                      <a:pPr algn="l" fontAlgn="b"/>
                      <a:endParaRPr lang="es-CO"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CO" sz="1400" b="1" i="0" u="none" strike="noStrike" dirty="0" smtClean="0">
                          <a:solidFill>
                            <a:srgbClr val="000000"/>
                          </a:solidFill>
                          <a:effectLst/>
                          <a:latin typeface="Arial" panose="020B0604020202020204" pitchFamily="34" charset="0"/>
                          <a:cs typeface="Arial" panose="020B0604020202020204" pitchFamily="34" charset="0"/>
                        </a:rPr>
                        <a:t>302</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CO" sz="1400" b="1" i="0" u="none" strike="noStrike" dirty="0" smtClean="0">
                          <a:solidFill>
                            <a:srgbClr val="000000"/>
                          </a:solidFill>
                          <a:effectLst/>
                          <a:latin typeface="Arial" panose="020B0604020202020204" pitchFamily="34" charset="0"/>
                          <a:cs typeface="Arial" panose="020B0604020202020204" pitchFamily="34" charset="0"/>
                        </a:rPr>
                        <a:t>101</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5">
                        <a:lumMod val="20000"/>
                        <a:lumOff val="80000"/>
                      </a:schemeClr>
                    </a:solidFill>
                  </a:tcPr>
                </a:tc>
                <a:tc>
                  <a:txBody>
                    <a:bodyPr/>
                    <a:lstStyle/>
                    <a:p>
                      <a:pPr algn="ctr" fontAlgn="ctr"/>
                      <a:r>
                        <a:rPr lang="es-CO" sz="1400" b="1" i="0" u="none" strike="noStrike" dirty="0" smtClean="0">
                          <a:solidFill>
                            <a:srgbClr val="000000"/>
                          </a:solidFill>
                          <a:effectLst/>
                          <a:latin typeface="Arial" panose="020B0604020202020204" pitchFamily="34" charset="0"/>
                          <a:cs typeface="Arial" panose="020B0604020202020204" pitchFamily="34" charset="0"/>
                        </a:rPr>
                        <a:t>0</a:t>
                      </a:r>
                      <a:endParaRPr lang="en-US" sz="14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ctr" latinLnBrk="0" hangingPunct="1"/>
                      <a:r>
                        <a:rPr lang="es-CO" sz="1400" b="1" i="0" u="none" strike="noStrike" kern="1200" dirty="0" smtClean="0">
                          <a:solidFill>
                            <a:srgbClr val="000000"/>
                          </a:solidFill>
                          <a:effectLst/>
                          <a:latin typeface="Arial" panose="020B0604020202020204" pitchFamily="34" charset="0"/>
                          <a:ea typeface="+mn-ea"/>
                          <a:cs typeface="Arial" panose="020B0604020202020204" pitchFamily="34" charset="0"/>
                        </a:rPr>
                        <a:t>403</a:t>
                      </a:r>
                      <a:endParaRPr lang="en-U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tc>
                  <a:txBody>
                    <a:bodyPr/>
                    <a:lstStyle/>
                    <a:p>
                      <a:pPr marL="0" algn="ctr" defTabSz="914400" rtl="0" eaLnBrk="1" fontAlgn="ctr" latinLnBrk="0" hangingPunct="1"/>
                      <a:r>
                        <a:rPr lang="en-US" sz="1400" b="1" i="0" u="none" strike="noStrike" kern="1200" dirty="0" smtClean="0">
                          <a:solidFill>
                            <a:srgbClr val="000000"/>
                          </a:solidFill>
                          <a:effectLst/>
                          <a:latin typeface="Arial" panose="020B0604020202020204" pitchFamily="34" charset="0"/>
                          <a:ea typeface="+mn-ea"/>
                          <a:cs typeface="Arial" panose="020B0604020202020204" pitchFamily="34" charset="0"/>
                        </a:rPr>
                        <a:t>74,90%</a:t>
                      </a:r>
                      <a:endParaRPr lang="en-US" sz="1400" b="1" i="0" u="none" strike="noStrike" kern="1200" dirty="0">
                        <a:solidFill>
                          <a:srgbClr val="000000"/>
                        </a:solidFill>
                        <a:effectLst/>
                        <a:latin typeface="Arial" panose="020B0604020202020204" pitchFamily="34" charset="0"/>
                        <a:ea typeface="+mn-ea"/>
                        <a:cs typeface="Arial" panose="020B0604020202020204" pitchFamily="34" charset="0"/>
                      </a:endParaRPr>
                    </a:p>
                  </a:txBody>
                  <a:tcPr marL="9525" marR="9525" marT="9525" marB="0" anchor="ctr">
                    <a:solidFill>
                      <a:schemeClr val="accent5">
                        <a:lumMod val="20000"/>
                        <a:lumOff val="80000"/>
                      </a:schemeClr>
                    </a:solidFill>
                  </a:tcPr>
                </a:tc>
                <a:extLst>
                  <a:ext uri="{0D108BD9-81ED-4DB2-BD59-A6C34878D82A}">
                    <a16:rowId xmlns:a16="http://schemas.microsoft.com/office/drawing/2014/main" val="3438644119"/>
                  </a:ext>
                </a:extLst>
              </a:tr>
            </a:tbl>
          </a:graphicData>
        </a:graphic>
      </p:graphicFrame>
      <p:sp>
        <p:nvSpPr>
          <p:cNvPr id="9" name="CuadroTexto 8"/>
          <p:cNvSpPr txBox="1"/>
          <p:nvPr/>
        </p:nvSpPr>
        <p:spPr>
          <a:xfrm>
            <a:off x="723509" y="5592667"/>
            <a:ext cx="8873839" cy="338554"/>
          </a:xfrm>
          <a:prstGeom prst="rect">
            <a:avLst/>
          </a:prstGeom>
          <a:noFill/>
        </p:spPr>
        <p:txBody>
          <a:bodyPr wrap="none" rtlCol="0">
            <a:spAutoFit/>
          </a:bodyPr>
          <a:lstStyle/>
          <a:p>
            <a:r>
              <a:rPr lang="es-ES" sz="1600" b="1" dirty="0" smtClean="0"/>
              <a:t>Estos 12 Planes estratégicos fueron Implementados mediante el Decreto No 612 de 2,018 del DAFP</a:t>
            </a:r>
            <a:endParaRPr lang="en-US" sz="1600" b="1" dirty="0"/>
          </a:p>
        </p:txBody>
      </p:sp>
    </p:spTree>
    <p:extLst>
      <p:ext uri="{BB962C8B-B14F-4D97-AF65-F5344CB8AC3E}">
        <p14:creationId xmlns:p14="http://schemas.microsoft.com/office/powerpoint/2010/main" val="16244695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9947" y="386697"/>
            <a:ext cx="10780519" cy="587524"/>
          </a:xfrm>
        </p:spPr>
        <p:txBody>
          <a:bodyPr>
            <a:normAutofit/>
          </a:bodyPr>
          <a:lstStyle/>
          <a:p>
            <a:r>
              <a:rPr lang="en-US" sz="2900" dirty="0">
                <a:solidFill>
                  <a:schemeClr val="tx1"/>
                </a:solidFill>
                <a:latin typeface="Arial Black" panose="020B0A04020102020204" pitchFamily="34" charset="0"/>
              </a:rPr>
              <a:t>Resultado de Seguimiento a los Comités 2.024.</a:t>
            </a:r>
          </a:p>
        </p:txBody>
      </p:sp>
      <p:sp>
        <p:nvSpPr>
          <p:cNvPr id="4" name="CuadroTexto 3"/>
          <p:cNvSpPr txBox="1"/>
          <p:nvPr/>
        </p:nvSpPr>
        <p:spPr>
          <a:xfrm>
            <a:off x="969947" y="1100189"/>
            <a:ext cx="10653484" cy="707886"/>
          </a:xfrm>
          <a:prstGeom prst="rect">
            <a:avLst/>
          </a:prstGeom>
          <a:noFill/>
        </p:spPr>
        <p:txBody>
          <a:bodyPr wrap="square" rtlCol="0">
            <a:spAutoFit/>
          </a:bodyPr>
          <a:lstStyle/>
          <a:p>
            <a:pPr algn="just"/>
            <a:r>
              <a:rPr lang="es-ES" sz="2000" b="1" dirty="0"/>
              <a:t>Son </a:t>
            </a:r>
            <a:r>
              <a:rPr lang="es-ES" sz="2000" b="1" dirty="0" smtClean="0"/>
              <a:t>22 comités </a:t>
            </a:r>
            <a:r>
              <a:rPr lang="es-ES" sz="2000" b="1" dirty="0"/>
              <a:t>establecidos en el Hospital y  presentaron actas de reuniones </a:t>
            </a:r>
            <a:r>
              <a:rPr lang="es-ES" sz="2000" b="1" dirty="0" smtClean="0"/>
              <a:t>16 comités </a:t>
            </a:r>
            <a:r>
              <a:rPr lang="es-ES" sz="2000" b="1" dirty="0"/>
              <a:t>que equivale al </a:t>
            </a:r>
            <a:r>
              <a:rPr lang="es-ES" sz="2000" b="1" dirty="0" smtClean="0"/>
              <a:t>73%. </a:t>
            </a:r>
            <a:r>
              <a:rPr lang="es-ES" sz="2000" b="1" dirty="0"/>
              <a:t>Presentando el siguiente resultado:</a:t>
            </a:r>
            <a:endParaRPr lang="en-US" sz="2000" b="1" dirty="0"/>
          </a:p>
        </p:txBody>
      </p:sp>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graphicFrame>
        <p:nvGraphicFramePr>
          <p:cNvPr id="8" name="Marcador de contenido 7"/>
          <p:cNvGraphicFramePr>
            <a:graphicFrameLocks noGrp="1"/>
          </p:cNvGraphicFramePr>
          <p:nvPr>
            <p:ph idx="1"/>
            <p:extLst>
              <p:ext uri="{D42A27DB-BD31-4B8C-83A1-F6EECF244321}">
                <p14:modId xmlns:p14="http://schemas.microsoft.com/office/powerpoint/2010/main" val="1842745916"/>
              </p:ext>
            </p:extLst>
          </p:nvPr>
        </p:nvGraphicFramePr>
        <p:xfrm>
          <a:off x="7861910" y="2133933"/>
          <a:ext cx="3888556" cy="1854200"/>
        </p:xfrm>
        <a:graphic>
          <a:graphicData uri="http://schemas.openxmlformats.org/drawingml/2006/table">
            <a:tbl>
              <a:tblPr firstRow="1" bandRow="1">
                <a:tableStyleId>{5940675A-B579-460E-94D1-54222C63F5DA}</a:tableStyleId>
              </a:tblPr>
              <a:tblGrid>
                <a:gridCol w="1465868">
                  <a:extLst>
                    <a:ext uri="{9D8B030D-6E8A-4147-A177-3AD203B41FA5}">
                      <a16:colId xmlns:a16="http://schemas.microsoft.com/office/drawing/2014/main" val="1588255038"/>
                    </a:ext>
                  </a:extLst>
                </a:gridCol>
                <a:gridCol w="1093509">
                  <a:extLst>
                    <a:ext uri="{9D8B030D-6E8A-4147-A177-3AD203B41FA5}">
                      <a16:colId xmlns:a16="http://schemas.microsoft.com/office/drawing/2014/main" val="1614323776"/>
                    </a:ext>
                  </a:extLst>
                </a:gridCol>
                <a:gridCol w="1329179">
                  <a:extLst>
                    <a:ext uri="{9D8B030D-6E8A-4147-A177-3AD203B41FA5}">
                      <a16:colId xmlns:a16="http://schemas.microsoft.com/office/drawing/2014/main" val="3699628194"/>
                    </a:ext>
                  </a:extLst>
                </a:gridCol>
              </a:tblGrid>
              <a:tr h="370840">
                <a:tc>
                  <a:txBody>
                    <a:bodyPr/>
                    <a:lstStyle/>
                    <a:p>
                      <a:r>
                        <a:rPr lang="en-US" b="1" dirty="0" smtClean="0"/>
                        <a:t>Actividades </a:t>
                      </a:r>
                      <a:endParaRPr lang="en-US" b="1" dirty="0"/>
                    </a:p>
                  </a:txBody>
                  <a:tcPr/>
                </a:tc>
                <a:tc>
                  <a:txBody>
                    <a:bodyPr/>
                    <a:lstStyle/>
                    <a:p>
                      <a:r>
                        <a:rPr lang="en-US" b="1" dirty="0" smtClean="0"/>
                        <a:t>Cantidad</a:t>
                      </a:r>
                      <a:endParaRPr lang="en-US" b="1" dirty="0"/>
                    </a:p>
                  </a:txBody>
                  <a:tcPr/>
                </a:tc>
                <a:tc>
                  <a:txBody>
                    <a:bodyPr/>
                    <a:lstStyle/>
                    <a:p>
                      <a:r>
                        <a:rPr lang="en-US" b="1" dirty="0" smtClean="0"/>
                        <a:t>% Cumplim.</a:t>
                      </a:r>
                      <a:endParaRPr lang="en-US" b="1" dirty="0"/>
                    </a:p>
                  </a:txBody>
                  <a:tcPr/>
                </a:tc>
                <a:extLst>
                  <a:ext uri="{0D108BD9-81ED-4DB2-BD59-A6C34878D82A}">
                    <a16:rowId xmlns:a16="http://schemas.microsoft.com/office/drawing/2014/main" val="3598888830"/>
                  </a:ext>
                </a:extLst>
              </a:tr>
              <a:tr h="370840">
                <a:tc>
                  <a:txBody>
                    <a:bodyPr/>
                    <a:lstStyle/>
                    <a:p>
                      <a:r>
                        <a:rPr lang="en-US" b="1" dirty="0" smtClean="0"/>
                        <a:t>Cumplidas </a:t>
                      </a:r>
                      <a:endParaRPr lang="en-US" b="1" dirty="0"/>
                    </a:p>
                  </a:txBody>
                  <a:tcPr/>
                </a:tc>
                <a:tc>
                  <a:txBody>
                    <a:bodyPr/>
                    <a:lstStyle/>
                    <a:p>
                      <a:pPr algn="ctr"/>
                      <a:r>
                        <a:rPr lang="en-US" b="1" dirty="0" smtClean="0"/>
                        <a:t>122</a:t>
                      </a:r>
                      <a:endParaRPr lang="en-US" b="1" dirty="0"/>
                    </a:p>
                  </a:txBody>
                  <a:tcPr/>
                </a:tc>
                <a:tc>
                  <a:txBody>
                    <a:bodyPr/>
                    <a:lstStyle/>
                    <a:p>
                      <a:pPr algn="ctr"/>
                      <a:r>
                        <a:rPr lang="en-US" b="1" dirty="0" smtClean="0"/>
                        <a:t>72.62%</a:t>
                      </a:r>
                      <a:endParaRPr lang="en-US" b="1" dirty="0"/>
                    </a:p>
                  </a:txBody>
                  <a:tcPr/>
                </a:tc>
                <a:extLst>
                  <a:ext uri="{0D108BD9-81ED-4DB2-BD59-A6C34878D82A}">
                    <a16:rowId xmlns:a16="http://schemas.microsoft.com/office/drawing/2014/main" val="1495971039"/>
                  </a:ext>
                </a:extLst>
              </a:tr>
              <a:tr h="370840">
                <a:tc>
                  <a:txBody>
                    <a:bodyPr/>
                    <a:lstStyle/>
                    <a:p>
                      <a:r>
                        <a:rPr lang="en-US" b="1" dirty="0" smtClean="0"/>
                        <a:t>Pendientes</a:t>
                      </a:r>
                      <a:endParaRPr lang="en-US" b="1" dirty="0"/>
                    </a:p>
                  </a:txBody>
                  <a:tcPr/>
                </a:tc>
                <a:tc>
                  <a:txBody>
                    <a:bodyPr/>
                    <a:lstStyle/>
                    <a:p>
                      <a:pPr algn="ctr"/>
                      <a:r>
                        <a:rPr lang="en-US" b="1" dirty="0" smtClean="0"/>
                        <a:t>9</a:t>
                      </a:r>
                      <a:endParaRPr lang="en-US" b="1" dirty="0"/>
                    </a:p>
                  </a:txBody>
                  <a:tcPr/>
                </a:tc>
                <a:tc>
                  <a:txBody>
                    <a:bodyPr/>
                    <a:lstStyle/>
                    <a:p>
                      <a:pPr algn="ctr"/>
                      <a:r>
                        <a:rPr lang="en-US" b="1" dirty="0" smtClean="0"/>
                        <a:t>5.36%</a:t>
                      </a:r>
                      <a:endParaRPr lang="en-US" b="1" dirty="0"/>
                    </a:p>
                  </a:txBody>
                  <a:tcPr/>
                </a:tc>
                <a:extLst>
                  <a:ext uri="{0D108BD9-81ED-4DB2-BD59-A6C34878D82A}">
                    <a16:rowId xmlns:a16="http://schemas.microsoft.com/office/drawing/2014/main" val="2767818180"/>
                  </a:ext>
                </a:extLst>
              </a:tr>
              <a:tr h="370840">
                <a:tc>
                  <a:txBody>
                    <a:bodyPr/>
                    <a:lstStyle/>
                    <a:p>
                      <a:r>
                        <a:rPr lang="en-US" b="1" dirty="0" smtClean="0"/>
                        <a:t>Incumplidas</a:t>
                      </a:r>
                      <a:endParaRPr lang="en-US" b="1" dirty="0"/>
                    </a:p>
                  </a:txBody>
                  <a:tcPr/>
                </a:tc>
                <a:tc>
                  <a:txBody>
                    <a:bodyPr/>
                    <a:lstStyle/>
                    <a:p>
                      <a:pPr algn="ctr"/>
                      <a:r>
                        <a:rPr lang="en-US" b="1" dirty="0" smtClean="0"/>
                        <a:t>37</a:t>
                      </a:r>
                      <a:endParaRPr lang="en-US" b="1" dirty="0"/>
                    </a:p>
                  </a:txBody>
                  <a:tcPr/>
                </a:tc>
                <a:tc>
                  <a:txBody>
                    <a:bodyPr/>
                    <a:lstStyle/>
                    <a:p>
                      <a:pPr algn="ctr"/>
                      <a:r>
                        <a:rPr lang="en-US" b="1" dirty="0" smtClean="0"/>
                        <a:t>22.02%</a:t>
                      </a:r>
                      <a:endParaRPr lang="en-US" b="1" dirty="0"/>
                    </a:p>
                  </a:txBody>
                  <a:tcPr/>
                </a:tc>
                <a:extLst>
                  <a:ext uri="{0D108BD9-81ED-4DB2-BD59-A6C34878D82A}">
                    <a16:rowId xmlns:a16="http://schemas.microsoft.com/office/drawing/2014/main" val="426108704"/>
                  </a:ext>
                </a:extLst>
              </a:tr>
              <a:tr h="370840">
                <a:tc>
                  <a:txBody>
                    <a:bodyPr/>
                    <a:lstStyle/>
                    <a:p>
                      <a:r>
                        <a:rPr lang="en-US" b="1" dirty="0" smtClean="0"/>
                        <a:t>TOTAL ACTIV.</a:t>
                      </a:r>
                      <a:endParaRPr lang="en-US" b="1" dirty="0"/>
                    </a:p>
                  </a:txBody>
                  <a:tcPr/>
                </a:tc>
                <a:tc>
                  <a:txBody>
                    <a:bodyPr/>
                    <a:lstStyle/>
                    <a:p>
                      <a:pPr algn="ctr"/>
                      <a:r>
                        <a:rPr lang="en-US" b="1" dirty="0" smtClean="0"/>
                        <a:t>168</a:t>
                      </a:r>
                      <a:endParaRPr lang="en-US" b="1" dirty="0"/>
                    </a:p>
                  </a:txBody>
                  <a:tcPr/>
                </a:tc>
                <a:tc>
                  <a:txBody>
                    <a:bodyPr/>
                    <a:lstStyle/>
                    <a:p>
                      <a:pPr algn="ctr"/>
                      <a:r>
                        <a:rPr lang="es-CO" b="1" dirty="0" smtClean="0"/>
                        <a:t>100,00%</a:t>
                      </a:r>
                      <a:endParaRPr lang="en-US" b="1" dirty="0"/>
                    </a:p>
                  </a:txBody>
                  <a:tcPr/>
                </a:tc>
                <a:extLst>
                  <a:ext uri="{0D108BD9-81ED-4DB2-BD59-A6C34878D82A}">
                    <a16:rowId xmlns:a16="http://schemas.microsoft.com/office/drawing/2014/main" val="2326882378"/>
                  </a:ext>
                </a:extLst>
              </a:tr>
            </a:tbl>
          </a:graphicData>
        </a:graphic>
      </p:graphicFrame>
      <p:graphicFrame>
        <p:nvGraphicFramePr>
          <p:cNvPr id="9" name="Gráfico 8"/>
          <p:cNvGraphicFramePr>
            <a:graphicFrameLocks/>
          </p:cNvGraphicFramePr>
          <p:nvPr>
            <p:extLst>
              <p:ext uri="{D42A27DB-BD31-4B8C-83A1-F6EECF244321}">
                <p14:modId xmlns:p14="http://schemas.microsoft.com/office/powerpoint/2010/main" val="3195785559"/>
              </p:ext>
            </p:extLst>
          </p:nvPr>
        </p:nvGraphicFramePr>
        <p:xfrm>
          <a:off x="1160803" y="2057400"/>
          <a:ext cx="6368041" cy="3753740"/>
        </p:xfrm>
        <a:graphic>
          <a:graphicData uri="http://schemas.openxmlformats.org/drawingml/2006/chart">
            <c:chart xmlns:c="http://schemas.openxmlformats.org/drawingml/2006/chart" xmlns:r="http://schemas.openxmlformats.org/officeDocument/2006/relationships" r:id="rId3"/>
          </a:graphicData>
        </a:graphic>
      </p:graphicFrame>
      <p:sp>
        <p:nvSpPr>
          <p:cNvPr id="6" name="CuadroTexto 5"/>
          <p:cNvSpPr txBox="1"/>
          <p:nvPr/>
        </p:nvSpPr>
        <p:spPr>
          <a:xfrm>
            <a:off x="2832216" y="2998754"/>
            <a:ext cx="1893607" cy="276999"/>
          </a:xfrm>
          <a:prstGeom prst="rect">
            <a:avLst/>
          </a:prstGeom>
          <a:noFill/>
        </p:spPr>
        <p:txBody>
          <a:bodyPr wrap="square" rtlCol="0">
            <a:spAutoFit/>
          </a:bodyPr>
          <a:lstStyle/>
          <a:p>
            <a:r>
              <a:rPr lang="es-CO" sz="1200" b="1" dirty="0" smtClean="0">
                <a:solidFill>
                  <a:schemeClr val="bg1"/>
                </a:solidFill>
                <a:latin typeface="Arial" panose="020B0604020202020204" pitchFamily="34" charset="0"/>
                <a:cs typeface="Arial" panose="020B0604020202020204" pitchFamily="34" charset="0"/>
              </a:rPr>
              <a:t>Incumplidas 37 - 22</a:t>
            </a:r>
            <a:endParaRPr lang="es-ES" sz="1200" b="1" dirty="0">
              <a:solidFill>
                <a:schemeClr val="bg1"/>
              </a:solidFill>
              <a:latin typeface="Arial" panose="020B0604020202020204" pitchFamily="34" charset="0"/>
              <a:cs typeface="Arial" panose="020B0604020202020204" pitchFamily="34" charset="0"/>
            </a:endParaRPr>
          </a:p>
        </p:txBody>
      </p:sp>
      <p:sp>
        <p:nvSpPr>
          <p:cNvPr id="10" name="Subtítulo 2">
            <a:extLst>
              <a:ext uri="{FF2B5EF4-FFF2-40B4-BE49-F238E27FC236}">
                <a16:creationId xmlns:a16="http://schemas.microsoft.com/office/drawing/2014/main" id="{7B5BDAD4-FE42-4670-9B31-EACFB3062A4F}"/>
              </a:ext>
            </a:extLst>
          </p:cNvPr>
          <p:cNvSpPr txBox="1">
            <a:spLocks/>
          </p:cNvSpPr>
          <p:nvPr/>
        </p:nvSpPr>
        <p:spPr>
          <a:xfrm>
            <a:off x="3588520"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10741089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381125"/>
            <a:ext cx="9612971" cy="2669354"/>
          </a:xfrm>
        </p:spPr>
        <p:txBody>
          <a:bodyPr>
            <a:noAutofit/>
          </a:bodyPr>
          <a:lstStyle/>
          <a:p>
            <a:pPr algn="ctr">
              <a:lnSpc>
                <a:spcPct val="112000"/>
              </a:lnSpc>
              <a:spcBef>
                <a:spcPts val="0"/>
              </a:spcBef>
            </a:pPr>
            <a:r>
              <a:rPr lang="es-ES_tradnl" sz="3600" b="1" dirty="0" smtClean="0">
                <a:solidFill>
                  <a:schemeClr val="tx1"/>
                </a:solidFill>
                <a:latin typeface="Arial Black" panose="020B0A04020102020204" pitchFamily="34" charset="0"/>
                <a:ea typeface="+mn-ea"/>
                <a:cs typeface="+mn-cs"/>
              </a:rPr>
              <a:t>Procesos ESTRATÉGICOS.</a:t>
            </a:r>
            <a:br>
              <a:rPr lang="es-ES_tradnl" sz="3600" b="1" dirty="0" smtClean="0">
                <a:solidFill>
                  <a:schemeClr val="tx1"/>
                </a:solidFill>
                <a:latin typeface="Arial Black" panose="020B0A04020102020204" pitchFamily="34" charset="0"/>
                <a:ea typeface="+mn-ea"/>
                <a:cs typeface="+mn-cs"/>
              </a:rPr>
            </a:br>
            <a:r>
              <a:rPr lang="es-ES_tradnl" sz="3600" b="1" dirty="0" smtClean="0">
                <a:solidFill>
                  <a:schemeClr val="tx1"/>
                </a:solidFill>
                <a:latin typeface="Arial Black" panose="020B0A04020102020204" pitchFamily="34" charset="0"/>
                <a:ea typeface="+mn-ea"/>
                <a:cs typeface="+mn-cs"/>
              </a:rPr>
              <a:t/>
            </a:r>
            <a:br>
              <a:rPr lang="es-ES_tradnl" sz="3600" b="1" dirty="0" smtClean="0">
                <a:solidFill>
                  <a:schemeClr val="tx1"/>
                </a:solidFill>
                <a:latin typeface="Arial Black" panose="020B0A04020102020204" pitchFamily="34" charset="0"/>
                <a:ea typeface="+mn-ea"/>
                <a:cs typeface="+mn-cs"/>
              </a:rPr>
            </a:br>
            <a:r>
              <a:rPr lang="es-ES_tradnl" sz="3600" b="1" dirty="0" smtClean="0">
                <a:solidFill>
                  <a:schemeClr val="tx1"/>
                </a:solidFill>
                <a:latin typeface="Arial Black" panose="020B0A04020102020204" pitchFamily="34" charset="0"/>
              </a:rPr>
              <a:t>Informe DEL SISTEMA DE INFORMACIÓN.</a:t>
            </a:r>
            <a:endParaRPr lang="es-ES_tradnl" sz="4400" b="1" dirty="0">
              <a:solidFill>
                <a:schemeClr val="tx1"/>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smtClean="0">
                <a:solidFill>
                  <a:schemeClr val="tx1"/>
                </a:solidFill>
                <a:latin typeface="Arial" panose="020B0604020202020204" pitchFamily="34" charset="0"/>
                <a:cs typeface="Arial" panose="020B0604020202020204" pitchFamily="34" charset="0"/>
              </a:rPr>
              <a:t>CLAUDIA ORTIZ OSPINA</a:t>
            </a:r>
            <a:endParaRPr lang="es-ES" sz="2200" b="1" dirty="0">
              <a:solidFill>
                <a:schemeClr val="tx1"/>
              </a:solidFill>
              <a:latin typeface="Arial" panose="020B0604020202020204" pitchFamily="34" charset="0"/>
              <a:cs typeface="Arial" panose="020B0604020202020204" pitchFamily="34" charset="0"/>
            </a:endParaRPr>
          </a:p>
          <a:p>
            <a:pPr defTabSz="457200"/>
            <a:r>
              <a:rPr lang="es-CO" sz="2200" b="1" dirty="0" smtClean="0">
                <a:solidFill>
                  <a:schemeClr val="tx1"/>
                </a:solidFill>
                <a:latin typeface="Arial" panose="020B0604020202020204" pitchFamily="34" charset="0"/>
                <a:cs typeface="Arial" panose="020B0604020202020204" pitchFamily="34" charset="0"/>
              </a:rPr>
              <a:t>Auxiliar Administrativa</a:t>
            </a:r>
            <a:endParaRPr lang="es-ES_tradnl" sz="2200" b="1" dirty="0">
              <a:solidFill>
                <a:schemeClr val="tx1"/>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12033868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1151061" y="429565"/>
            <a:ext cx="9612971" cy="467743"/>
          </a:xfrm>
        </p:spPr>
        <p:txBody>
          <a:bodyPr>
            <a:normAutofit/>
          </a:bodyPr>
          <a:lstStyle/>
          <a:p>
            <a:pPr algn="l" defTabSz="457200"/>
            <a:r>
              <a:rPr lang="es-ES_tradnl" sz="2400" b="1" spc="-120" dirty="0" smtClean="0">
                <a:solidFill>
                  <a:schemeClr val="tx1"/>
                </a:solidFill>
                <a:latin typeface="Arial Black" pitchFamily="34" charset="0"/>
                <a:ea typeface="+mn-ea"/>
                <a:cs typeface="+mn-cs"/>
              </a:rPr>
              <a:t>Aspectos </a:t>
            </a:r>
            <a:r>
              <a:rPr lang="es-ES_tradnl" sz="2400" b="1" spc="-120" dirty="0">
                <a:solidFill>
                  <a:schemeClr val="tx1"/>
                </a:solidFill>
                <a:latin typeface="Arial Black" pitchFamily="34" charset="0"/>
                <a:ea typeface="+mn-ea"/>
                <a:cs typeface="+mn-cs"/>
              </a:rPr>
              <a:t>generales del sistema de información</a:t>
            </a: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Marcador de texto 5">
            <a:extLst>
              <a:ext uri="{FF2B5EF4-FFF2-40B4-BE49-F238E27FC236}">
                <a16:creationId xmlns:a16="http://schemas.microsoft.com/office/drawing/2014/main" id="{8FB9434B-1916-476A-BA92-E24F34303414}"/>
              </a:ext>
            </a:extLst>
          </p:cNvPr>
          <p:cNvSpPr txBox="1">
            <a:spLocks noGrp="1"/>
          </p:cNvSpPr>
          <p:nvPr>
            <p:ph type="body" idx="1"/>
          </p:nvPr>
        </p:nvSpPr>
        <p:spPr>
          <a:xfrm flipH="1">
            <a:off x="3606325" y="1391993"/>
            <a:ext cx="7157707" cy="3952877"/>
          </a:xfrm>
          <a:prstGeom prst="rect">
            <a:avLst/>
          </a:prstGeom>
          <a:noFill/>
          <a:ln>
            <a:solidFill>
              <a:schemeClr val="accent1">
                <a:lumMod val="75000"/>
              </a:schemeClr>
            </a:solidFill>
          </a:ln>
        </p:spPr>
        <p:txBody>
          <a:bodyPr wrap="square" rtlCol="0">
            <a:spAutoFit/>
          </a:bodyPr>
          <a:lstStyle/>
          <a:p>
            <a:pPr algn="just"/>
            <a:r>
              <a:rPr lang="es-ES" sz="2800" b="1" dirty="0">
                <a:solidFill>
                  <a:schemeClr val="tx1"/>
                </a:solidFill>
              </a:rPr>
              <a:t>El sistema de información y atención al usuario, está definido como un conjunto de procesos que se desarrollan con el objetivo de construir los medios más adecuados para la protección de los usuarios, lograr el acierto en la toma de decisiones y garantizar el mejoramiento de la calidad en los servicios de salud</a:t>
            </a:r>
            <a:r>
              <a:rPr lang="es-ES" b="1" dirty="0">
                <a:solidFill>
                  <a:schemeClr val="tx1"/>
                </a:solidFill>
              </a:rPr>
              <a:t>.</a:t>
            </a:r>
            <a:endParaRPr lang="es-CO" b="1" dirty="0">
              <a:solidFill>
                <a:schemeClr val="tx1"/>
              </a:solidFill>
            </a:endParaRPr>
          </a:p>
        </p:txBody>
      </p:sp>
      <p:pic>
        <p:nvPicPr>
          <p:cNvPr id="8" name="Imagen 7"/>
          <p:cNvPicPr>
            <a:picLocks noChangeAspect="1"/>
          </p:cNvPicPr>
          <p:nvPr/>
        </p:nvPicPr>
        <p:blipFill>
          <a:blip r:embed="rId3"/>
          <a:stretch>
            <a:fillRect/>
          </a:stretch>
        </p:blipFill>
        <p:spPr>
          <a:xfrm>
            <a:off x="307648" y="1453892"/>
            <a:ext cx="2956845" cy="3676207"/>
          </a:xfrm>
          <a:prstGeom prst="rect">
            <a:avLst/>
          </a:prstGeom>
        </p:spPr>
      </p:pic>
      <p:sp>
        <p:nvSpPr>
          <p:cNvPr id="7" name="Subtítulo 2">
            <a:extLst>
              <a:ext uri="{FF2B5EF4-FFF2-40B4-BE49-F238E27FC236}">
                <a16:creationId xmlns:a16="http://schemas.microsoft.com/office/drawing/2014/main" id="{7B5BDAD4-FE42-4670-9B31-EACFB3062A4F}"/>
              </a:ext>
            </a:extLst>
          </p:cNvPr>
          <p:cNvSpPr txBox="1">
            <a:spLocks/>
          </p:cNvSpPr>
          <p:nvPr/>
        </p:nvSpPr>
        <p:spPr>
          <a:xfrm>
            <a:off x="3796111" y="5636654"/>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8272255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fontScale="90000"/>
          </a:bodyPr>
          <a:lstStyle/>
          <a:p>
            <a:r>
              <a:rPr lang="es-ES_tradnl" sz="3200" dirty="0" smtClean="0">
                <a:solidFill>
                  <a:schemeClr val="tx1"/>
                </a:solidFill>
                <a:latin typeface="Arial Black" panose="020B0A04020102020204" pitchFamily="34" charset="0"/>
              </a:rPr>
              <a:t>VALORES Y PRINCIPIOS INSTITUCIONALES:</a:t>
            </a:r>
            <a:endParaRPr lang="es-ES_tradnl" sz="3200" dirty="0">
              <a:solidFill>
                <a:schemeClr val="tx1"/>
              </a:solidFill>
              <a:latin typeface="Arial Black" panose="020B0A04020102020204" pitchFamily="34" charset="0"/>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944311"/>
            <a:ext cx="3602945" cy="4319898"/>
          </a:xfrm>
        </p:spPr>
        <p:txBody>
          <a:bodyPr>
            <a:normAutofit/>
          </a:bodyPr>
          <a:lstStyle/>
          <a:p>
            <a:pPr marL="0" lvl="0" indent="0" algn="ctr">
              <a:buNone/>
            </a:pPr>
            <a:r>
              <a:rPr lang="es-ES_tradnl" sz="4000" u="sng" dirty="0" smtClean="0">
                <a:solidFill>
                  <a:schemeClr val="tx1"/>
                </a:solidFill>
              </a:rPr>
              <a:t>VALORES</a:t>
            </a:r>
          </a:p>
          <a:p>
            <a:pPr lvl="0">
              <a:buFont typeface="Arial" panose="020B0604020202020204" pitchFamily="34" charset="0"/>
              <a:buChar char="•"/>
            </a:pPr>
            <a:r>
              <a:rPr lang="es-ES_tradnl" sz="4000" dirty="0" smtClean="0">
                <a:solidFill>
                  <a:schemeClr val="tx1"/>
                </a:solidFill>
              </a:rPr>
              <a:t>Honestidad</a:t>
            </a:r>
            <a:r>
              <a:rPr lang="es-ES_tradnl" sz="4000" dirty="0">
                <a:solidFill>
                  <a:schemeClr val="tx1"/>
                </a:solidFill>
              </a:rPr>
              <a:t>.</a:t>
            </a:r>
            <a:endParaRPr lang="es-ES" sz="4000" dirty="0">
              <a:solidFill>
                <a:schemeClr val="tx1"/>
              </a:solidFill>
            </a:endParaRPr>
          </a:p>
          <a:p>
            <a:pPr lvl="0">
              <a:buFont typeface="Arial" panose="020B0604020202020204" pitchFamily="34" charset="0"/>
              <a:buChar char="•"/>
            </a:pPr>
            <a:r>
              <a:rPr lang="es-ES_tradnl" sz="4000" dirty="0">
                <a:solidFill>
                  <a:schemeClr val="tx1"/>
                </a:solidFill>
              </a:rPr>
              <a:t>Respeto.</a:t>
            </a:r>
            <a:endParaRPr lang="es-ES" sz="4000" dirty="0">
              <a:solidFill>
                <a:schemeClr val="tx1"/>
              </a:solidFill>
            </a:endParaRPr>
          </a:p>
          <a:p>
            <a:pPr lvl="0">
              <a:buFont typeface="Arial" panose="020B0604020202020204" pitchFamily="34" charset="0"/>
              <a:buChar char="•"/>
            </a:pPr>
            <a:r>
              <a:rPr lang="es-ES_tradnl" sz="4000" dirty="0">
                <a:solidFill>
                  <a:schemeClr val="tx1"/>
                </a:solidFill>
              </a:rPr>
              <a:t>Compromiso.</a:t>
            </a:r>
            <a:endParaRPr lang="es-ES" sz="4000" dirty="0">
              <a:solidFill>
                <a:schemeClr val="tx1"/>
              </a:solidFill>
            </a:endParaRPr>
          </a:p>
          <a:p>
            <a:pPr lvl="0">
              <a:buFont typeface="Arial" panose="020B0604020202020204" pitchFamily="34" charset="0"/>
              <a:buChar char="•"/>
            </a:pPr>
            <a:r>
              <a:rPr lang="es-ES_tradnl" sz="4000" dirty="0">
                <a:solidFill>
                  <a:schemeClr val="tx1"/>
                </a:solidFill>
              </a:rPr>
              <a:t>Diligencia.</a:t>
            </a:r>
            <a:endParaRPr lang="es-ES" sz="4000" dirty="0">
              <a:solidFill>
                <a:schemeClr val="tx1"/>
              </a:solidFill>
            </a:endParaRPr>
          </a:p>
          <a:p>
            <a:pPr lvl="0">
              <a:buFont typeface="Arial" panose="020B0604020202020204" pitchFamily="34" charset="0"/>
              <a:buChar char="•"/>
            </a:pPr>
            <a:r>
              <a:rPr lang="es-ES_tradnl" sz="4000" dirty="0">
                <a:solidFill>
                  <a:schemeClr val="tx1"/>
                </a:solidFill>
              </a:rPr>
              <a:t>Justicia.</a:t>
            </a:r>
            <a:endParaRPr lang="es-ES" sz="4000" dirty="0">
              <a:solidFill>
                <a:schemeClr val="tx1"/>
              </a:solidFill>
            </a:endParaRPr>
          </a:p>
          <a:p>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6" name="CuadroTexto 5"/>
          <p:cNvSpPr txBox="1"/>
          <p:nvPr/>
        </p:nvSpPr>
        <p:spPr>
          <a:xfrm>
            <a:off x="6076060" y="786213"/>
            <a:ext cx="5862415" cy="5102807"/>
          </a:xfrm>
          <a:prstGeom prst="rect">
            <a:avLst/>
          </a:prstGeom>
          <a:noFill/>
        </p:spPr>
        <p:txBody>
          <a:bodyPr wrap="square" rtlCol="0">
            <a:spAutoFit/>
          </a:bodyPr>
          <a:lstStyle/>
          <a:p>
            <a:pPr algn="ctr" defTabSz="914400">
              <a:lnSpc>
                <a:spcPct val="94000"/>
              </a:lnSpc>
              <a:spcBef>
                <a:spcPts val="1000"/>
              </a:spcBef>
              <a:spcAft>
                <a:spcPts val="200"/>
              </a:spcAft>
            </a:pPr>
            <a:r>
              <a:rPr lang="es-CO" sz="2000" b="1" u="sng" dirty="0" smtClean="0"/>
              <a:t>PRINCIPIOS CORPORATIVOS:</a:t>
            </a:r>
            <a:endParaRPr lang="es-ES" sz="2000" b="1" u="sng" dirty="0"/>
          </a:p>
          <a:p>
            <a:pPr marL="342900" indent="-342900" defTabSz="914400">
              <a:lnSpc>
                <a:spcPct val="94000"/>
              </a:lnSpc>
              <a:spcBef>
                <a:spcPts val="1000"/>
              </a:spcBef>
              <a:spcAft>
                <a:spcPts val="200"/>
              </a:spcAft>
              <a:buFont typeface="Arial" panose="020B0604020202020204" pitchFamily="34" charset="0"/>
              <a:buChar char="•"/>
            </a:pPr>
            <a:r>
              <a:rPr lang="es-CO" sz="2200" b="1" dirty="0" smtClean="0"/>
              <a:t>Respeto </a:t>
            </a:r>
            <a:r>
              <a:rPr lang="es-CO" sz="2200" b="1" dirty="0"/>
              <a:t>a la dignidad humana.</a:t>
            </a:r>
            <a:endParaRPr lang="es-ES" sz="2200" b="1" dirty="0"/>
          </a:p>
          <a:p>
            <a:pPr marL="342900" indent="-342900" defTabSz="914400">
              <a:lnSpc>
                <a:spcPct val="94000"/>
              </a:lnSpc>
              <a:spcBef>
                <a:spcPts val="1000"/>
              </a:spcBef>
              <a:spcAft>
                <a:spcPts val="200"/>
              </a:spcAft>
              <a:buFont typeface="Arial" panose="020B0604020202020204" pitchFamily="34" charset="0"/>
              <a:buChar char="•"/>
            </a:pPr>
            <a:r>
              <a:rPr lang="es-CO" sz="2200" b="1" dirty="0"/>
              <a:t>Eficiencia.</a:t>
            </a:r>
            <a:endParaRPr lang="es-ES" sz="2200" b="1" dirty="0"/>
          </a:p>
          <a:p>
            <a:pPr marL="342900" indent="-342900" defTabSz="914400">
              <a:lnSpc>
                <a:spcPct val="94000"/>
              </a:lnSpc>
              <a:spcBef>
                <a:spcPts val="1000"/>
              </a:spcBef>
              <a:spcAft>
                <a:spcPts val="200"/>
              </a:spcAft>
              <a:buFont typeface="Arial" panose="020B0604020202020204" pitchFamily="34" charset="0"/>
              <a:buChar char="•"/>
            </a:pPr>
            <a:r>
              <a:rPr lang="es-CO" sz="2200" b="1" dirty="0"/>
              <a:t>Eficacia.</a:t>
            </a:r>
            <a:endParaRPr lang="es-ES" sz="2200" b="1" dirty="0"/>
          </a:p>
          <a:p>
            <a:pPr marL="342900" indent="-342900" defTabSz="914400">
              <a:lnSpc>
                <a:spcPct val="94000"/>
              </a:lnSpc>
              <a:spcBef>
                <a:spcPts val="1000"/>
              </a:spcBef>
              <a:spcAft>
                <a:spcPts val="200"/>
              </a:spcAft>
              <a:buFont typeface="Arial" panose="020B0604020202020204" pitchFamily="34" charset="0"/>
              <a:buChar char="•"/>
            </a:pPr>
            <a:r>
              <a:rPr lang="es-CO" sz="2200" b="1" dirty="0"/>
              <a:t>Calidad.</a:t>
            </a:r>
            <a:endParaRPr lang="es-ES" sz="2200" b="1" dirty="0"/>
          </a:p>
          <a:p>
            <a:pPr marL="342900" indent="-342900" defTabSz="914400">
              <a:lnSpc>
                <a:spcPct val="94000"/>
              </a:lnSpc>
              <a:spcBef>
                <a:spcPts val="1000"/>
              </a:spcBef>
              <a:spcAft>
                <a:spcPts val="200"/>
              </a:spcAft>
              <a:buFont typeface="Arial" panose="020B0604020202020204" pitchFamily="34" charset="0"/>
              <a:buChar char="•"/>
            </a:pPr>
            <a:r>
              <a:rPr lang="es-CO" sz="2200" b="1" dirty="0"/>
              <a:t>Solidaridad.</a:t>
            </a:r>
            <a:endParaRPr lang="es-ES" sz="2200" b="1" dirty="0"/>
          </a:p>
          <a:p>
            <a:pPr marL="342900" indent="-342900" defTabSz="914400">
              <a:lnSpc>
                <a:spcPct val="94000"/>
              </a:lnSpc>
              <a:spcBef>
                <a:spcPts val="1000"/>
              </a:spcBef>
              <a:spcAft>
                <a:spcPts val="200"/>
              </a:spcAft>
              <a:buFont typeface="Arial" panose="020B0604020202020204" pitchFamily="34" charset="0"/>
              <a:buChar char="•"/>
            </a:pPr>
            <a:r>
              <a:rPr lang="es-CO" sz="2200" b="1" dirty="0"/>
              <a:t>Participación.</a:t>
            </a:r>
            <a:endParaRPr lang="es-ES" sz="2200" b="1" dirty="0"/>
          </a:p>
          <a:p>
            <a:pPr marL="342900" indent="-342900" defTabSz="914400">
              <a:lnSpc>
                <a:spcPct val="94000"/>
              </a:lnSpc>
              <a:spcBef>
                <a:spcPts val="1000"/>
              </a:spcBef>
              <a:spcAft>
                <a:spcPts val="200"/>
              </a:spcAft>
              <a:buFont typeface="Arial" panose="020B0604020202020204" pitchFamily="34" charset="0"/>
              <a:buChar char="•"/>
            </a:pPr>
            <a:r>
              <a:rPr lang="es-CO" sz="2200" b="1" dirty="0"/>
              <a:t>Unidad.</a:t>
            </a:r>
            <a:endParaRPr lang="es-ES" sz="2200" b="1" dirty="0"/>
          </a:p>
          <a:p>
            <a:pPr marL="342900" indent="-342900" defTabSz="914400">
              <a:lnSpc>
                <a:spcPct val="94000"/>
              </a:lnSpc>
              <a:spcBef>
                <a:spcPts val="1000"/>
              </a:spcBef>
              <a:spcAft>
                <a:spcPts val="200"/>
              </a:spcAft>
              <a:buFont typeface="Arial" panose="020B0604020202020204" pitchFamily="34" charset="0"/>
              <a:buChar char="•"/>
            </a:pPr>
            <a:r>
              <a:rPr lang="es-CO" sz="2200" b="1" dirty="0"/>
              <a:t>Valores éticos.</a:t>
            </a:r>
            <a:endParaRPr lang="es-ES" sz="2200" b="1" dirty="0"/>
          </a:p>
          <a:p>
            <a:pPr marL="342900" indent="-342900" defTabSz="914400">
              <a:lnSpc>
                <a:spcPct val="94000"/>
              </a:lnSpc>
              <a:spcBef>
                <a:spcPts val="1000"/>
              </a:spcBef>
              <a:spcAft>
                <a:spcPts val="200"/>
              </a:spcAft>
              <a:buFont typeface="Arial" panose="020B0604020202020204" pitchFamily="34" charset="0"/>
              <a:buChar char="•"/>
            </a:pPr>
            <a:r>
              <a:rPr lang="es-CO" sz="2200" b="1" dirty="0"/>
              <a:t>Productividad.</a:t>
            </a:r>
            <a:endParaRPr lang="es-ES" sz="2200" b="1" dirty="0"/>
          </a:p>
          <a:p>
            <a:pPr marL="342900" indent="-342900" defTabSz="914400">
              <a:lnSpc>
                <a:spcPct val="94000"/>
              </a:lnSpc>
              <a:spcBef>
                <a:spcPts val="1000"/>
              </a:spcBef>
              <a:spcAft>
                <a:spcPts val="200"/>
              </a:spcAft>
              <a:buFont typeface="Arial" panose="020B0604020202020204" pitchFamily="34" charset="0"/>
              <a:buChar char="•"/>
            </a:pPr>
            <a:r>
              <a:rPr lang="es-CO" sz="2200" b="1" dirty="0"/>
              <a:t>Competitividad.</a:t>
            </a:r>
            <a:endParaRPr lang="es-ES" sz="2200" b="1" dirty="0"/>
          </a:p>
        </p:txBody>
      </p:sp>
    </p:spTree>
    <p:extLst>
      <p:ext uri="{BB962C8B-B14F-4D97-AF65-F5344CB8AC3E}">
        <p14:creationId xmlns:p14="http://schemas.microsoft.com/office/powerpoint/2010/main" val="22448250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939338" y="411480"/>
            <a:ext cx="10698480" cy="1485900"/>
          </a:xfrm>
        </p:spPr>
        <p:txBody>
          <a:bodyPr>
            <a:normAutofit/>
          </a:bodyPr>
          <a:lstStyle/>
          <a:p>
            <a:r>
              <a:rPr lang="es-ES" sz="2400" b="1" cap="all" spc="-120" dirty="0">
                <a:solidFill>
                  <a:schemeClr val="tx1"/>
                </a:solidFill>
                <a:latin typeface="Arial Black" pitchFamily="34" charset="0"/>
                <a:ea typeface="+mn-ea"/>
                <a:cs typeface="+mn-cs"/>
              </a:rPr>
              <a:t>A través de esta oficina usted puede recibir apoyo en los siguientes procesos:</a:t>
            </a:r>
            <a:endParaRPr lang="es-ES_tradnl" sz="2400" b="1" cap="all" spc="-120" dirty="0">
              <a:solidFill>
                <a:schemeClr val="tx1"/>
              </a:solidFill>
              <a:latin typeface="Arial Black" pitchFamily="34" charset="0"/>
              <a:ea typeface="+mn-ea"/>
              <a:cs typeface="+mn-cs"/>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19903" y="1539686"/>
            <a:ext cx="8079970" cy="4134721"/>
          </a:xfrm>
        </p:spPr>
        <p:txBody>
          <a:bodyPr>
            <a:normAutofit fontScale="92500" lnSpcReduction="10000"/>
          </a:bodyPr>
          <a:lstStyle/>
          <a:p>
            <a:pPr marL="285750" indent="-285750" algn="just">
              <a:buFont typeface="Arial" panose="020B0604020202020204" pitchFamily="34" charset="0"/>
              <a:buChar char="•"/>
            </a:pPr>
            <a:r>
              <a:rPr lang="es-CO" sz="3600" b="1" dirty="0">
                <a:solidFill>
                  <a:schemeClr val="tx1"/>
                </a:solidFill>
              </a:rPr>
              <a:t>Información y Atención al Usuario.</a:t>
            </a:r>
          </a:p>
          <a:p>
            <a:pPr marL="285750" indent="-285750" algn="just">
              <a:buFont typeface="Arial" panose="020B0604020202020204" pitchFamily="34" charset="0"/>
              <a:buChar char="•"/>
            </a:pPr>
            <a:r>
              <a:rPr lang="es-CO" sz="3600" b="1" dirty="0">
                <a:solidFill>
                  <a:schemeClr val="tx1"/>
                </a:solidFill>
              </a:rPr>
              <a:t>Atención de peticiones, quejas, reclamos, sugerencias, y </a:t>
            </a:r>
            <a:r>
              <a:rPr lang="es-CO" sz="3600" b="1" dirty="0" smtClean="0">
                <a:solidFill>
                  <a:schemeClr val="tx1"/>
                </a:solidFill>
              </a:rPr>
              <a:t>felicitaciones – PQRSF.</a:t>
            </a:r>
            <a:endParaRPr lang="es-CO" sz="3600" b="1" dirty="0">
              <a:solidFill>
                <a:schemeClr val="tx1"/>
              </a:solidFill>
            </a:endParaRPr>
          </a:p>
          <a:p>
            <a:pPr marL="285750" indent="-285750" algn="just">
              <a:buFont typeface="Arial" panose="020B0604020202020204" pitchFamily="34" charset="0"/>
              <a:buChar char="•"/>
            </a:pPr>
            <a:r>
              <a:rPr lang="es-CO" sz="3600" b="1" dirty="0">
                <a:solidFill>
                  <a:schemeClr val="tx1"/>
                </a:solidFill>
              </a:rPr>
              <a:t>Evaluación de la satisfacción al usuario.</a:t>
            </a:r>
          </a:p>
          <a:p>
            <a:pPr marL="285750" indent="-285750" algn="just">
              <a:buFont typeface="Arial" panose="020B0604020202020204" pitchFamily="34" charset="0"/>
              <a:buChar char="•"/>
            </a:pPr>
            <a:r>
              <a:rPr lang="es-CO" sz="3600" b="1" dirty="0" smtClean="0">
                <a:solidFill>
                  <a:schemeClr val="tx1"/>
                </a:solidFill>
              </a:rPr>
              <a:t>Apoyo en Procesos </a:t>
            </a:r>
            <a:r>
              <a:rPr lang="es-CO" sz="3600" b="1" dirty="0">
                <a:solidFill>
                  <a:schemeClr val="tx1"/>
                </a:solidFill>
              </a:rPr>
              <a:t>de Participación Social.</a:t>
            </a:r>
          </a:p>
          <a:p>
            <a:pPr marL="285750" indent="-285750" algn="just">
              <a:buFont typeface="Arial" panose="020B0604020202020204" pitchFamily="34" charset="0"/>
              <a:buChar char="•"/>
            </a:pPr>
            <a:r>
              <a:rPr lang="es-CO" sz="3600" b="1" dirty="0">
                <a:solidFill>
                  <a:schemeClr val="tx1"/>
                </a:solidFill>
              </a:rPr>
              <a:t>Tramite de referencia ambulatoria</a:t>
            </a:r>
            <a:r>
              <a:rPr lang="es-CO" sz="3600" b="1" dirty="0" smtClean="0">
                <a:solidFill>
                  <a:schemeClr val="tx1"/>
                </a:solidFill>
              </a:rPr>
              <a:t>.</a:t>
            </a:r>
          </a:p>
          <a:p>
            <a:pPr marL="285750" indent="-285750" algn="just">
              <a:buFont typeface="Arial" panose="020B0604020202020204" pitchFamily="34" charset="0"/>
              <a:buChar char="•"/>
            </a:pPr>
            <a:r>
              <a:rPr lang="es-CO" sz="3600" b="1" dirty="0" smtClean="0">
                <a:solidFill>
                  <a:schemeClr val="tx1"/>
                </a:solidFill>
              </a:rPr>
              <a:t>Gestión de Especialistas por Convenio</a:t>
            </a:r>
            <a:endParaRPr lang="es-CO" sz="3600" b="1" dirty="0">
              <a:solidFill>
                <a:schemeClr val="tx1"/>
              </a:solidFill>
            </a:endParaRPr>
          </a:p>
          <a:p>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pic>
        <p:nvPicPr>
          <p:cNvPr id="5" name="Imagen 4">
            <a:extLst>
              <a:ext uri="{FF2B5EF4-FFF2-40B4-BE49-F238E27FC236}">
                <a16:creationId xmlns:a16="http://schemas.microsoft.com/office/drawing/2014/main" id="{96EFC4C3-A947-45E4-A243-F31FE5996E0B}"/>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tretch>
            <a:fillRect/>
          </a:stretch>
        </p:blipFill>
        <p:spPr>
          <a:xfrm>
            <a:off x="9368444" y="1795332"/>
            <a:ext cx="2388732" cy="3316995"/>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691503"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41824549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9215" y="355369"/>
            <a:ext cx="9601200" cy="660862"/>
          </a:xfrm>
        </p:spPr>
        <p:txBody>
          <a:bodyPr>
            <a:normAutofit/>
          </a:bodyPr>
          <a:lstStyle/>
          <a:p>
            <a:r>
              <a:rPr lang="es-ES" sz="2400" b="1" cap="all" spc="-120" dirty="0">
                <a:solidFill>
                  <a:schemeClr val="tx1"/>
                </a:solidFill>
                <a:latin typeface="Arial Black" pitchFamily="34" charset="0"/>
                <a:ea typeface="+mn-ea"/>
                <a:cs typeface="+mn-cs"/>
              </a:rPr>
              <a:t>Canales de comunicación de la Oficina:</a:t>
            </a:r>
            <a:endParaRPr lang="en-US" sz="2400" b="1" cap="all" spc="-120" dirty="0">
              <a:solidFill>
                <a:schemeClr val="tx1"/>
              </a:solidFill>
              <a:latin typeface="Arial Black" pitchFamily="34" charset="0"/>
              <a:ea typeface="+mn-ea"/>
              <a:cs typeface="+mn-cs"/>
            </a:endParaRPr>
          </a:p>
        </p:txBody>
      </p:sp>
      <p:sp>
        <p:nvSpPr>
          <p:cNvPr id="3" name="Marcador de contenido 2"/>
          <p:cNvSpPr>
            <a:spLocks noGrp="1"/>
          </p:cNvSpPr>
          <p:nvPr>
            <p:ph idx="1"/>
          </p:nvPr>
        </p:nvSpPr>
        <p:spPr>
          <a:xfrm>
            <a:off x="989214" y="897308"/>
            <a:ext cx="10479241" cy="4670834"/>
          </a:xfrm>
        </p:spPr>
        <p:txBody>
          <a:bodyPr>
            <a:normAutofit lnSpcReduction="10000"/>
          </a:bodyPr>
          <a:lstStyle/>
          <a:p>
            <a:pPr marL="0" indent="0" algn="just">
              <a:buNone/>
            </a:pPr>
            <a:r>
              <a:rPr lang="es-ES" sz="2800" b="1" dirty="0">
                <a:solidFill>
                  <a:schemeClr val="tx1"/>
                </a:solidFill>
              </a:rPr>
              <a:t>La Empresa Social del Estado Hospital San Juan de Dios cuenta con la oficina de atención al usuario, la cual tiene implementado el proceso para la recepción y registro de la información, entre ellos tenemos</a:t>
            </a:r>
            <a:r>
              <a:rPr lang="es-ES" sz="2800" b="1" dirty="0" smtClean="0">
                <a:solidFill>
                  <a:schemeClr val="tx1"/>
                </a:solidFill>
              </a:rPr>
              <a:t>:</a:t>
            </a:r>
          </a:p>
          <a:p>
            <a:r>
              <a:rPr lang="es-ES" sz="2800" b="1" dirty="0" smtClean="0">
                <a:solidFill>
                  <a:schemeClr val="tx1"/>
                </a:solidFill>
              </a:rPr>
              <a:t>Atención personalizada de Forma presencial en la Oficina de SIAU</a:t>
            </a:r>
          </a:p>
          <a:p>
            <a:r>
              <a:rPr lang="es-ES" sz="2800" b="1" dirty="0" smtClean="0">
                <a:solidFill>
                  <a:schemeClr val="tx1"/>
                </a:solidFill>
              </a:rPr>
              <a:t>Los </a:t>
            </a:r>
            <a:r>
              <a:rPr lang="es-ES" sz="2800" b="1" dirty="0">
                <a:solidFill>
                  <a:schemeClr val="tx1"/>
                </a:solidFill>
              </a:rPr>
              <a:t>buzones de </a:t>
            </a:r>
            <a:r>
              <a:rPr lang="es-ES" sz="2800" b="1" dirty="0" smtClean="0">
                <a:solidFill>
                  <a:schemeClr val="tx1"/>
                </a:solidFill>
              </a:rPr>
              <a:t>sugerencias.</a:t>
            </a:r>
          </a:p>
          <a:p>
            <a:r>
              <a:rPr lang="es-ES" sz="2800" b="1" dirty="0" smtClean="0">
                <a:solidFill>
                  <a:schemeClr val="tx1"/>
                </a:solidFill>
              </a:rPr>
              <a:t>La página </a:t>
            </a:r>
            <a:r>
              <a:rPr lang="es-ES" sz="2800" b="1" dirty="0">
                <a:solidFill>
                  <a:schemeClr val="tx1"/>
                </a:solidFill>
              </a:rPr>
              <a:t>Web </a:t>
            </a:r>
            <a:r>
              <a:rPr lang="es-ES" sz="2800" b="1" dirty="0">
                <a:solidFill>
                  <a:schemeClr val="tx1"/>
                </a:solidFill>
                <a:hlinkClick r:id="rId2"/>
              </a:rPr>
              <a:t>https://hospitaldeconcordia.gov.co</a:t>
            </a:r>
            <a:r>
              <a:rPr lang="es-ES" sz="2800" b="1" dirty="0" smtClean="0">
                <a:solidFill>
                  <a:schemeClr val="tx1"/>
                </a:solidFill>
                <a:hlinkClick r:id="rId2"/>
              </a:rPr>
              <a:t>/</a:t>
            </a:r>
            <a:r>
              <a:rPr lang="es-ES" sz="2800" b="1" dirty="0" smtClean="0">
                <a:solidFill>
                  <a:schemeClr val="tx1"/>
                </a:solidFill>
              </a:rPr>
              <a:t>.</a:t>
            </a:r>
          </a:p>
          <a:p>
            <a:r>
              <a:rPr lang="es-ES" sz="2800" b="1" dirty="0" smtClean="0">
                <a:solidFill>
                  <a:schemeClr val="tx1"/>
                </a:solidFill>
              </a:rPr>
              <a:t>Encuestas </a:t>
            </a:r>
            <a:r>
              <a:rPr lang="es-ES" sz="2800" b="1" dirty="0">
                <a:solidFill>
                  <a:schemeClr val="tx1"/>
                </a:solidFill>
              </a:rPr>
              <a:t>directas a los </a:t>
            </a:r>
            <a:r>
              <a:rPr lang="es-ES" sz="2800" b="1" dirty="0" smtClean="0">
                <a:solidFill>
                  <a:schemeClr val="tx1"/>
                </a:solidFill>
              </a:rPr>
              <a:t>usuarios.</a:t>
            </a:r>
          </a:p>
          <a:p>
            <a:r>
              <a:rPr lang="es-ES" sz="2800" b="1" dirty="0">
                <a:solidFill>
                  <a:schemeClr val="tx1"/>
                </a:solidFill>
              </a:rPr>
              <a:t>línea telefónica </a:t>
            </a:r>
            <a:r>
              <a:rPr lang="en-US" sz="2800" b="1" dirty="0">
                <a:solidFill>
                  <a:schemeClr val="tx1"/>
                </a:solidFill>
              </a:rPr>
              <a:t>8446161 Ext 122. </a:t>
            </a:r>
            <a:endParaRPr lang="en-US" sz="2800" b="1" dirty="0" smtClean="0">
              <a:solidFill>
                <a:schemeClr val="tx1"/>
              </a:solidFill>
            </a:endParaRPr>
          </a:p>
          <a:p>
            <a:r>
              <a:rPr lang="es-ES" sz="2800" b="1" dirty="0" smtClean="0">
                <a:solidFill>
                  <a:schemeClr val="tx1"/>
                </a:solidFill>
              </a:rPr>
              <a:t>Línea </a:t>
            </a:r>
            <a:r>
              <a:rPr lang="es-ES" sz="2800" b="1" dirty="0">
                <a:solidFill>
                  <a:schemeClr val="tx1"/>
                </a:solidFill>
              </a:rPr>
              <a:t>citas: Citas </a:t>
            </a:r>
            <a:r>
              <a:rPr lang="es-ES" sz="2800" b="1" dirty="0" smtClean="0">
                <a:solidFill>
                  <a:schemeClr val="tx1"/>
                </a:solidFill>
              </a:rPr>
              <a:t>3105965559</a:t>
            </a:r>
            <a:endParaRPr lang="es-ES" dirty="0" smtClean="0">
              <a:solidFill>
                <a:schemeClr val="tx1"/>
              </a:solidFill>
            </a:endParaRPr>
          </a:p>
          <a:p>
            <a:endParaRPr lang="en-US" dirty="0">
              <a:solidFill>
                <a:schemeClr val="tx1"/>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3"/>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788691" y="613849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8924410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80654" y="320040"/>
            <a:ext cx="9601200" cy="627611"/>
          </a:xfrm>
        </p:spPr>
        <p:txBody>
          <a:bodyPr>
            <a:normAutofit/>
          </a:bodyPr>
          <a:lstStyle/>
          <a:p>
            <a:r>
              <a:rPr lang="es-ES" sz="2400" b="1" cap="all" spc="-120" dirty="0">
                <a:solidFill>
                  <a:schemeClr val="tx1"/>
                </a:solidFill>
                <a:latin typeface="Arial Black" pitchFamily="34" charset="0"/>
                <a:ea typeface="+mn-ea"/>
                <a:cs typeface="+mn-cs"/>
              </a:rPr>
              <a:t>Aspectos Generales:</a:t>
            </a:r>
            <a:endParaRPr lang="en-US" sz="2400" b="1" cap="all" spc="-120" dirty="0">
              <a:solidFill>
                <a:schemeClr val="tx1"/>
              </a:solidFill>
              <a:latin typeface="Arial Black" pitchFamily="34" charset="0"/>
              <a:ea typeface="+mn-ea"/>
              <a:cs typeface="+mn-cs"/>
            </a:endParaRPr>
          </a:p>
        </p:txBody>
      </p:sp>
      <p:sp>
        <p:nvSpPr>
          <p:cNvPr id="3" name="Marcador de contenido 2"/>
          <p:cNvSpPr>
            <a:spLocks noGrp="1"/>
          </p:cNvSpPr>
          <p:nvPr>
            <p:ph idx="1"/>
          </p:nvPr>
        </p:nvSpPr>
        <p:spPr>
          <a:xfrm>
            <a:off x="1022464" y="811850"/>
            <a:ext cx="10734712" cy="4845466"/>
          </a:xfrm>
        </p:spPr>
        <p:txBody>
          <a:bodyPr>
            <a:noAutofit/>
          </a:bodyPr>
          <a:lstStyle/>
          <a:p>
            <a:pPr algn="just"/>
            <a:r>
              <a:rPr lang="es-ES" b="1" dirty="0">
                <a:solidFill>
                  <a:schemeClr val="tx1"/>
                </a:solidFill>
              </a:rPr>
              <a:t>La Empresa Social del Estado Hospital San Juan de Dios, cuenta con la participación de la Asociación de Usuarios, su representante es la señora Gloria Elena Vélez Jaramillo. Se cuenta con un cronograma concertado para estas reuniones, durante el año </a:t>
            </a:r>
            <a:r>
              <a:rPr lang="es-ES" b="1" dirty="0" smtClean="0">
                <a:solidFill>
                  <a:schemeClr val="tx1"/>
                </a:solidFill>
              </a:rPr>
              <a:t>2024 </a:t>
            </a:r>
            <a:r>
              <a:rPr lang="es-ES" b="1" dirty="0">
                <a:solidFill>
                  <a:schemeClr val="tx1"/>
                </a:solidFill>
              </a:rPr>
              <a:t>se programaron 6 reuniones y se realizaron 6</a:t>
            </a:r>
            <a:endParaRPr lang="en-US" b="1" dirty="0">
              <a:solidFill>
                <a:schemeClr val="tx1"/>
              </a:solidFill>
            </a:endParaRPr>
          </a:p>
          <a:p>
            <a:pPr algn="just"/>
            <a:r>
              <a:rPr lang="es-ES" b="1" dirty="0" smtClean="0">
                <a:solidFill>
                  <a:schemeClr val="tx1"/>
                </a:solidFill>
              </a:rPr>
              <a:t>El </a:t>
            </a:r>
            <a:r>
              <a:rPr lang="es-ES" b="1" dirty="0">
                <a:solidFill>
                  <a:schemeClr val="tx1"/>
                </a:solidFill>
              </a:rPr>
              <a:t>comité de Ética de la Empresa Social del Estado Hospital San Juan de Dios, tiene como finalidad propender por la humanización en la atención a los pacientes y garantizar el mejoramiento de la calidad en la prestación de los servicios de salud. En el año </a:t>
            </a:r>
            <a:r>
              <a:rPr lang="es-ES" b="1" dirty="0" smtClean="0">
                <a:solidFill>
                  <a:schemeClr val="tx1"/>
                </a:solidFill>
              </a:rPr>
              <a:t>2024 </a:t>
            </a:r>
            <a:r>
              <a:rPr lang="es-ES" b="1" dirty="0">
                <a:solidFill>
                  <a:schemeClr val="tx1"/>
                </a:solidFill>
              </a:rPr>
              <a:t>se programaron </a:t>
            </a:r>
            <a:r>
              <a:rPr lang="es-ES" b="1" dirty="0" smtClean="0">
                <a:solidFill>
                  <a:schemeClr val="tx1"/>
                </a:solidFill>
              </a:rPr>
              <a:t>12 </a:t>
            </a:r>
            <a:r>
              <a:rPr lang="es-ES" b="1" dirty="0">
                <a:solidFill>
                  <a:schemeClr val="tx1"/>
                </a:solidFill>
              </a:rPr>
              <a:t>reuniones, de las cuales se realizaron </a:t>
            </a:r>
            <a:r>
              <a:rPr lang="es-ES" b="1" dirty="0" smtClean="0">
                <a:solidFill>
                  <a:schemeClr val="tx1"/>
                </a:solidFill>
              </a:rPr>
              <a:t>9.</a:t>
            </a:r>
            <a:endParaRPr lang="en-US" b="1" dirty="0">
              <a:solidFill>
                <a:schemeClr val="tx1"/>
              </a:solidFill>
            </a:endParaRPr>
          </a:p>
          <a:p>
            <a:pPr algn="just"/>
            <a:r>
              <a:rPr lang="es-ES" b="1" dirty="0" smtClean="0">
                <a:solidFill>
                  <a:schemeClr val="tx1"/>
                </a:solidFill>
              </a:rPr>
              <a:t>El Hospital tiene implementada </a:t>
            </a:r>
            <a:r>
              <a:rPr lang="es-ES" b="1" dirty="0">
                <a:solidFill>
                  <a:schemeClr val="tx1"/>
                </a:solidFill>
              </a:rPr>
              <a:t>la </a:t>
            </a:r>
            <a:r>
              <a:rPr lang="es-ES" b="1" dirty="0" smtClean="0">
                <a:solidFill>
                  <a:schemeClr val="tx1"/>
                </a:solidFill>
              </a:rPr>
              <a:t>Política de Participación Social en Salud, con </a:t>
            </a:r>
            <a:r>
              <a:rPr lang="es-ES" b="1" dirty="0">
                <a:solidFill>
                  <a:schemeClr val="tx1"/>
                </a:solidFill>
              </a:rPr>
              <a:t>la cual se busca dar respuesta a las problemáticas, necesidades, dificultades, oportunidades, limitaciones y debilidades que afectan la participación social en salud de toda la comunidad, durante el año 2024 se programaron 26 actividades y realizaron </a:t>
            </a:r>
            <a:r>
              <a:rPr lang="es-ES" b="1" dirty="0" smtClean="0">
                <a:solidFill>
                  <a:schemeClr val="tx1"/>
                </a:solidFill>
              </a:rPr>
              <a:t>25. cumplimiento del 94%. </a:t>
            </a:r>
            <a:endParaRPr lang="en-US" b="1" dirty="0">
              <a:solidFill>
                <a:schemeClr val="tx1"/>
              </a:solidFill>
            </a:endParaRPr>
          </a:p>
          <a:p>
            <a:pPr algn="just"/>
            <a:r>
              <a:rPr lang="es-ES" b="1" dirty="0" smtClean="0">
                <a:solidFill>
                  <a:schemeClr val="tx1"/>
                </a:solidFill>
              </a:rPr>
              <a:t>Durante </a:t>
            </a:r>
            <a:r>
              <a:rPr lang="es-ES" b="1" dirty="0">
                <a:solidFill>
                  <a:schemeClr val="tx1"/>
                </a:solidFill>
              </a:rPr>
              <a:t>el año 2.024, se realizaron un total de 74.446 atenciones a los usuarios en los diferentes servicios que ofrece el hospital.</a:t>
            </a:r>
            <a:endParaRPr lang="en-US" b="1" dirty="0">
              <a:solidFill>
                <a:schemeClr val="tx1"/>
              </a:solidFill>
            </a:endParaRPr>
          </a:p>
          <a:p>
            <a:endParaRPr lang="en-US" sz="2200"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631682" y="6185284"/>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9521286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863125" y="284148"/>
            <a:ext cx="11100987" cy="467882"/>
          </a:xfrm>
        </p:spPr>
        <p:txBody>
          <a:bodyPr>
            <a:noAutofit/>
          </a:bodyPr>
          <a:lstStyle/>
          <a:p>
            <a:r>
              <a:rPr lang="es-CO" sz="2300" b="1" cap="all" spc="-120" dirty="0">
                <a:solidFill>
                  <a:schemeClr val="tx1"/>
                </a:solidFill>
                <a:latin typeface="Arial Black" pitchFamily="34" charset="0"/>
                <a:ea typeface="+mn-ea"/>
                <a:cs typeface="+mn-cs"/>
              </a:rPr>
              <a:t>RESULTADO DE LAS PQRSDF RECIBIDAS POR SERVICIOS AL AÑO 2.024</a:t>
            </a:r>
            <a:r>
              <a:rPr lang="es-ES_tradnl" sz="2300" b="1" cap="all" spc="-120" dirty="0">
                <a:solidFill>
                  <a:schemeClr val="tx1"/>
                </a:solidFill>
                <a:latin typeface="Arial Black" pitchFamily="34" charset="0"/>
                <a:ea typeface="+mn-ea"/>
                <a:cs typeface="+mn-cs"/>
              </a:rPr>
              <a:t>:</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7" name="Tabla 6"/>
          <p:cNvGraphicFramePr>
            <a:graphicFrameLocks noGrp="1"/>
          </p:cNvGraphicFramePr>
          <p:nvPr>
            <p:extLst/>
          </p:nvPr>
        </p:nvGraphicFramePr>
        <p:xfrm>
          <a:off x="1042587" y="1042588"/>
          <a:ext cx="7639941" cy="4486541"/>
        </p:xfrm>
        <a:graphic>
          <a:graphicData uri="http://schemas.openxmlformats.org/drawingml/2006/table">
            <a:tbl>
              <a:tblPr firstRow="1" firstCol="1" bandRow="1">
                <a:tableStyleId>{5C22544A-7EE6-4342-B048-85BDC9FD1C3A}</a:tableStyleId>
              </a:tblPr>
              <a:tblGrid>
                <a:gridCol w="4265451">
                  <a:extLst>
                    <a:ext uri="{9D8B030D-6E8A-4147-A177-3AD203B41FA5}">
                      <a16:colId xmlns:a16="http://schemas.microsoft.com/office/drawing/2014/main" val="140585183"/>
                    </a:ext>
                  </a:extLst>
                </a:gridCol>
                <a:gridCol w="569885">
                  <a:extLst>
                    <a:ext uri="{9D8B030D-6E8A-4147-A177-3AD203B41FA5}">
                      <a16:colId xmlns:a16="http://schemas.microsoft.com/office/drawing/2014/main" val="4160221863"/>
                    </a:ext>
                  </a:extLst>
                </a:gridCol>
                <a:gridCol w="569885">
                  <a:extLst>
                    <a:ext uri="{9D8B030D-6E8A-4147-A177-3AD203B41FA5}">
                      <a16:colId xmlns:a16="http://schemas.microsoft.com/office/drawing/2014/main" val="2100238810"/>
                    </a:ext>
                  </a:extLst>
                </a:gridCol>
                <a:gridCol w="569885">
                  <a:extLst>
                    <a:ext uri="{9D8B030D-6E8A-4147-A177-3AD203B41FA5}">
                      <a16:colId xmlns:a16="http://schemas.microsoft.com/office/drawing/2014/main" val="13099276"/>
                    </a:ext>
                  </a:extLst>
                </a:gridCol>
                <a:gridCol w="521404">
                  <a:extLst>
                    <a:ext uri="{9D8B030D-6E8A-4147-A177-3AD203B41FA5}">
                      <a16:colId xmlns:a16="http://schemas.microsoft.com/office/drawing/2014/main" val="171106200"/>
                    </a:ext>
                  </a:extLst>
                </a:gridCol>
                <a:gridCol w="521404">
                  <a:extLst>
                    <a:ext uri="{9D8B030D-6E8A-4147-A177-3AD203B41FA5}">
                      <a16:colId xmlns:a16="http://schemas.microsoft.com/office/drawing/2014/main" val="347381859"/>
                    </a:ext>
                  </a:extLst>
                </a:gridCol>
                <a:gridCol w="622027">
                  <a:extLst>
                    <a:ext uri="{9D8B030D-6E8A-4147-A177-3AD203B41FA5}">
                      <a16:colId xmlns:a16="http://schemas.microsoft.com/office/drawing/2014/main" val="1914368057"/>
                    </a:ext>
                  </a:extLst>
                </a:gridCol>
              </a:tblGrid>
              <a:tr h="229111">
                <a:tc rowSpan="2">
                  <a:txBody>
                    <a:bodyPr/>
                    <a:lstStyle/>
                    <a:p>
                      <a:pPr algn="ctr">
                        <a:spcAft>
                          <a:spcPts val="0"/>
                        </a:spcAft>
                      </a:pPr>
                      <a:r>
                        <a:rPr lang="es-CO" sz="1400" dirty="0">
                          <a:effectLst/>
                        </a:rPr>
                        <a:t>Actividad o dependencia</a:t>
                      </a:r>
                      <a:endParaRPr lang="es-ES" sz="1400"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gridSpan="5">
                  <a:txBody>
                    <a:bodyPr/>
                    <a:lstStyle/>
                    <a:p>
                      <a:pPr algn="ctr">
                        <a:spcAft>
                          <a:spcPts val="0"/>
                        </a:spcAft>
                      </a:pPr>
                      <a:r>
                        <a:rPr lang="es-CO" sz="1400" dirty="0">
                          <a:effectLst/>
                        </a:rPr>
                        <a:t>Total</a:t>
                      </a:r>
                      <a:endParaRPr lang="es-ES" sz="1400"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rowSpan="2">
                  <a:txBody>
                    <a:bodyPr/>
                    <a:lstStyle/>
                    <a:p>
                      <a:pPr algn="ctr">
                        <a:spcAft>
                          <a:spcPts val="0"/>
                        </a:spcAft>
                      </a:pPr>
                      <a:r>
                        <a:rPr lang="es-CO" sz="1400" b="1" dirty="0">
                          <a:effectLst/>
                        </a:rPr>
                        <a:t>Total</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336632017"/>
                  </a:ext>
                </a:extLst>
              </a:tr>
              <a:tr h="229111">
                <a:tc vMerge="1">
                  <a:txBody>
                    <a:bodyPr/>
                    <a:lstStyle/>
                    <a:p>
                      <a:endParaRPr lang="es-ES"/>
                    </a:p>
                  </a:txBody>
                  <a:tcPr/>
                </a:tc>
                <a:tc>
                  <a:txBody>
                    <a:bodyPr/>
                    <a:lstStyle/>
                    <a:p>
                      <a:pPr algn="ctr">
                        <a:spcAft>
                          <a:spcPts val="0"/>
                        </a:spcAft>
                      </a:pPr>
                      <a:r>
                        <a:rPr lang="es-CO" sz="1400" b="1" dirty="0">
                          <a:effectLst/>
                        </a:rPr>
                        <a:t>P</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Q</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R</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S</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F</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vMerge="1">
                  <a:txBody>
                    <a:bodyPr/>
                    <a:lstStyle/>
                    <a:p>
                      <a:endParaRPr lang="es-ES"/>
                    </a:p>
                  </a:txBody>
                  <a:tcPr/>
                </a:tc>
                <a:extLst>
                  <a:ext uri="{0D108BD9-81ED-4DB2-BD59-A6C34878D82A}">
                    <a16:rowId xmlns:a16="http://schemas.microsoft.com/office/drawing/2014/main" val="3385134818"/>
                  </a:ext>
                </a:extLst>
              </a:tr>
              <a:tr h="249242">
                <a:tc>
                  <a:txBody>
                    <a:bodyPr/>
                    <a:lstStyle/>
                    <a:p>
                      <a:pPr>
                        <a:spcAft>
                          <a:spcPts val="0"/>
                        </a:spcAft>
                      </a:pPr>
                      <a:r>
                        <a:rPr lang="es-CO" sz="1400" dirty="0">
                          <a:effectLst/>
                        </a:rPr>
                        <a:t>De Admisiones</a:t>
                      </a:r>
                      <a:endParaRPr lang="es-ES" sz="1400"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3</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1</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4</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001600119"/>
                  </a:ext>
                </a:extLst>
              </a:tr>
              <a:tr h="249242">
                <a:tc>
                  <a:txBody>
                    <a:bodyPr/>
                    <a:lstStyle/>
                    <a:p>
                      <a:pPr>
                        <a:spcAft>
                          <a:spcPts val="0"/>
                        </a:spcAft>
                      </a:pPr>
                      <a:r>
                        <a:rPr lang="es-CO" sz="1400" dirty="0">
                          <a:effectLst/>
                        </a:rPr>
                        <a:t>Del servicio de urgencias </a:t>
                      </a:r>
                      <a:endParaRPr lang="es-ES" sz="1400"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6</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2</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8</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718828077"/>
                  </a:ext>
                </a:extLst>
              </a:tr>
              <a:tr h="249242">
                <a:tc>
                  <a:txBody>
                    <a:bodyPr/>
                    <a:lstStyle/>
                    <a:p>
                      <a:pPr>
                        <a:spcAft>
                          <a:spcPts val="0"/>
                        </a:spcAft>
                      </a:pPr>
                      <a:r>
                        <a:rPr lang="es-CO" sz="1400" dirty="0">
                          <a:effectLst/>
                        </a:rPr>
                        <a:t>De Hospitalización</a:t>
                      </a:r>
                      <a:endParaRPr lang="es-ES" sz="1400"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3</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3</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598260158"/>
                  </a:ext>
                </a:extLst>
              </a:tr>
              <a:tr h="249242">
                <a:tc>
                  <a:txBody>
                    <a:bodyPr/>
                    <a:lstStyle/>
                    <a:p>
                      <a:pPr>
                        <a:spcAft>
                          <a:spcPts val="0"/>
                        </a:spcAft>
                      </a:pPr>
                      <a:r>
                        <a:rPr lang="es-CO" sz="1400" dirty="0">
                          <a:effectLst/>
                        </a:rPr>
                        <a:t>De la consulta medica</a:t>
                      </a:r>
                      <a:endParaRPr lang="es-ES" sz="1400"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3</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5</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8</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599761407"/>
                  </a:ext>
                </a:extLst>
              </a:tr>
              <a:tr h="249242">
                <a:tc>
                  <a:txBody>
                    <a:bodyPr/>
                    <a:lstStyle/>
                    <a:p>
                      <a:pPr>
                        <a:spcAft>
                          <a:spcPts val="0"/>
                        </a:spcAft>
                      </a:pPr>
                      <a:r>
                        <a:rPr lang="es-CO" sz="1400" dirty="0">
                          <a:effectLst/>
                        </a:rPr>
                        <a:t>De Farmacia</a:t>
                      </a:r>
                      <a:endParaRPr lang="es-ES" sz="1400"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12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3</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1</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16</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662055867"/>
                  </a:ext>
                </a:extLst>
              </a:tr>
              <a:tr h="249242">
                <a:tc>
                  <a:txBody>
                    <a:bodyPr/>
                    <a:lstStyle/>
                    <a:p>
                      <a:pPr>
                        <a:spcAft>
                          <a:spcPts val="0"/>
                        </a:spcAft>
                      </a:pPr>
                      <a:r>
                        <a:rPr lang="es-CO" sz="1400" dirty="0">
                          <a:effectLst/>
                        </a:rPr>
                        <a:t>De Odontología</a:t>
                      </a:r>
                      <a:endParaRPr lang="es-ES" sz="1400"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4</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1</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5</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716808735"/>
                  </a:ext>
                </a:extLst>
              </a:tr>
              <a:tr h="249242">
                <a:tc>
                  <a:txBody>
                    <a:bodyPr/>
                    <a:lstStyle/>
                    <a:p>
                      <a:pPr>
                        <a:spcAft>
                          <a:spcPts val="0"/>
                        </a:spcAft>
                      </a:pPr>
                      <a:r>
                        <a:rPr lang="es-CO" sz="1400" dirty="0">
                          <a:effectLst/>
                        </a:rPr>
                        <a:t>De Rayos X</a:t>
                      </a:r>
                      <a:endParaRPr lang="es-ES" sz="1400"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0</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451416305"/>
                  </a:ext>
                </a:extLst>
              </a:tr>
              <a:tr h="249242">
                <a:tc>
                  <a:txBody>
                    <a:bodyPr/>
                    <a:lstStyle/>
                    <a:p>
                      <a:pPr>
                        <a:spcAft>
                          <a:spcPts val="0"/>
                        </a:spcAft>
                      </a:pPr>
                      <a:r>
                        <a:rPr lang="es-CO" sz="1400" dirty="0">
                          <a:effectLst/>
                        </a:rPr>
                        <a:t>De acciones de P y P</a:t>
                      </a:r>
                      <a:endParaRPr lang="es-ES" sz="1400"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1</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1</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363596354"/>
                  </a:ext>
                </a:extLst>
              </a:tr>
              <a:tr h="249242">
                <a:tc>
                  <a:txBody>
                    <a:bodyPr/>
                    <a:lstStyle/>
                    <a:p>
                      <a:pPr>
                        <a:spcAft>
                          <a:spcPts val="0"/>
                        </a:spcAft>
                      </a:pPr>
                      <a:r>
                        <a:rPr lang="es-CO" sz="1400" dirty="0">
                          <a:effectLst/>
                        </a:rPr>
                        <a:t>De Laboratorio</a:t>
                      </a:r>
                      <a:endParaRPr lang="es-ES" sz="1400"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0</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422442149"/>
                  </a:ext>
                </a:extLst>
              </a:tr>
              <a:tr h="251067">
                <a:tc>
                  <a:txBody>
                    <a:bodyPr/>
                    <a:lstStyle/>
                    <a:p>
                      <a:pPr>
                        <a:spcAft>
                          <a:spcPts val="0"/>
                        </a:spcAft>
                      </a:pPr>
                      <a:r>
                        <a:rPr lang="es-CO" sz="1400" dirty="0">
                          <a:effectLst/>
                        </a:rPr>
                        <a:t>De Servicios Generales</a:t>
                      </a:r>
                      <a:endParaRPr lang="es-ES" sz="1400"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1</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1</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2</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588310746"/>
                  </a:ext>
                </a:extLst>
              </a:tr>
              <a:tr h="249242">
                <a:tc>
                  <a:txBody>
                    <a:bodyPr/>
                    <a:lstStyle/>
                    <a:p>
                      <a:pPr>
                        <a:spcAft>
                          <a:spcPts val="0"/>
                        </a:spcAft>
                      </a:pPr>
                      <a:r>
                        <a:rPr lang="es-CO" sz="1400" dirty="0">
                          <a:effectLst/>
                        </a:rPr>
                        <a:t>De área Administrativa </a:t>
                      </a:r>
                      <a:endParaRPr lang="es-ES" sz="1400"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1</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1</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058694358"/>
                  </a:ext>
                </a:extLst>
              </a:tr>
              <a:tr h="249242">
                <a:tc>
                  <a:txBody>
                    <a:bodyPr/>
                    <a:lstStyle/>
                    <a:p>
                      <a:pPr>
                        <a:spcAft>
                          <a:spcPts val="0"/>
                        </a:spcAft>
                      </a:pPr>
                      <a:r>
                        <a:rPr lang="es-CO" sz="1400" dirty="0">
                          <a:effectLst/>
                        </a:rPr>
                        <a:t>Otras: Archivo Clínico</a:t>
                      </a:r>
                      <a:endParaRPr lang="es-ES" sz="1400"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0</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747581183"/>
                  </a:ext>
                </a:extLst>
              </a:tr>
              <a:tr h="249242">
                <a:tc>
                  <a:txBody>
                    <a:bodyPr/>
                    <a:lstStyle/>
                    <a:p>
                      <a:pPr>
                        <a:spcAft>
                          <a:spcPts val="0"/>
                        </a:spcAft>
                      </a:pPr>
                      <a:r>
                        <a:rPr lang="es-CO" sz="1400" dirty="0">
                          <a:effectLst/>
                        </a:rPr>
                        <a:t>Felicitaciones</a:t>
                      </a:r>
                      <a:endParaRPr lang="es-ES" sz="1400"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spcAft>
                          <a:spcPts val="0"/>
                        </a:spcAft>
                      </a:pPr>
                      <a:r>
                        <a:rPr lang="es-CO" sz="1400" b="1" dirty="0">
                          <a:effectLst/>
                        </a:rPr>
                        <a:t> 15 </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0</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1464191008"/>
                  </a:ext>
                </a:extLst>
              </a:tr>
              <a:tr h="236481">
                <a:tc>
                  <a:txBody>
                    <a:bodyPr/>
                    <a:lstStyle/>
                    <a:p>
                      <a:pPr algn="ctr">
                        <a:spcAft>
                          <a:spcPts val="0"/>
                        </a:spcAft>
                      </a:pPr>
                      <a:r>
                        <a:rPr lang="es-CO" sz="1400" dirty="0">
                          <a:effectLst/>
                        </a:rPr>
                        <a:t>GRAN TOTAL 2.024</a:t>
                      </a:r>
                      <a:endParaRPr lang="es-ES" sz="1400"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29</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4</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15</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48</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338261556"/>
                  </a:ext>
                </a:extLst>
              </a:tr>
              <a:tr h="549867">
                <a:tc>
                  <a:txBody>
                    <a:bodyPr/>
                    <a:lstStyle/>
                    <a:p>
                      <a:pPr algn="ctr">
                        <a:spcAft>
                          <a:spcPts val="0"/>
                        </a:spcAft>
                      </a:pPr>
                      <a:r>
                        <a:rPr lang="es-CO" sz="1400" dirty="0">
                          <a:effectLst/>
                        </a:rPr>
                        <a:t>PORCENTAJE % EN 2.024</a:t>
                      </a:r>
                      <a:endParaRPr lang="es-ES" sz="1400" dirty="0">
                        <a:solidFill>
                          <a:schemeClr val="bg1"/>
                        </a:solidFill>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0.0%</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61%</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0.0%</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8.0%</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31%</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tc>
                  <a:txBody>
                    <a:bodyPr/>
                    <a:lstStyle/>
                    <a:p>
                      <a:pPr algn="ctr">
                        <a:spcAft>
                          <a:spcPts val="0"/>
                        </a:spcAft>
                      </a:pPr>
                      <a:r>
                        <a:rPr lang="es-CO" sz="1400" b="1" dirty="0">
                          <a:effectLst/>
                        </a:rPr>
                        <a:t>100%</a:t>
                      </a:r>
                      <a:endParaRPr lang="es-ES" sz="1400" b="1" dirty="0">
                        <a:effectLst/>
                        <a:latin typeface="Arial" panose="020B0604020202020204" pitchFamily="34" charset="0"/>
                        <a:ea typeface="Trebuchet MS" panose="020B0603020202020204" pitchFamily="34" charset="0"/>
                        <a:cs typeface="Arial" panose="020B0604020202020204" pitchFamily="34" charset="0"/>
                      </a:endParaRPr>
                    </a:p>
                  </a:txBody>
                  <a:tcPr marL="44450" marR="44450" marT="0" marB="0" anchor="ctr"/>
                </a:tc>
                <a:extLst>
                  <a:ext uri="{0D108BD9-81ED-4DB2-BD59-A6C34878D82A}">
                    <a16:rowId xmlns:a16="http://schemas.microsoft.com/office/drawing/2014/main" val="2888448006"/>
                  </a:ext>
                </a:extLst>
              </a:tr>
            </a:tbl>
          </a:graphicData>
        </a:graphic>
      </p:graphicFrame>
      <p:pic>
        <p:nvPicPr>
          <p:cNvPr id="8" name="Imagen 7"/>
          <p:cNvPicPr>
            <a:picLocks noChangeAspect="1"/>
          </p:cNvPicPr>
          <p:nvPr/>
        </p:nvPicPr>
        <p:blipFill>
          <a:blip r:embed="rId3"/>
          <a:stretch>
            <a:fillRect/>
          </a:stretch>
        </p:blipFill>
        <p:spPr>
          <a:xfrm>
            <a:off x="8973085" y="1220485"/>
            <a:ext cx="2866540" cy="4069361"/>
          </a:xfrm>
          <a:prstGeom prst="rect">
            <a:avLst/>
          </a:prstGeom>
        </p:spPr>
      </p:pic>
    </p:spTree>
    <p:extLst>
      <p:ext uri="{BB962C8B-B14F-4D97-AF65-F5344CB8AC3E}">
        <p14:creationId xmlns:p14="http://schemas.microsoft.com/office/powerpoint/2010/main" val="78971033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Autofit/>
          </a:bodyPr>
          <a:lstStyle/>
          <a:p>
            <a:r>
              <a:rPr lang="es-CO" sz="2400" b="1" cap="all" spc="-120" dirty="0">
                <a:solidFill>
                  <a:schemeClr val="tx1"/>
                </a:solidFill>
                <a:latin typeface="Arial Black" pitchFamily="34" charset="0"/>
              </a:rPr>
              <a:t>COMPARATIVO DE LAS PQRSF DE LOS AÑOS 2.024 vs 2.023.</a:t>
            </a:r>
            <a:endParaRPr lang="es-ES_tradnl" sz="2400" dirty="0">
              <a:solidFill>
                <a:schemeClr val="tx1"/>
              </a:solidFill>
              <a:latin typeface="Arial Black" panose="020B0A04020102020204"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6" name="Gráfico 5">
            <a:extLst>
              <a:ext uri="{FF2B5EF4-FFF2-40B4-BE49-F238E27FC236}">
                <a16:creationId xmlns:a16="http://schemas.microsoft.com/office/drawing/2014/main" id="{00000000-0008-0000-0200-000006000000}"/>
              </a:ext>
            </a:extLst>
          </p:cNvPr>
          <p:cNvGraphicFramePr/>
          <p:nvPr>
            <p:extLst/>
          </p:nvPr>
        </p:nvGraphicFramePr>
        <p:xfrm>
          <a:off x="1028876" y="974221"/>
          <a:ext cx="10728300" cy="478564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07400357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5" y="284148"/>
            <a:ext cx="10798503" cy="467882"/>
          </a:xfrm>
        </p:spPr>
        <p:txBody>
          <a:bodyPr>
            <a:noAutofit/>
          </a:bodyPr>
          <a:lstStyle/>
          <a:p>
            <a:r>
              <a:rPr lang="es-CO" sz="2400" b="1" cap="all" spc="-120" dirty="0">
                <a:solidFill>
                  <a:schemeClr val="tx1"/>
                </a:solidFill>
                <a:latin typeface="Arial Black" pitchFamily="34" charset="0"/>
              </a:rPr>
              <a:t>COMPARACIÓN DE LAS PQRSF DE LOS CUATRO ÚLTIMOS AÑOS.</a:t>
            </a:r>
            <a:endParaRPr lang="es-ES" sz="2400" b="1" cap="all" spc="-120" dirty="0">
              <a:solidFill>
                <a:schemeClr val="tx1"/>
              </a:solidFill>
              <a:latin typeface="Arial Black"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6" name="Gráfico 5">
            <a:extLst>
              <a:ext uri="{FF2B5EF4-FFF2-40B4-BE49-F238E27FC236}">
                <a16:creationId xmlns:a16="http://schemas.microsoft.com/office/drawing/2014/main" id="{00000000-0008-0000-0200-000005000000}"/>
              </a:ext>
            </a:extLst>
          </p:cNvPr>
          <p:cNvGraphicFramePr/>
          <p:nvPr>
            <p:extLst/>
          </p:nvPr>
        </p:nvGraphicFramePr>
        <p:xfrm>
          <a:off x="1134056" y="888916"/>
          <a:ext cx="10693322" cy="493931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1978731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a:bodyPr>
          <a:lstStyle/>
          <a:p>
            <a:pPr lvl="0"/>
            <a:r>
              <a:rPr lang="es-CO" sz="2700" b="1" cap="all" spc="-120" dirty="0">
                <a:solidFill>
                  <a:schemeClr val="tx1"/>
                </a:solidFill>
                <a:latin typeface="Arial Black" pitchFamily="34" charset="0"/>
              </a:rPr>
              <a:t>MOTIVOS MAS FRECUENTES PARA LAS PQRS</a:t>
            </a:r>
            <a:r>
              <a:rPr lang="es-ES_tradnl" sz="2700" b="1" cap="all" spc="-120" dirty="0">
                <a:solidFill>
                  <a:schemeClr val="tx1"/>
                </a:solidFill>
                <a:latin typeface="Arial Black" pitchFamily="34" charset="0"/>
              </a:rPr>
              <a:t>:</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6" name="Rectángulo 5"/>
          <p:cNvSpPr/>
          <p:nvPr/>
        </p:nvSpPr>
        <p:spPr>
          <a:xfrm>
            <a:off x="886927" y="796973"/>
            <a:ext cx="10870249" cy="5016758"/>
          </a:xfrm>
          <a:prstGeom prst="rect">
            <a:avLst/>
          </a:prstGeom>
        </p:spPr>
        <p:txBody>
          <a:bodyPr wrap="square">
            <a:spAutoFit/>
          </a:bodyPr>
          <a:lstStyle/>
          <a:p>
            <a:pPr algn="just">
              <a:spcAft>
                <a:spcPts val="0"/>
              </a:spcAft>
              <a:tabLst>
                <a:tab pos="538163" algn="l"/>
              </a:tabLst>
            </a:pPr>
            <a:r>
              <a:rPr lang="es-ES" sz="2000" b="1" dirty="0" smtClean="0">
                <a:ea typeface="Trebuchet MS" panose="020B0603020202020204" pitchFamily="34" charset="0"/>
                <a:cs typeface="Arial" panose="020B0604020202020204" pitchFamily="34" charset="0"/>
              </a:rPr>
              <a:t>EN FARMACIA</a:t>
            </a:r>
            <a:r>
              <a:rPr lang="es-ES" sz="2000" dirty="0" smtClean="0">
                <a:ea typeface="Trebuchet MS" panose="020B0603020202020204" pitchFamily="34" charset="0"/>
                <a:cs typeface="Arial" panose="020B0604020202020204" pitchFamily="34" charset="0"/>
              </a:rPr>
              <a:t>: </a:t>
            </a:r>
            <a:r>
              <a:rPr lang="es-ES" sz="2000" dirty="0">
                <a:ea typeface="Trebuchet MS" panose="020B0603020202020204" pitchFamily="34" charset="0"/>
                <a:cs typeface="Arial" panose="020B0604020202020204" pitchFamily="34" charset="0"/>
              </a:rPr>
              <a:t>Estas son las quejas y sugerencias más frecuentes en el servicio: </a:t>
            </a:r>
          </a:p>
          <a:p>
            <a:pPr marL="538163" lvl="0" indent="-358775" algn="just">
              <a:spcAft>
                <a:spcPts val="0"/>
              </a:spcAf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Se sugiere tener más personal para la atención en la farmacia.</a:t>
            </a:r>
            <a:endParaRPr lang="es-ES" sz="2000" dirty="0">
              <a:ea typeface="Trebuchet MS" panose="020B0603020202020204" pitchFamily="34" charset="0"/>
              <a:cs typeface="Arial" panose="020B0604020202020204" pitchFamily="34" charset="0"/>
            </a:endParaRPr>
          </a:p>
          <a:p>
            <a:pPr marL="538163" lvl="0" indent="-358775" algn="just">
              <a:spcAft>
                <a:spcPts val="0"/>
              </a:spcAf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Se sugiere que se cambie el procedimiento de entrega de fichos, con el fin de que sea más ágil.</a:t>
            </a:r>
            <a:endParaRPr lang="es-ES" sz="2000" dirty="0">
              <a:ea typeface="Trebuchet MS" panose="020B0603020202020204" pitchFamily="34" charset="0"/>
              <a:cs typeface="Arial" panose="020B0604020202020204" pitchFamily="34" charset="0"/>
            </a:endParaRPr>
          </a:p>
          <a:p>
            <a:pPr marL="538163" lvl="0" indent="-358775" algn="just">
              <a:spcAft>
                <a:spcPts val="0"/>
              </a:spcAf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No se entregan todos los medicamentos en las formulas, porque no los había.</a:t>
            </a:r>
            <a:endParaRPr lang="es-ES" sz="2000" dirty="0">
              <a:ea typeface="Trebuchet MS" panose="020B0603020202020204" pitchFamily="34" charset="0"/>
              <a:cs typeface="Arial" panose="020B0604020202020204" pitchFamily="34" charset="0"/>
            </a:endParaRPr>
          </a:p>
          <a:p>
            <a:pPr marL="538163" lvl="0" indent="-358775" algn="just">
              <a:spcAft>
                <a:spcPts val="0"/>
              </a:spcAf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Muy demorados para la entrega del medicamento.</a:t>
            </a:r>
            <a:endParaRPr lang="es-ES" sz="2000" dirty="0">
              <a:ea typeface="Trebuchet MS" panose="020B0603020202020204" pitchFamily="34" charset="0"/>
              <a:cs typeface="Arial" panose="020B0604020202020204" pitchFamily="34" charset="0"/>
            </a:endParaRPr>
          </a:p>
          <a:p>
            <a:pPr marL="538163" lvl="0" indent="-358775" algn="just">
              <a:spcAft>
                <a:spcPts val="0"/>
              </a:spcAf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Mal trato por parte de las funcionarias.</a:t>
            </a:r>
            <a:endParaRPr lang="es-ES" sz="2000" dirty="0">
              <a:ea typeface="Trebuchet MS" panose="020B0603020202020204" pitchFamily="34" charset="0"/>
              <a:cs typeface="Arial" panose="020B0604020202020204" pitchFamily="34" charset="0"/>
            </a:endParaRPr>
          </a:p>
          <a:p>
            <a:pPr marL="538163" lvl="0" indent="-358775" algn="just">
              <a:spcAft>
                <a:spcPts val="0"/>
              </a:spcAf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Se sugiere que las funcionarias mejoren la atención a los usuarios</a:t>
            </a:r>
            <a:r>
              <a:rPr lang="es-CO" sz="2000" dirty="0" smtClean="0">
                <a:ea typeface="Trebuchet MS" panose="020B0603020202020204" pitchFamily="34" charset="0"/>
                <a:cs typeface="Arial" panose="020B0604020202020204" pitchFamily="34" charset="0"/>
              </a:rPr>
              <a:t>.</a:t>
            </a:r>
          </a:p>
          <a:p>
            <a:pPr marL="538163" lvl="0" indent="-358775" algn="just">
              <a:spcAft>
                <a:spcPts val="0"/>
              </a:spcAft>
              <a:buSzPts val="700"/>
              <a:buFont typeface="Symbol" panose="05050102010706020507" pitchFamily="18" charset="2"/>
              <a:buChar char=""/>
              <a:tabLst>
                <a:tab pos="408305" algn="l"/>
                <a:tab pos="540385" algn="l"/>
              </a:tabLst>
            </a:pPr>
            <a:endParaRPr lang="es-ES" sz="2000" dirty="0">
              <a:ea typeface="Trebuchet MS" panose="020B0603020202020204" pitchFamily="34" charset="0"/>
              <a:cs typeface="Arial" panose="020B0604020202020204" pitchFamily="34" charset="0"/>
            </a:endParaRPr>
          </a:p>
          <a:p>
            <a:pPr marL="358775" indent="-358775" algn="just">
              <a:spcAft>
                <a:spcPts val="0"/>
              </a:spcAft>
            </a:pPr>
            <a:r>
              <a:rPr lang="es-ES" sz="2000" b="1" dirty="0" smtClean="0">
                <a:ea typeface="Trebuchet MS" panose="020B0603020202020204" pitchFamily="34" charset="0"/>
                <a:cs typeface="Arial" panose="020B0604020202020204" pitchFamily="34" charset="0"/>
              </a:rPr>
              <a:t>EN URGENCIAS</a:t>
            </a:r>
            <a:r>
              <a:rPr lang="es-ES" sz="2000" dirty="0" smtClean="0">
                <a:ea typeface="Trebuchet MS" panose="020B0603020202020204" pitchFamily="34" charset="0"/>
                <a:cs typeface="Arial" panose="020B0604020202020204" pitchFamily="34" charset="0"/>
              </a:rPr>
              <a:t>: </a:t>
            </a:r>
            <a:r>
              <a:rPr lang="es-ES" sz="2000" dirty="0">
                <a:ea typeface="Trebuchet MS" panose="020B0603020202020204" pitchFamily="34" charset="0"/>
                <a:cs typeface="Arial" panose="020B0604020202020204" pitchFamily="34" charset="0"/>
              </a:rPr>
              <a:t>Estas son las quejas más frecuentes:</a:t>
            </a:r>
          </a:p>
          <a:p>
            <a:pPr marL="538163" indent="-358775" algn="jus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Muy demorada la atención en urgencias cuando ingresan al TRIAJE, mejorar la oportunidad en la atención.</a:t>
            </a:r>
            <a:endParaRPr lang="es-ES" sz="2000" dirty="0">
              <a:ea typeface="Trebuchet MS" panose="020B0603020202020204" pitchFamily="34" charset="0"/>
              <a:cs typeface="Arial" panose="020B0604020202020204" pitchFamily="34" charset="0"/>
            </a:endParaRPr>
          </a:p>
          <a:p>
            <a:pPr marL="538163" indent="-358775" algn="jus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El médico de urgencias no acertó con el diagnóstico adecuado.</a:t>
            </a:r>
            <a:endParaRPr lang="es-ES" sz="2000" dirty="0">
              <a:ea typeface="Trebuchet MS" panose="020B0603020202020204" pitchFamily="34" charset="0"/>
              <a:cs typeface="Arial" panose="020B0604020202020204" pitchFamily="34" charset="0"/>
            </a:endParaRPr>
          </a:p>
          <a:p>
            <a:pPr marL="538163" indent="-358775" algn="jus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Mala atención por parte de un médico en el servicio.</a:t>
            </a:r>
          </a:p>
          <a:p>
            <a:pPr marL="538163" indent="-358775" algn="just">
              <a:buSzPts val="700"/>
              <a:buFont typeface="Symbol" panose="05050102010706020507" pitchFamily="18" charset="2"/>
              <a:buChar char=""/>
              <a:tabLst>
                <a:tab pos="408305" algn="l"/>
                <a:tab pos="540385" algn="l"/>
              </a:tabLst>
            </a:pPr>
            <a:r>
              <a:rPr lang="es-CO" sz="2000" dirty="0">
                <a:ea typeface="Trebuchet MS" panose="020B0603020202020204" pitchFamily="34" charset="0"/>
                <a:cs typeface="Arial" panose="020B0604020202020204" pitchFamily="34" charset="0"/>
              </a:rPr>
              <a:t>Las canecas del servicio tenían un olor desagradable.</a:t>
            </a:r>
            <a:endParaRPr lang="es-ES" sz="2000" dirty="0">
              <a:ea typeface="Trebuchet MS" panose="020B0603020202020204" pitchFamily="34" charset="0"/>
              <a:cs typeface="Arial" panose="020B0604020202020204" pitchFamily="34" charset="0"/>
            </a:endParaRPr>
          </a:p>
          <a:p>
            <a:pPr marL="342900" lvl="0" indent="-342900" algn="just">
              <a:spcAft>
                <a:spcPts val="0"/>
              </a:spcAft>
              <a:buSzPts val="700"/>
              <a:buFont typeface="Symbol" panose="05050102010706020507" pitchFamily="18" charset="2"/>
              <a:buChar char=""/>
              <a:tabLst>
                <a:tab pos="408305" algn="l"/>
                <a:tab pos="540385" algn="l"/>
              </a:tabLst>
            </a:pPr>
            <a:endParaRPr lang="es-ES" sz="2000" dirty="0">
              <a:ea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95675426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rmAutofit/>
          </a:bodyPr>
          <a:lstStyle/>
          <a:p>
            <a:pPr lvl="0"/>
            <a:r>
              <a:rPr lang="es-CO" sz="2700" b="1" cap="all" spc="-120" dirty="0">
                <a:solidFill>
                  <a:schemeClr val="tx1"/>
                </a:solidFill>
                <a:latin typeface="Arial Black" pitchFamily="34" charset="0"/>
              </a:rPr>
              <a:t>MOTIVOS MAS FRECUENTES PARA LAS PQRS</a:t>
            </a:r>
            <a:r>
              <a:rPr lang="es-ES_tradnl" sz="2700" b="1" cap="all" spc="-120" dirty="0">
                <a:solidFill>
                  <a:schemeClr val="tx1"/>
                </a:solidFill>
                <a:latin typeface="Arial Black" pitchFamily="34" charset="0"/>
              </a:rPr>
              <a:t>:</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6" name="Rectángulo 5"/>
          <p:cNvSpPr/>
          <p:nvPr/>
        </p:nvSpPr>
        <p:spPr>
          <a:xfrm>
            <a:off x="886927" y="796973"/>
            <a:ext cx="10870249" cy="4708981"/>
          </a:xfrm>
          <a:prstGeom prst="rect">
            <a:avLst/>
          </a:prstGeom>
        </p:spPr>
        <p:txBody>
          <a:bodyPr wrap="square">
            <a:spAutoFit/>
          </a:bodyPr>
          <a:lstStyle/>
          <a:p>
            <a:pPr algn="just"/>
            <a:r>
              <a:rPr lang="es-ES" sz="2000" b="1" dirty="0" smtClean="0"/>
              <a:t>EN ADMISIONES</a:t>
            </a:r>
            <a:r>
              <a:rPr lang="es-ES" sz="2000" dirty="0" smtClean="0"/>
              <a:t>: Estas </a:t>
            </a:r>
            <a:r>
              <a:rPr lang="es-ES" sz="2000" dirty="0"/>
              <a:t>son las quejas más frecuentes:</a:t>
            </a:r>
          </a:p>
          <a:p>
            <a:pPr lvl="0" algn="just"/>
            <a:r>
              <a:rPr lang="es-CO" sz="2000" dirty="0"/>
              <a:t>No contestan el teléfono o se demora mucho y cuando se piden personalmente ya no hay.</a:t>
            </a:r>
            <a:endParaRPr lang="es-ES" sz="2000" dirty="0"/>
          </a:p>
          <a:p>
            <a:pPr lvl="0" algn="just"/>
            <a:r>
              <a:rPr lang="es-CO" sz="2000" dirty="0"/>
              <a:t>Inconformidad de una usuaria en el cobro de una radiografía.</a:t>
            </a:r>
            <a:endParaRPr lang="es-ES" sz="2000" dirty="0"/>
          </a:p>
          <a:p>
            <a:pPr algn="just"/>
            <a:r>
              <a:rPr lang="es-CO" sz="2000" dirty="0"/>
              <a:t> </a:t>
            </a:r>
            <a:endParaRPr lang="es-ES" sz="2000" dirty="0"/>
          </a:p>
          <a:p>
            <a:pPr algn="just"/>
            <a:r>
              <a:rPr lang="es-CO" sz="2000" b="1" dirty="0" smtClean="0"/>
              <a:t>EN CONSULTA EXTERNA: </a:t>
            </a:r>
            <a:r>
              <a:rPr lang="es-ES" sz="2000" dirty="0" smtClean="0"/>
              <a:t>Estas </a:t>
            </a:r>
            <a:r>
              <a:rPr lang="es-ES" sz="2000" dirty="0"/>
              <a:t>son las quejas y sugerencias más frecuentes</a:t>
            </a:r>
          </a:p>
          <a:p>
            <a:pPr lvl="0" algn="just"/>
            <a:r>
              <a:rPr lang="es-CO" sz="2000" dirty="0"/>
              <a:t>Usuario inconforme con la atención que le brindaron en el control de la presión, manifiesta que no lo reviso bien y lo atendió en 5 minutos.</a:t>
            </a:r>
            <a:endParaRPr lang="es-ES" sz="2000" dirty="0"/>
          </a:p>
          <a:p>
            <a:pPr lvl="0" algn="just"/>
            <a:r>
              <a:rPr lang="es-CO" sz="2000" dirty="0"/>
              <a:t>Mucha demora en la atención médica.</a:t>
            </a:r>
            <a:endParaRPr lang="es-ES" sz="2000" dirty="0"/>
          </a:p>
          <a:p>
            <a:pPr lvl="0" algn="just"/>
            <a:r>
              <a:rPr lang="es-CO" sz="2000" dirty="0"/>
              <a:t>Una atención deshumanizada y de mala calidad por parte de un médico en la consulta</a:t>
            </a:r>
            <a:endParaRPr lang="es-ES" sz="2000" dirty="0"/>
          </a:p>
          <a:p>
            <a:pPr algn="just"/>
            <a:r>
              <a:rPr lang="es-CO" sz="2000" dirty="0"/>
              <a:t> </a:t>
            </a:r>
            <a:endParaRPr lang="es-ES" sz="2000" dirty="0"/>
          </a:p>
          <a:p>
            <a:pPr algn="just"/>
            <a:r>
              <a:rPr lang="es-CO" sz="2000" b="1" dirty="0" smtClean="0"/>
              <a:t>EN ODONTOLOGÍA:</a:t>
            </a:r>
            <a:r>
              <a:rPr lang="es-CO" sz="2000" dirty="0" smtClean="0"/>
              <a:t> </a:t>
            </a:r>
            <a:r>
              <a:rPr lang="es-ES" sz="2000" dirty="0"/>
              <a:t>Estas son las quejas más frecuentes:</a:t>
            </a:r>
          </a:p>
          <a:p>
            <a:pPr lvl="0" algn="just"/>
            <a:r>
              <a:rPr lang="es-CO" sz="2000" dirty="0"/>
              <a:t>Una usuaria no fue atendida en el servicio de Odontología por el no pago de la Nueva EPS al hospital.</a:t>
            </a:r>
            <a:endParaRPr lang="es-ES" sz="2000" dirty="0"/>
          </a:p>
          <a:p>
            <a:pPr lvl="0" algn="just"/>
            <a:r>
              <a:rPr lang="es-CO" sz="2000" dirty="0"/>
              <a:t>Dificultad para conseguir citas de manera telefónica.</a:t>
            </a:r>
            <a:endParaRPr lang="es-ES" sz="2000" dirty="0"/>
          </a:p>
          <a:p>
            <a:pPr lvl="0" algn="just"/>
            <a:r>
              <a:rPr lang="es-CO" sz="2000" dirty="0"/>
              <a:t>Equipos y sillas en mal </a:t>
            </a:r>
            <a:r>
              <a:rPr lang="es-CO" sz="2000" dirty="0" smtClean="0"/>
              <a:t>estado.</a:t>
            </a:r>
            <a:endParaRPr lang="es-ES" sz="2000" dirty="0">
              <a:latin typeface="Arial" panose="020B0604020202020204" pitchFamily="34" charset="0"/>
              <a:ea typeface="Trebuchet MS" panose="020B0603020202020204" pitchFamily="34" charset="0"/>
              <a:cs typeface="Arial" panose="020B0604020202020204" pitchFamily="34" charset="0"/>
            </a:endParaRPr>
          </a:p>
        </p:txBody>
      </p:sp>
    </p:spTree>
    <p:extLst>
      <p:ext uri="{BB962C8B-B14F-4D97-AF65-F5344CB8AC3E}">
        <p14:creationId xmlns:p14="http://schemas.microsoft.com/office/powerpoint/2010/main" val="314503528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5" y="284148"/>
            <a:ext cx="10824141" cy="467882"/>
          </a:xfrm>
        </p:spPr>
        <p:txBody>
          <a:bodyPr>
            <a:noAutofit/>
          </a:bodyPr>
          <a:lstStyle/>
          <a:p>
            <a:pPr lvl="0"/>
            <a:r>
              <a:rPr lang="es-CO" sz="2400" b="1" cap="all" spc="-120" dirty="0">
                <a:solidFill>
                  <a:schemeClr val="tx1"/>
                </a:solidFill>
                <a:latin typeface="Arial Black" pitchFamily="34" charset="0"/>
              </a:rPr>
              <a:t>RESULTADO DE LAS ENCUESTAS DE SATISFACCIÓN DEL AÑO 2.024.</a:t>
            </a:r>
            <a:endParaRPr lang="es-ES" sz="2400" b="1" cap="all" spc="-120" dirty="0">
              <a:solidFill>
                <a:schemeClr val="tx1"/>
              </a:solidFill>
              <a:latin typeface="Arial Black"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6" name="Gráfico 5">
            <a:extLst>
              <a:ext uri="{FF2B5EF4-FFF2-40B4-BE49-F238E27FC236}">
                <a16:creationId xmlns:a16="http://schemas.microsoft.com/office/drawing/2014/main" id="{00000000-0008-0000-0400-00000E000000}"/>
              </a:ext>
            </a:extLst>
          </p:cNvPr>
          <p:cNvGraphicFramePr/>
          <p:nvPr>
            <p:extLst/>
          </p:nvPr>
        </p:nvGraphicFramePr>
        <p:xfrm>
          <a:off x="1028875" y="846033"/>
          <a:ext cx="10576314" cy="475146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679100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9601200" cy="467882"/>
          </a:xfrm>
        </p:spPr>
        <p:txBody>
          <a:bodyPr>
            <a:noAutofit/>
          </a:bodyPr>
          <a:lstStyle/>
          <a:p>
            <a:r>
              <a:rPr lang="en-US" sz="2700" b="1" cap="all" spc="-120" dirty="0">
                <a:solidFill>
                  <a:schemeClr val="tx1"/>
                </a:solidFill>
                <a:latin typeface="Arial Black" pitchFamily="34" charset="0"/>
              </a:rPr>
              <a:t>TOTAL ENCUESTAS POR SERVICIOS AL AÑO </a:t>
            </a:r>
            <a:r>
              <a:rPr lang="en-US" sz="2700" b="1" cap="all" spc="-120" dirty="0" smtClean="0">
                <a:solidFill>
                  <a:schemeClr val="tx1"/>
                </a:solidFill>
                <a:latin typeface="Arial Black" pitchFamily="34" charset="0"/>
              </a:rPr>
              <a:t>2.024</a:t>
            </a:r>
            <a:r>
              <a:rPr lang="es-ES_tradnl" sz="2700" b="1" cap="all" spc="-120" dirty="0" smtClean="0">
                <a:solidFill>
                  <a:schemeClr val="tx1"/>
                </a:solidFill>
                <a:latin typeface="Arial Black" pitchFamily="34" charset="0"/>
              </a:rPr>
              <a:t>:</a:t>
            </a:r>
            <a:endParaRPr lang="es-ES_tradnl" sz="2700" b="1" cap="all" spc="-120" dirty="0">
              <a:solidFill>
                <a:schemeClr val="tx1"/>
              </a:solidFill>
              <a:latin typeface="Arial Black" pitchFamily="34" charset="0"/>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graphicFrame>
        <p:nvGraphicFramePr>
          <p:cNvPr id="6" name="Gráfico 5">
            <a:extLst>
              <a:ext uri="{FF2B5EF4-FFF2-40B4-BE49-F238E27FC236}">
                <a16:creationId xmlns:a16="http://schemas.microsoft.com/office/drawing/2014/main" id="{00000000-0008-0000-0300-000002000000}"/>
              </a:ext>
            </a:extLst>
          </p:cNvPr>
          <p:cNvGraphicFramePr/>
          <p:nvPr>
            <p:extLst/>
          </p:nvPr>
        </p:nvGraphicFramePr>
        <p:xfrm>
          <a:off x="1028875" y="931491"/>
          <a:ext cx="10559221" cy="49992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9583804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84148"/>
            <a:ext cx="10507946" cy="467882"/>
          </a:xfrm>
        </p:spPr>
        <p:txBody>
          <a:bodyPr>
            <a:normAutofit fontScale="90000"/>
          </a:bodyPr>
          <a:lstStyle/>
          <a:p>
            <a:pPr lvl="1" algn="l" rtl="0">
              <a:lnSpc>
                <a:spcPct val="89000"/>
              </a:lnSpc>
              <a:spcBef>
                <a:spcPct val="0"/>
              </a:spcBef>
            </a:pPr>
            <a:r>
              <a:rPr lang="es-CO" sz="3200" kern="1200" dirty="0" smtClean="0">
                <a:solidFill>
                  <a:schemeClr val="tx1"/>
                </a:solidFill>
                <a:latin typeface="Arial Black" panose="020B0A04020102020204" pitchFamily="34" charset="0"/>
                <a:ea typeface="+mj-ea"/>
                <a:cs typeface="+mj-cs"/>
              </a:rPr>
              <a:t>OBJETIVOS CORPORATIVOS O ESTRATÉGICOS:</a:t>
            </a:r>
            <a:r>
              <a:rPr lang="es-ES" sz="3200" kern="1200" dirty="0" smtClean="0">
                <a:solidFill>
                  <a:schemeClr val="tx1"/>
                </a:solidFill>
                <a:latin typeface="Arial Black" panose="020B0A04020102020204" pitchFamily="34" charset="0"/>
                <a:ea typeface="+mj-ea"/>
                <a:cs typeface="+mj-cs"/>
              </a:rPr>
              <a:t/>
            </a:r>
            <a:br>
              <a:rPr lang="es-ES" sz="3200" kern="1200" dirty="0" smtClean="0">
                <a:solidFill>
                  <a:schemeClr val="tx1"/>
                </a:solidFill>
                <a:latin typeface="Arial Black" panose="020B0A04020102020204" pitchFamily="34" charset="0"/>
                <a:ea typeface="+mj-ea"/>
                <a:cs typeface="+mj-cs"/>
              </a:rPr>
            </a:br>
            <a:endParaRPr lang="es-ES_tradnl" sz="4800" dirty="0">
              <a:solidFill>
                <a:schemeClr val="tx1"/>
              </a:solidFill>
              <a:latin typeface="Arial Black" panose="020B0A04020102020204" pitchFamily="34" charset="0"/>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764850"/>
            <a:ext cx="10728300" cy="5148840"/>
          </a:xfrm>
        </p:spPr>
        <p:txBody>
          <a:bodyPr>
            <a:noAutofit/>
          </a:bodyPr>
          <a:lstStyle/>
          <a:p>
            <a:pPr marL="457200" lvl="0" indent="-457200" algn="just">
              <a:buFont typeface="+mj-lt"/>
              <a:buAutoNum type="arabicPeriod"/>
            </a:pPr>
            <a:r>
              <a:rPr lang="es-CO" sz="2500" b="1" dirty="0">
                <a:solidFill>
                  <a:schemeClr val="tx1"/>
                </a:solidFill>
              </a:rPr>
              <a:t>Garantizar la prestación de servicios de salud </a:t>
            </a:r>
            <a:r>
              <a:rPr lang="es-CO" sz="2500" b="1" dirty="0" smtClean="0">
                <a:solidFill>
                  <a:schemeClr val="tx1"/>
                </a:solidFill>
              </a:rPr>
              <a:t>integrales, humanizados, con calidad y oportunidad a </a:t>
            </a:r>
            <a:r>
              <a:rPr lang="es-CO" sz="2500" b="1" dirty="0">
                <a:solidFill>
                  <a:schemeClr val="tx1"/>
                </a:solidFill>
              </a:rPr>
              <a:t>los usuarios. </a:t>
            </a:r>
            <a:endParaRPr lang="es-ES" sz="2500" b="1" dirty="0">
              <a:solidFill>
                <a:schemeClr val="tx1"/>
              </a:solidFill>
            </a:endParaRPr>
          </a:p>
          <a:p>
            <a:pPr marL="457200" indent="-457200" algn="just">
              <a:buFont typeface="+mj-lt"/>
              <a:buAutoNum type="arabicPeriod"/>
            </a:pPr>
            <a:r>
              <a:rPr lang="es-CO" sz="2500" b="1" dirty="0" smtClean="0">
                <a:solidFill>
                  <a:schemeClr val="tx1"/>
                </a:solidFill>
              </a:rPr>
              <a:t>Promover </a:t>
            </a:r>
            <a:r>
              <a:rPr lang="es-CO" sz="2500" b="1" dirty="0">
                <a:solidFill>
                  <a:schemeClr val="tx1"/>
                </a:solidFill>
              </a:rPr>
              <a:t>el fortalecimiento y desarrollo de la institución como prestador de servicios de salud. </a:t>
            </a:r>
            <a:endParaRPr lang="es-ES" sz="2500" b="1" dirty="0">
              <a:solidFill>
                <a:schemeClr val="tx1"/>
              </a:solidFill>
            </a:endParaRPr>
          </a:p>
          <a:p>
            <a:pPr marL="457200" indent="-457200" algn="just">
              <a:buFont typeface="+mj-lt"/>
              <a:buAutoNum type="arabicPeriod"/>
            </a:pPr>
            <a:r>
              <a:rPr lang="es-CO" sz="2500" b="1" dirty="0" smtClean="0">
                <a:solidFill>
                  <a:schemeClr val="tx1"/>
                </a:solidFill>
              </a:rPr>
              <a:t>Propender </a:t>
            </a:r>
            <a:r>
              <a:rPr lang="es-CO" sz="2500" b="1" dirty="0">
                <a:solidFill>
                  <a:schemeClr val="tx1"/>
                </a:solidFill>
              </a:rPr>
              <a:t>por el desarrollo del talento humano para alcanzar una prestación de servicios óptimos.</a:t>
            </a:r>
            <a:endParaRPr lang="es-ES" sz="2500" b="1" dirty="0">
              <a:solidFill>
                <a:schemeClr val="tx1"/>
              </a:solidFill>
            </a:endParaRPr>
          </a:p>
          <a:p>
            <a:pPr marL="457200" indent="-457200" algn="just">
              <a:buFont typeface="+mj-lt"/>
              <a:buAutoNum type="arabicPeriod"/>
            </a:pPr>
            <a:r>
              <a:rPr lang="es-CO" sz="2500" b="1" dirty="0" smtClean="0">
                <a:solidFill>
                  <a:schemeClr val="tx1"/>
                </a:solidFill>
              </a:rPr>
              <a:t>Garantizar </a:t>
            </a:r>
            <a:r>
              <a:rPr lang="es-CO" sz="2500" b="1" dirty="0">
                <a:solidFill>
                  <a:schemeClr val="tx1"/>
                </a:solidFill>
              </a:rPr>
              <a:t>la rentabilidad social y financiera de la entidad mediante un adecuado manejo gerencial.</a:t>
            </a:r>
            <a:endParaRPr lang="es-ES" sz="2500" b="1" dirty="0">
              <a:solidFill>
                <a:schemeClr val="tx1"/>
              </a:solidFill>
            </a:endParaRPr>
          </a:p>
          <a:p>
            <a:pPr marL="457200" indent="-457200" algn="just">
              <a:buFont typeface="+mj-lt"/>
              <a:buAutoNum type="arabicPeriod"/>
            </a:pPr>
            <a:r>
              <a:rPr lang="es-CO" sz="2500" b="1" dirty="0" smtClean="0">
                <a:solidFill>
                  <a:schemeClr val="tx1"/>
                </a:solidFill>
              </a:rPr>
              <a:t>Armonizar </a:t>
            </a:r>
            <a:r>
              <a:rPr lang="es-CO" sz="2500" b="1" dirty="0">
                <a:solidFill>
                  <a:schemeClr val="tx1"/>
                </a:solidFill>
              </a:rPr>
              <a:t>el desarrollo y crecimiento de la empresa de acuerdo a las condiciones y necesidades del entorno.</a:t>
            </a:r>
            <a:endParaRPr lang="es-ES" sz="2500" b="1" dirty="0">
              <a:solidFill>
                <a:schemeClr val="tx1"/>
              </a:solidFill>
            </a:endParaRPr>
          </a:p>
          <a:p>
            <a:pPr marL="457200" indent="-457200" algn="just">
              <a:buFont typeface="+mj-lt"/>
              <a:buAutoNum type="arabicPeriod"/>
            </a:pPr>
            <a:r>
              <a:rPr lang="es-CO" sz="2500" b="1" dirty="0" smtClean="0">
                <a:solidFill>
                  <a:schemeClr val="tx1"/>
                </a:solidFill>
              </a:rPr>
              <a:t>Promover </a:t>
            </a:r>
            <a:r>
              <a:rPr lang="es-CO" sz="2500" b="1" dirty="0">
                <a:solidFill>
                  <a:schemeClr val="tx1"/>
                </a:solidFill>
              </a:rPr>
              <a:t>la participación social en el municipio para el fortalecimiento y desarrollo de los objetivos </a:t>
            </a:r>
            <a:r>
              <a:rPr lang="es-CO" sz="2500" b="1" dirty="0" smtClean="0">
                <a:solidFill>
                  <a:schemeClr val="tx1"/>
                </a:solidFill>
              </a:rPr>
              <a:t>institucionales.</a:t>
            </a:r>
            <a:endParaRPr lang="es-ES_tradnl" sz="2500" dirty="0">
              <a:solidFill>
                <a:schemeClr val="tx1"/>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49436200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896432" y="695503"/>
            <a:ext cx="9806306" cy="3698717"/>
          </a:xfrm>
        </p:spPr>
        <p:txBody>
          <a:bodyPr>
            <a:noAutofit/>
          </a:bodyPr>
          <a:lstStyle/>
          <a:p>
            <a:pPr algn="ctr">
              <a:lnSpc>
                <a:spcPct val="112000"/>
              </a:lnSpc>
              <a:spcBef>
                <a:spcPts val="0"/>
              </a:spcBef>
            </a:pPr>
            <a:r>
              <a:rPr lang="es-ES_tradnl" sz="3600" b="1" dirty="0" smtClean="0">
                <a:solidFill>
                  <a:schemeClr val="tx1"/>
                </a:solidFill>
                <a:latin typeface="Arial Black" panose="020B0A04020102020204" pitchFamily="34" charset="0"/>
                <a:ea typeface="+mn-ea"/>
                <a:cs typeface="+mn-cs"/>
              </a:rPr>
              <a:t>Procesos de apoyo</a:t>
            </a:r>
            <a:r>
              <a:rPr lang="es-ES_tradnl" sz="3600" b="1" dirty="0" smtClean="0">
                <a:solidFill>
                  <a:schemeClr val="tx1"/>
                </a:solidFill>
                <a:latin typeface="Arial Black" panose="020B0A04020102020204" pitchFamily="34" charset="0"/>
              </a:rPr>
              <a:t>.</a:t>
            </a:r>
            <a:r>
              <a:rPr lang="es-ES_tradnl" sz="4400" b="1" dirty="0">
                <a:solidFill>
                  <a:schemeClr val="tx1"/>
                </a:solidFill>
                <a:latin typeface="Arial Black" panose="020B0A04020102020204" pitchFamily="34" charset="0"/>
              </a:rPr>
              <a:t/>
            </a:r>
            <a:br>
              <a:rPr lang="es-ES_tradnl" sz="4400" b="1" dirty="0">
                <a:solidFill>
                  <a:schemeClr val="tx1"/>
                </a:solidFill>
                <a:latin typeface="Arial Black" panose="020B0A04020102020204" pitchFamily="34" charset="0"/>
              </a:rPr>
            </a:br>
            <a:r>
              <a:rPr lang="es-ES_tradnl" sz="4400" b="1" dirty="0" smtClean="0">
                <a:solidFill>
                  <a:schemeClr val="tx1"/>
                </a:solidFill>
                <a:latin typeface="Arial Black" panose="020B0A04020102020204" pitchFamily="34" charset="0"/>
              </a:rPr>
              <a:t/>
            </a:r>
            <a:br>
              <a:rPr lang="es-ES_tradnl" sz="4400" b="1" dirty="0" smtClean="0">
                <a:solidFill>
                  <a:schemeClr val="tx1"/>
                </a:solidFill>
                <a:latin typeface="Arial Black" panose="020B0A04020102020204" pitchFamily="34" charset="0"/>
              </a:rPr>
            </a:br>
            <a:r>
              <a:rPr lang="es-ES_tradnl" sz="3200" b="1" cap="none" dirty="0" smtClean="0">
                <a:solidFill>
                  <a:schemeClr val="tx1"/>
                </a:solidFill>
                <a:latin typeface="Arial Black" panose="020B0A04020102020204" pitchFamily="34" charset="0"/>
              </a:rPr>
              <a:t>Informe del Sistema  de Gestión de la Seguridad y Salud en el Trabajo – SG-SST</a:t>
            </a:r>
            <a:endParaRPr lang="es-ES_tradnl" sz="3200" b="1" cap="none" dirty="0">
              <a:solidFill>
                <a:schemeClr val="tx1"/>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CO" sz="2200" b="1" dirty="0" smtClean="0">
                <a:solidFill>
                  <a:schemeClr val="tx1"/>
                </a:solidFill>
                <a:latin typeface="Arial" panose="020B0604020202020204" pitchFamily="34" charset="0"/>
                <a:cs typeface="Arial" panose="020B0604020202020204" pitchFamily="34" charset="0"/>
              </a:rPr>
              <a:t>JUAN CARLOS ÁLVAREZ ARANGO</a:t>
            </a:r>
            <a:endParaRPr lang="es-ES" sz="2200" b="1" dirty="0" smtClean="0">
              <a:solidFill>
                <a:schemeClr val="tx1"/>
              </a:solidFill>
              <a:latin typeface="Arial" panose="020B0604020202020204" pitchFamily="34" charset="0"/>
              <a:cs typeface="Arial" panose="020B0604020202020204" pitchFamily="34" charset="0"/>
            </a:endParaRPr>
          </a:p>
          <a:p>
            <a:pPr defTabSz="457200"/>
            <a:r>
              <a:rPr lang="es-CO" sz="2200" b="1" dirty="0" smtClean="0">
                <a:solidFill>
                  <a:schemeClr val="tx1"/>
                </a:solidFill>
                <a:latin typeface="Arial" panose="020B0604020202020204" pitchFamily="34" charset="0"/>
                <a:cs typeface="Arial" panose="020B0604020202020204" pitchFamily="34" charset="0"/>
              </a:rPr>
              <a:t>Jefe de Talento Humano</a:t>
            </a:r>
            <a:endParaRPr lang="es-ES_tradnl" sz="2200" b="1" dirty="0">
              <a:solidFill>
                <a:schemeClr val="tx1"/>
              </a:solidFill>
              <a:latin typeface="Arial" panose="020B0604020202020204" pitchFamily="34" charset="0"/>
              <a:cs typeface="Arial" panose="020B0604020202020204" pitchFamily="34" charset="0"/>
            </a:endParaRPr>
          </a:p>
          <a:p>
            <a:pPr defTabSz="457200"/>
            <a:endParaRPr lang="es-ES_tradnl" sz="2200" b="1" dirty="0">
              <a:solidFill>
                <a:schemeClr val="tx2">
                  <a:lumMod val="75000"/>
                </a:schemeClr>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96560384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6" name="Título 1">
            <a:extLst>
              <a:ext uri="{FF2B5EF4-FFF2-40B4-BE49-F238E27FC236}">
                <a16:creationId xmlns:a16="http://schemas.microsoft.com/office/drawing/2014/main" id="{DA078BA7-9CE1-55DC-A295-10CB65B32B09}"/>
              </a:ext>
            </a:extLst>
          </p:cNvPr>
          <p:cNvSpPr txBox="1">
            <a:spLocks/>
          </p:cNvSpPr>
          <p:nvPr/>
        </p:nvSpPr>
        <p:spPr>
          <a:xfrm>
            <a:off x="878541" y="272609"/>
            <a:ext cx="9601200" cy="1485900"/>
          </a:xfrm>
          <a:prstGeom prst="rect">
            <a:avLst/>
          </a:prstGeom>
        </p:spPr>
        <p:txBody>
          <a:bodyPr vert="horz" lIns="91440" tIns="45720" rIns="91440" bIns="45720" rtlCol="0" anchor="t">
            <a:normAutofit fontScale="975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r>
              <a:rPr lang="es-MX" sz="3100" b="1" spc="-120" dirty="0">
                <a:solidFill>
                  <a:schemeClr val="tx1"/>
                </a:solidFill>
                <a:latin typeface="Arial Black" pitchFamily="34" charset="0"/>
                <a:ea typeface="+mn-ea"/>
                <a:cs typeface="+mn-cs"/>
              </a:rPr>
              <a:t>CUMPLIMIENTO DE LOS REQUISITOS LEGALES</a:t>
            </a:r>
            <a:r>
              <a:rPr lang="es-MX" dirty="0" smtClean="0">
                <a:solidFill>
                  <a:schemeClr val="tx1"/>
                </a:solidFill>
                <a:latin typeface="Roboto Slab" pitchFamily="2" charset="0"/>
              </a:rPr>
              <a:t/>
            </a:r>
            <a:br>
              <a:rPr lang="es-MX" dirty="0" smtClean="0">
                <a:solidFill>
                  <a:schemeClr val="tx1"/>
                </a:solidFill>
                <a:latin typeface="Roboto Slab" pitchFamily="2" charset="0"/>
              </a:rPr>
            </a:br>
            <a:endParaRPr lang="es-CO" b="1" dirty="0">
              <a:solidFill>
                <a:schemeClr val="tx1"/>
              </a:solidFill>
            </a:endParaRPr>
          </a:p>
        </p:txBody>
      </p:sp>
      <p:sp>
        <p:nvSpPr>
          <p:cNvPr id="7" name="CuadroTexto 6">
            <a:extLst>
              <a:ext uri="{FF2B5EF4-FFF2-40B4-BE49-F238E27FC236}">
                <a16:creationId xmlns:a16="http://schemas.microsoft.com/office/drawing/2014/main" id="{2C92EB26-EA3D-0602-453A-26CBEB60A7BE}"/>
              </a:ext>
            </a:extLst>
          </p:cNvPr>
          <p:cNvSpPr txBox="1"/>
          <p:nvPr/>
        </p:nvSpPr>
        <p:spPr>
          <a:xfrm>
            <a:off x="878540" y="923281"/>
            <a:ext cx="7960659" cy="4832092"/>
          </a:xfrm>
          <a:prstGeom prst="rect">
            <a:avLst/>
          </a:prstGeom>
          <a:noFill/>
        </p:spPr>
        <p:txBody>
          <a:bodyPr wrap="square">
            <a:spAutoFit/>
          </a:bodyPr>
          <a:lstStyle/>
          <a:p>
            <a:pPr marL="285750" indent="-285750" algn="just">
              <a:buFont typeface="Arial" panose="020B0604020202020204" pitchFamily="34" charset="0"/>
              <a:buChar char="•"/>
            </a:pPr>
            <a:r>
              <a:rPr lang="es-MX" sz="2200" b="1" dirty="0"/>
              <a:t>Resolución 0312 de 2019 </a:t>
            </a:r>
            <a:r>
              <a:rPr lang="es-MX" sz="2200" dirty="0"/>
              <a:t>(Estándares mínimos del SG-SST).</a:t>
            </a:r>
          </a:p>
          <a:p>
            <a:pPr marL="285750" indent="-285750" algn="just">
              <a:buFont typeface="Arial" panose="020B0604020202020204" pitchFamily="34" charset="0"/>
              <a:buChar char="•"/>
            </a:pPr>
            <a:r>
              <a:rPr lang="es-MX" sz="2200" b="1" dirty="0"/>
              <a:t>Decreto 1072 de 2015 </a:t>
            </a:r>
            <a:r>
              <a:rPr lang="es-MX" sz="2200" dirty="0"/>
              <a:t>(Por medio del cual se expide el Decreto Único Reglamentario del Sector Trabajo).</a:t>
            </a:r>
          </a:p>
          <a:p>
            <a:pPr marL="285750" indent="-285750" algn="just">
              <a:buFont typeface="Arial" panose="020B0604020202020204" pitchFamily="34" charset="0"/>
              <a:buChar char="•"/>
            </a:pPr>
            <a:r>
              <a:rPr lang="es-MX" sz="2200" b="1" dirty="0"/>
              <a:t>Decreto 129 de 1994 </a:t>
            </a:r>
            <a:r>
              <a:rPr lang="es-MX" sz="2200" dirty="0"/>
              <a:t>(Por el cual se determina la organización y administración del Sistema General de Riesgos Profesionales.</a:t>
            </a:r>
          </a:p>
          <a:p>
            <a:pPr marL="285750" indent="-285750" algn="just">
              <a:buFont typeface="Arial" panose="020B0604020202020204" pitchFamily="34" charset="0"/>
              <a:buChar char="•"/>
            </a:pPr>
            <a:r>
              <a:rPr lang="es-MX" sz="2200" b="1" dirty="0"/>
              <a:t>Decreto 2090 de 2003 </a:t>
            </a:r>
            <a:r>
              <a:rPr lang="es-MX" sz="2200" dirty="0"/>
              <a:t>(Por el cual se definen las actividades de alto riesgo para la salud del trabajador y se modifican y señalan las condiciones, requisitos y beneficios del régimen de pensiones de los trabajadores que laboran en dichas actividades.</a:t>
            </a:r>
          </a:p>
          <a:p>
            <a:pPr marL="285750" indent="-285750" algn="just">
              <a:buFont typeface="Arial" panose="020B0604020202020204" pitchFamily="34" charset="0"/>
              <a:buChar char="•"/>
            </a:pPr>
            <a:r>
              <a:rPr lang="es-MX" sz="2200" b="1" dirty="0"/>
              <a:t>Resolución 2013 de 1986 </a:t>
            </a:r>
            <a:r>
              <a:rPr lang="es-MX" sz="2200" dirty="0"/>
              <a:t>(conformación y funcionamiento del copasst).</a:t>
            </a:r>
          </a:p>
          <a:p>
            <a:pPr marL="285750" indent="-285750" algn="just">
              <a:buFont typeface="Arial" panose="020B0604020202020204" pitchFamily="34" charset="0"/>
              <a:buChar char="•"/>
            </a:pPr>
            <a:r>
              <a:rPr lang="es-MX" sz="2200" b="1" dirty="0"/>
              <a:t>Resolución 652 de 2012 </a:t>
            </a:r>
            <a:r>
              <a:rPr lang="es-MX" sz="2200" dirty="0"/>
              <a:t>(conformación y funcionamiento del comité de convivencia laboral).</a:t>
            </a:r>
          </a:p>
        </p:txBody>
      </p:sp>
      <p:pic>
        <p:nvPicPr>
          <p:cNvPr id="8" name="Imagen 7">
            <a:extLst>
              <a:ext uri="{FF2B5EF4-FFF2-40B4-BE49-F238E27FC236}">
                <a16:creationId xmlns:a16="http://schemas.microsoft.com/office/drawing/2014/main" id="{BF2A0635-F3F5-8100-705E-6D1DE2E23822}"/>
              </a:ext>
            </a:extLst>
          </p:cNvPr>
          <p:cNvPicPr>
            <a:picLocks noChangeAspect="1"/>
          </p:cNvPicPr>
          <p:nvPr/>
        </p:nvPicPr>
        <p:blipFill>
          <a:blip r:embed="rId3"/>
          <a:stretch>
            <a:fillRect/>
          </a:stretch>
        </p:blipFill>
        <p:spPr>
          <a:xfrm>
            <a:off x="8955740" y="1156447"/>
            <a:ext cx="2801435" cy="3881718"/>
          </a:xfrm>
          <a:prstGeom prst="rect">
            <a:avLst/>
          </a:prstGeom>
        </p:spPr>
      </p:pic>
    </p:spTree>
    <p:extLst>
      <p:ext uri="{BB962C8B-B14F-4D97-AF65-F5344CB8AC3E}">
        <p14:creationId xmlns:p14="http://schemas.microsoft.com/office/powerpoint/2010/main" val="404829125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6" name="Rectángulo 5"/>
          <p:cNvSpPr/>
          <p:nvPr/>
        </p:nvSpPr>
        <p:spPr>
          <a:xfrm>
            <a:off x="999839" y="256302"/>
            <a:ext cx="4556055" cy="523220"/>
          </a:xfrm>
          <a:prstGeom prst="rect">
            <a:avLst/>
          </a:prstGeom>
        </p:spPr>
        <p:txBody>
          <a:bodyPr wrap="none">
            <a:spAutoFit/>
          </a:bodyPr>
          <a:lstStyle/>
          <a:p>
            <a:r>
              <a:rPr lang="es-CO" sz="2800" b="1" dirty="0">
                <a:latin typeface="Arial Black" pitchFamily="34" charset="0"/>
                <a:ea typeface="+mj-ea"/>
                <a:cs typeface="+mj-cs"/>
              </a:rPr>
              <a:t>POLÍTICA DEL SG-SST</a:t>
            </a:r>
            <a:endParaRPr lang="es-ES" sz="2800" b="1" dirty="0">
              <a:latin typeface="Arial Black" pitchFamily="34" charset="0"/>
              <a:ea typeface="+mj-ea"/>
              <a:cs typeface="+mj-cs"/>
            </a:endParaRPr>
          </a:p>
        </p:txBody>
      </p:sp>
      <p:sp>
        <p:nvSpPr>
          <p:cNvPr id="7" name="CuadroTexto 6">
            <a:extLst>
              <a:ext uri="{FF2B5EF4-FFF2-40B4-BE49-F238E27FC236}">
                <a16:creationId xmlns:a16="http://schemas.microsoft.com/office/drawing/2014/main" id="{8893B316-1AC9-49DC-9DBC-57201E1222EF}"/>
              </a:ext>
            </a:extLst>
          </p:cNvPr>
          <p:cNvSpPr txBox="1"/>
          <p:nvPr/>
        </p:nvSpPr>
        <p:spPr>
          <a:xfrm>
            <a:off x="859055" y="1029540"/>
            <a:ext cx="10898121" cy="3970318"/>
          </a:xfrm>
          <a:prstGeom prst="rect">
            <a:avLst/>
          </a:prstGeom>
          <a:noFill/>
          <a:ln w="28575">
            <a:solidFill>
              <a:schemeClr val="tx1"/>
            </a:solidFill>
          </a:ln>
        </p:spPr>
        <p:txBody>
          <a:bodyPr wrap="square" rtlCol="0">
            <a:spAutoFit/>
          </a:bodyPr>
          <a:lstStyle/>
          <a:p>
            <a:pPr algn="just"/>
            <a:r>
              <a:rPr lang="es-MX" sz="2800" b="1" dirty="0"/>
              <a:t>“ES POLÍTICA DE LA EMPRESA SOCIAL DEL ESTADO HOSPITAL SAN JUAN DE DIOS DE CONCORDIA - ANTIOQUIA, en sus operaciones de prestar Servicios de Salud, en todos los centros donde opera, reconocer la importancia del capital humano y comprometerse al más alto nivel de la organización con la implementación y mejoramiento continuo a través del Sistema de Gestión de Seguridad y Salud en el Trabajo SG-SST, el cual va encaminado a promover y mantener el bienestar físico, mental y social de los trabajadores y demás partes interesadas, ofreciendo lugares de trabajo seguros y adecuados”. </a:t>
            </a:r>
            <a:endParaRPr lang="es-ES" sz="2800" dirty="0"/>
          </a:p>
        </p:txBody>
      </p:sp>
    </p:spTree>
    <p:extLst>
      <p:ext uri="{BB962C8B-B14F-4D97-AF65-F5344CB8AC3E}">
        <p14:creationId xmlns:p14="http://schemas.microsoft.com/office/powerpoint/2010/main" val="197719014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6" name="Rectángulo 5"/>
          <p:cNvSpPr/>
          <p:nvPr/>
        </p:nvSpPr>
        <p:spPr>
          <a:xfrm>
            <a:off x="999839" y="256302"/>
            <a:ext cx="6521850" cy="445507"/>
          </a:xfrm>
          <a:prstGeom prst="rect">
            <a:avLst/>
          </a:prstGeom>
        </p:spPr>
        <p:txBody>
          <a:bodyPr wrap="none">
            <a:spAutoFit/>
          </a:bodyPr>
          <a:lstStyle/>
          <a:p>
            <a:pPr marL="514350" lvl="0" indent="-514350" defTabSz="914400">
              <a:lnSpc>
                <a:spcPct val="80000"/>
              </a:lnSpc>
              <a:spcBef>
                <a:spcPct val="0"/>
              </a:spcBef>
              <a:defRPr/>
            </a:pPr>
            <a:r>
              <a:rPr lang="es-CO" sz="2800" b="1" spc="-120" dirty="0">
                <a:latin typeface="Arial Black" pitchFamily="34" charset="0"/>
              </a:rPr>
              <a:t>OBJETIVO  GENERAL DEL SG-SST:</a:t>
            </a:r>
          </a:p>
        </p:txBody>
      </p:sp>
      <p:sp>
        <p:nvSpPr>
          <p:cNvPr id="8" name="Título 1"/>
          <p:cNvSpPr txBox="1">
            <a:spLocks/>
          </p:cNvSpPr>
          <p:nvPr/>
        </p:nvSpPr>
        <p:spPr>
          <a:xfrm>
            <a:off x="779466" y="1046580"/>
            <a:ext cx="7877220" cy="577021"/>
          </a:xfrm>
          <a:prstGeom prst="rect">
            <a:avLst/>
          </a:prstGeom>
        </p:spPr>
        <p:txBody>
          <a:bodyPr vert="horz" lIns="91440" tIns="45720" rIns="91440" bIns="45720" rtlCol="0" anchor="b">
            <a:normAutofit fontScale="97500"/>
          </a:bodyPr>
          <a:lstStyle>
            <a:lvl1pPr algn="l" defTabSz="914400"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marL="514350" marR="0" lvl="0" indent="-514350" algn="l" defTabSz="914400" rtl="0" eaLnBrk="1" fontAlgn="auto" latinLnBrk="0" hangingPunct="1">
              <a:lnSpc>
                <a:spcPct val="80000"/>
              </a:lnSpc>
              <a:spcBef>
                <a:spcPct val="0"/>
              </a:spcBef>
              <a:spcAft>
                <a:spcPts val="0"/>
              </a:spcAft>
              <a:buClrTx/>
              <a:buSzTx/>
              <a:buFontTx/>
              <a:buNone/>
              <a:tabLst/>
              <a:defRPr/>
            </a:pPr>
            <a:endParaRPr kumimoji="0" lang="es-CO" sz="3200" b="1" i="0" u="none" strike="noStrike" kern="1200" cap="none" spc="-120" normalizeH="0" baseline="0" noProof="0" dirty="0">
              <a:ln>
                <a:noFill/>
              </a:ln>
              <a:solidFill>
                <a:srgbClr val="471101">
                  <a:lumMod val="90000"/>
                  <a:lumOff val="10000"/>
                </a:srgbClr>
              </a:solidFill>
              <a:effectLst/>
              <a:uLnTx/>
              <a:uFillTx/>
              <a:latin typeface="Arial Black" pitchFamily="34" charset="0"/>
              <a:ea typeface="+mj-ea"/>
              <a:cs typeface="+mj-cs"/>
            </a:endParaRPr>
          </a:p>
        </p:txBody>
      </p:sp>
      <p:sp>
        <p:nvSpPr>
          <p:cNvPr id="9" name="CuadroTexto 8">
            <a:extLst>
              <a:ext uri="{FF2B5EF4-FFF2-40B4-BE49-F238E27FC236}">
                <a16:creationId xmlns:a16="http://schemas.microsoft.com/office/drawing/2014/main" id="{8893B316-1AC9-49DC-9DBC-57201E1222EF}"/>
              </a:ext>
            </a:extLst>
          </p:cNvPr>
          <p:cNvSpPr txBox="1"/>
          <p:nvPr/>
        </p:nvSpPr>
        <p:spPr>
          <a:xfrm>
            <a:off x="999839" y="821706"/>
            <a:ext cx="5654859" cy="4308872"/>
          </a:xfrm>
          <a:prstGeom prst="rect">
            <a:avLst/>
          </a:prstGeom>
          <a:noFill/>
          <a:ln w="28575">
            <a:solidFill>
              <a:schemeClr val="tx1"/>
            </a:solidFill>
          </a:ln>
        </p:spPr>
        <p:txBody>
          <a:bodyPr wrap="square" rtlCol="0">
            <a:spAutoFit/>
          </a:bodyPr>
          <a:lstStyle/>
          <a:p>
            <a:pPr algn="just"/>
            <a:r>
              <a:rPr lang="es-CO" sz="3200" b="1" kern="0" dirty="0">
                <a:solidFill>
                  <a:srgbClr val="231F20"/>
                </a:solidFill>
                <a:latin typeface="Arial" panose="020B0604020202020204" pitchFamily="34" charset="0"/>
                <a:ea typeface="Calibri" panose="020F0502020204030204" pitchFamily="34" charset="0"/>
                <a:cs typeface="Arial" panose="020B0604020202020204" pitchFamily="34" charset="0"/>
                <a:sym typeface="Calibri"/>
              </a:rPr>
              <a:t>Tiene por objeto mejorar las condiciones y el</a:t>
            </a:r>
            <a:r>
              <a:rPr lang="es-CO" sz="3200" b="1"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sym typeface="Calibri"/>
              </a:rPr>
              <a:t> </a:t>
            </a:r>
            <a:r>
              <a:rPr lang="es-CO" sz="3200" b="1" kern="0" dirty="0">
                <a:solidFill>
                  <a:srgbClr val="231F20"/>
                </a:solidFill>
                <a:latin typeface="Arial" panose="020B0604020202020204" pitchFamily="34" charset="0"/>
                <a:ea typeface="Calibri" panose="020F0502020204030204" pitchFamily="34" charset="0"/>
                <a:cs typeface="Arial" panose="020B0604020202020204" pitchFamily="34" charset="0"/>
                <a:sym typeface="Calibri"/>
              </a:rPr>
              <a:t>medio ambiente de trabajo, así como la salud</a:t>
            </a:r>
            <a:r>
              <a:rPr lang="es-CO" sz="3200" b="1"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sym typeface="Calibri"/>
              </a:rPr>
              <a:t> </a:t>
            </a:r>
            <a:r>
              <a:rPr lang="es-CO" sz="3200" b="1" kern="0" dirty="0">
                <a:solidFill>
                  <a:srgbClr val="231F20"/>
                </a:solidFill>
                <a:latin typeface="Arial" panose="020B0604020202020204" pitchFamily="34" charset="0"/>
                <a:ea typeface="Calibri" panose="020F0502020204030204" pitchFamily="34" charset="0"/>
                <a:cs typeface="Arial" panose="020B0604020202020204" pitchFamily="34" charset="0"/>
                <a:sym typeface="Calibri"/>
              </a:rPr>
              <a:t>en el trabajo, que conlleva la promoción y el</a:t>
            </a:r>
            <a:r>
              <a:rPr lang="es-CO" sz="3200" b="1"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sym typeface="Calibri"/>
              </a:rPr>
              <a:t> </a:t>
            </a:r>
            <a:r>
              <a:rPr lang="es-CO" sz="3200" b="1" kern="0" dirty="0">
                <a:solidFill>
                  <a:srgbClr val="231F20"/>
                </a:solidFill>
                <a:latin typeface="Arial" panose="020B0604020202020204" pitchFamily="34" charset="0"/>
                <a:ea typeface="Calibri" panose="020F0502020204030204" pitchFamily="34" charset="0"/>
                <a:cs typeface="Arial" panose="020B0604020202020204" pitchFamily="34" charset="0"/>
                <a:sym typeface="Calibri"/>
              </a:rPr>
              <a:t>mantenimiento del bienestar físico, mental y</a:t>
            </a:r>
            <a:r>
              <a:rPr lang="es-CO" sz="3200" b="1" kern="0" dirty="0">
                <a:solidFill>
                  <a:sysClr val="windowText" lastClr="000000"/>
                </a:solidFill>
                <a:latin typeface="Arial" panose="020B0604020202020204" pitchFamily="34" charset="0"/>
                <a:ea typeface="Calibri" panose="020F0502020204030204" pitchFamily="34" charset="0"/>
                <a:cs typeface="Arial" panose="020B0604020202020204" pitchFamily="34" charset="0"/>
                <a:sym typeface="Calibri"/>
              </a:rPr>
              <a:t> </a:t>
            </a:r>
            <a:r>
              <a:rPr lang="es-CO" sz="3200" b="1" kern="0" dirty="0">
                <a:solidFill>
                  <a:srgbClr val="231F20"/>
                </a:solidFill>
                <a:latin typeface="Arial" panose="020B0604020202020204" pitchFamily="34" charset="0"/>
                <a:ea typeface="Calibri" panose="020F0502020204030204" pitchFamily="34" charset="0"/>
                <a:cs typeface="Arial" panose="020B0604020202020204" pitchFamily="34" charset="0"/>
                <a:sym typeface="Calibri"/>
              </a:rPr>
              <a:t>social de los trabajadores.</a:t>
            </a:r>
          </a:p>
          <a:p>
            <a:endParaRPr lang="es-CO" dirty="0"/>
          </a:p>
        </p:txBody>
      </p:sp>
      <p:pic>
        <p:nvPicPr>
          <p:cNvPr id="10" name="Imagen 9">
            <a:extLst>
              <a:ext uri="{FF2B5EF4-FFF2-40B4-BE49-F238E27FC236}">
                <a16:creationId xmlns:a16="http://schemas.microsoft.com/office/drawing/2014/main" id="{BB99175D-6A86-4A55-AAF8-B78225E53FD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xmlns="" r:id="rId4"/>
              </a:ext>
            </a:extLst>
          </a:blip>
          <a:srcRect b="10766"/>
          <a:stretch/>
        </p:blipFill>
        <p:spPr>
          <a:xfrm>
            <a:off x="7155583" y="824488"/>
            <a:ext cx="4601593" cy="4306090"/>
          </a:xfrm>
          <a:prstGeom prst="rect">
            <a:avLst/>
          </a:prstGeom>
        </p:spPr>
      </p:pic>
    </p:spTree>
    <p:extLst>
      <p:ext uri="{BB962C8B-B14F-4D97-AF65-F5344CB8AC3E}">
        <p14:creationId xmlns:p14="http://schemas.microsoft.com/office/powerpoint/2010/main" val="6034037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6" name="Rectángulo 5"/>
          <p:cNvSpPr/>
          <p:nvPr/>
        </p:nvSpPr>
        <p:spPr>
          <a:xfrm>
            <a:off x="999839" y="256302"/>
            <a:ext cx="7586885" cy="445507"/>
          </a:xfrm>
          <a:prstGeom prst="rect">
            <a:avLst/>
          </a:prstGeom>
        </p:spPr>
        <p:txBody>
          <a:bodyPr wrap="none">
            <a:spAutoFit/>
          </a:bodyPr>
          <a:lstStyle/>
          <a:p>
            <a:pPr marL="514350" lvl="0" indent="-514350" defTabSz="914400">
              <a:lnSpc>
                <a:spcPct val="80000"/>
              </a:lnSpc>
              <a:spcBef>
                <a:spcPct val="0"/>
              </a:spcBef>
              <a:defRPr/>
            </a:pPr>
            <a:r>
              <a:rPr lang="es-CO" sz="2800" b="1" spc="-120" dirty="0" smtClean="0">
                <a:latin typeface="Arial Black" pitchFamily="34" charset="0"/>
              </a:rPr>
              <a:t>OBJETIVOS  ESPECÍFICOS </a:t>
            </a:r>
            <a:r>
              <a:rPr lang="es-CO" sz="2800" b="1" spc="-120" dirty="0">
                <a:latin typeface="Arial Black" pitchFamily="34" charset="0"/>
              </a:rPr>
              <a:t>DEL SG-SST:</a:t>
            </a:r>
          </a:p>
        </p:txBody>
      </p:sp>
      <p:sp>
        <p:nvSpPr>
          <p:cNvPr id="8" name="Título 1"/>
          <p:cNvSpPr txBox="1">
            <a:spLocks/>
          </p:cNvSpPr>
          <p:nvPr/>
        </p:nvSpPr>
        <p:spPr>
          <a:xfrm>
            <a:off x="779466" y="1046580"/>
            <a:ext cx="7877220" cy="577021"/>
          </a:xfrm>
          <a:prstGeom prst="rect">
            <a:avLst/>
          </a:prstGeom>
        </p:spPr>
        <p:txBody>
          <a:bodyPr vert="horz" lIns="91440" tIns="45720" rIns="91440" bIns="45720" rtlCol="0" anchor="b">
            <a:normAutofit fontScale="97500"/>
          </a:bodyPr>
          <a:lstStyle>
            <a:lvl1pPr algn="l" defTabSz="914400" rtl="0" eaLnBrk="1" latinLnBrk="0" hangingPunct="1">
              <a:lnSpc>
                <a:spcPct val="80000"/>
              </a:lnSpc>
              <a:spcBef>
                <a:spcPct val="0"/>
              </a:spcBef>
              <a:buNone/>
              <a:defRPr sz="8800" kern="1200" spc="-120" baseline="0">
                <a:solidFill>
                  <a:srgbClr val="FFFFFF"/>
                </a:solidFill>
                <a:latin typeface="+mj-lt"/>
                <a:ea typeface="+mj-ea"/>
                <a:cs typeface="+mj-cs"/>
              </a:defRPr>
            </a:lvl1pPr>
          </a:lstStyle>
          <a:p>
            <a:pPr marL="514350" marR="0" lvl="0" indent="-514350" algn="l" defTabSz="914400" rtl="0" eaLnBrk="1" fontAlgn="auto" latinLnBrk="0" hangingPunct="1">
              <a:lnSpc>
                <a:spcPct val="80000"/>
              </a:lnSpc>
              <a:spcBef>
                <a:spcPct val="0"/>
              </a:spcBef>
              <a:spcAft>
                <a:spcPts val="0"/>
              </a:spcAft>
              <a:buClrTx/>
              <a:buSzTx/>
              <a:buFontTx/>
              <a:buNone/>
              <a:tabLst/>
              <a:defRPr/>
            </a:pPr>
            <a:endParaRPr kumimoji="0" lang="es-CO" sz="3200" b="1" i="0" u="none" strike="noStrike" kern="1200" cap="none" spc="-120" normalizeH="0" baseline="0" noProof="0" dirty="0">
              <a:ln>
                <a:noFill/>
              </a:ln>
              <a:solidFill>
                <a:srgbClr val="471101">
                  <a:lumMod val="90000"/>
                  <a:lumOff val="10000"/>
                </a:srgbClr>
              </a:solidFill>
              <a:effectLst/>
              <a:uLnTx/>
              <a:uFillTx/>
              <a:latin typeface="Arial Black" pitchFamily="34" charset="0"/>
              <a:ea typeface="+mj-ea"/>
              <a:cs typeface="+mj-cs"/>
            </a:endParaRPr>
          </a:p>
        </p:txBody>
      </p:sp>
      <p:sp>
        <p:nvSpPr>
          <p:cNvPr id="2" name="Rectángulo 1"/>
          <p:cNvSpPr/>
          <p:nvPr/>
        </p:nvSpPr>
        <p:spPr>
          <a:xfrm>
            <a:off x="999839" y="701809"/>
            <a:ext cx="10654517" cy="5078313"/>
          </a:xfrm>
          <a:prstGeom prst="rect">
            <a:avLst/>
          </a:prstGeom>
        </p:spPr>
        <p:txBody>
          <a:bodyPr wrap="square">
            <a:spAutoFit/>
          </a:bodyPr>
          <a:lstStyle/>
          <a:p>
            <a:pPr marL="342900" lvl="0" indent="-342900" algn="just">
              <a:spcAft>
                <a:spcPts val="0"/>
              </a:spcAft>
              <a:buFont typeface="+mj-lt"/>
              <a:buAutoNum type="arabicPeriod"/>
            </a:pPr>
            <a:r>
              <a:rPr lang="es-MX" dirty="0">
                <a:latin typeface="Calibri" panose="020F0502020204030204" pitchFamily="34" charset="0"/>
                <a:ea typeface="Times New Roman" panose="02020603050405020304" pitchFamily="18" charset="0"/>
              </a:rPr>
              <a:t>Identificar e intervenir los peligros, evaluar y valorar los riesgos y establecer los respectivos controles del Sistema de Gestión de Seguridad y Salud en el Trabajo.</a:t>
            </a:r>
            <a:endParaRPr lang="es-ES" sz="1200" dirty="0">
              <a:latin typeface="Arial" panose="020B0604020202020204" pitchFamily="34" charset="0"/>
              <a:ea typeface="Times New Roman" panose="02020603050405020304" pitchFamily="18" charset="0"/>
            </a:endParaRPr>
          </a:p>
          <a:p>
            <a:pPr marL="342900" indent="-342900" algn="just">
              <a:spcAft>
                <a:spcPts val="0"/>
              </a:spcAft>
              <a:buFont typeface="+mj-lt"/>
              <a:buAutoNum type="arabicPeriod"/>
            </a:pPr>
            <a:r>
              <a:rPr lang="es-MX" dirty="0" smtClean="0">
                <a:latin typeface="Calibri" panose="020F0502020204030204" pitchFamily="34" charset="0"/>
                <a:ea typeface="Times New Roman" panose="02020603050405020304" pitchFamily="18" charset="0"/>
              </a:rPr>
              <a:t>Proteger </a:t>
            </a:r>
            <a:r>
              <a:rPr lang="es-MX" dirty="0">
                <a:latin typeface="Calibri" panose="020F0502020204030204" pitchFamily="34" charset="0"/>
                <a:ea typeface="Times New Roman" panose="02020603050405020304" pitchFamily="18" charset="0"/>
              </a:rPr>
              <a:t>la seguridad y salud de todos los trabajadores, mediante la mejora continua del Sistema de Gestión de Seguridad y Salud en el Trabajo.</a:t>
            </a:r>
            <a:endParaRPr lang="es-ES" sz="1200" dirty="0">
              <a:latin typeface="Arial" panose="020B0604020202020204" pitchFamily="34" charset="0"/>
              <a:ea typeface="Times New Roman" panose="02020603050405020304" pitchFamily="18" charset="0"/>
            </a:endParaRPr>
          </a:p>
          <a:p>
            <a:pPr marL="342900" indent="-342900" algn="just">
              <a:spcAft>
                <a:spcPts val="0"/>
              </a:spcAft>
              <a:buFont typeface="+mj-lt"/>
              <a:buAutoNum type="arabicPeriod"/>
            </a:pPr>
            <a:r>
              <a:rPr lang="es-MX" dirty="0" smtClean="0">
                <a:latin typeface="Calibri" panose="020F0502020204030204" pitchFamily="34" charset="0"/>
                <a:ea typeface="Times New Roman" panose="02020603050405020304" pitchFamily="18" charset="0"/>
              </a:rPr>
              <a:t>Responder </a:t>
            </a:r>
            <a:r>
              <a:rPr lang="es-MX" dirty="0">
                <a:latin typeface="Calibri" panose="020F0502020204030204" pitchFamily="34" charset="0"/>
                <a:ea typeface="Times New Roman" panose="02020603050405020304" pitchFamily="18" charset="0"/>
              </a:rPr>
              <a:t>oportunamente las inquietudes que provengan de las partes interesadas del Sistema de Gestión de Seguridad y Salud en el Trabajo.</a:t>
            </a:r>
            <a:endParaRPr lang="es-ES" sz="1200" dirty="0">
              <a:latin typeface="Arial" panose="020B0604020202020204" pitchFamily="34" charset="0"/>
              <a:ea typeface="Times New Roman" panose="02020603050405020304" pitchFamily="18" charset="0"/>
            </a:endParaRPr>
          </a:p>
          <a:p>
            <a:pPr marL="342900" indent="-342900" algn="just">
              <a:spcAft>
                <a:spcPts val="0"/>
              </a:spcAft>
              <a:buFont typeface="+mj-lt"/>
              <a:buAutoNum type="arabicPeriod"/>
            </a:pPr>
            <a:r>
              <a:rPr lang="es-ES" dirty="0" smtClean="0">
                <a:latin typeface="Calibri" panose="020F0502020204030204" pitchFamily="34" charset="0"/>
                <a:ea typeface="Times New Roman" panose="02020603050405020304" pitchFamily="18" charset="0"/>
              </a:rPr>
              <a:t>Asignar </a:t>
            </a:r>
            <a:r>
              <a:rPr lang="es-ES" dirty="0">
                <a:latin typeface="Calibri" panose="020F0502020204030204" pitchFamily="34" charset="0"/>
                <a:ea typeface="Times New Roman" panose="02020603050405020304" pitchFamily="18" charset="0"/>
              </a:rPr>
              <a:t>los recursos esenciales que defina la Gerencia General para establecer, implementar </a:t>
            </a:r>
            <a:r>
              <a:rPr lang="es-MX" dirty="0">
                <a:latin typeface="Calibri" panose="020F0502020204030204" pitchFamily="34" charset="0"/>
                <a:ea typeface="Times New Roman" panose="02020603050405020304" pitchFamily="18" charset="0"/>
              </a:rPr>
              <a:t>y mejoramiento continuo del Sistema de Gestión de Seguridad y Salud en el </a:t>
            </a:r>
            <a:r>
              <a:rPr lang="es-MX" dirty="0" smtClean="0">
                <a:latin typeface="Calibri" panose="020F0502020204030204" pitchFamily="34" charset="0"/>
                <a:ea typeface="Times New Roman" panose="02020603050405020304" pitchFamily="18" charset="0"/>
              </a:rPr>
              <a:t>Trabajo.</a:t>
            </a:r>
          </a:p>
          <a:p>
            <a:pPr marL="342900" indent="-342900">
              <a:buFont typeface="+mj-lt"/>
              <a:buAutoNum type="arabicPeriod"/>
            </a:pPr>
            <a:r>
              <a:rPr lang="es-ES" dirty="0"/>
              <a:t>F</a:t>
            </a:r>
            <a:r>
              <a:rPr lang="es-ES" dirty="0" smtClean="0"/>
              <a:t>omentará </a:t>
            </a:r>
            <a:r>
              <a:rPr lang="es-ES" dirty="0"/>
              <a:t>actividades tendientes principalmente a la prevención de accidentes y enfermedades laborales </a:t>
            </a:r>
            <a:endParaRPr lang="es-ES" dirty="0" smtClean="0"/>
          </a:p>
          <a:p>
            <a:pPr marL="342900" lvl="0" indent="-342900">
              <a:buFont typeface="+mj-lt"/>
              <a:buAutoNum type="arabicPeriod"/>
            </a:pPr>
            <a:r>
              <a:rPr lang="es-ES" dirty="0"/>
              <a:t>Hacer cumplir las políticas y con las normas y procedimientos establecidos</a:t>
            </a:r>
            <a:r>
              <a:rPr lang="es-MX" dirty="0"/>
              <a:t> en el Sistema de Gestión de Seguridad y Salud en el Trabajo</a:t>
            </a:r>
            <a:r>
              <a:rPr lang="es-ES" dirty="0"/>
              <a:t> por todos los empleados y contratistas</a:t>
            </a:r>
            <a:r>
              <a:rPr lang="es-MX" dirty="0"/>
              <a:t>.</a:t>
            </a:r>
            <a:endParaRPr lang="es-ES" dirty="0"/>
          </a:p>
          <a:p>
            <a:pPr marL="342900" indent="-342900">
              <a:buFont typeface="+mj-lt"/>
              <a:buAutoNum type="arabicPeriod"/>
            </a:pPr>
            <a:r>
              <a:rPr lang="es-MX" dirty="0" smtClean="0"/>
              <a:t>Realizar </a:t>
            </a:r>
            <a:r>
              <a:rPr lang="es-MX" dirty="0"/>
              <a:t>la entrega y velar por el uso correcto de los elementos de protección personal por parte de los empleados y contratistas de la institución. </a:t>
            </a:r>
            <a:endParaRPr lang="es-ES" dirty="0"/>
          </a:p>
          <a:p>
            <a:pPr marL="342900" indent="-342900">
              <a:buFont typeface="+mj-lt"/>
              <a:buAutoNum type="arabicPeriod"/>
            </a:pPr>
            <a:r>
              <a:rPr lang="es-MX" dirty="0"/>
              <a:t>Establecer mecanismos de prevención de las conductas de acoso </a:t>
            </a:r>
            <a:r>
              <a:rPr lang="es-MX" dirty="0" smtClean="0"/>
              <a:t>laboral</a:t>
            </a:r>
          </a:p>
          <a:p>
            <a:pPr marL="342900" indent="-342900">
              <a:buFont typeface="+mj-lt"/>
              <a:buAutoNum type="arabicPeriod"/>
            </a:pPr>
            <a:r>
              <a:rPr lang="es-MX" dirty="0"/>
              <a:t>Cumplir con los requerimientos normativos vigentes en materia de seguridad vial</a:t>
            </a:r>
            <a:r>
              <a:rPr lang="es-MX" dirty="0" smtClean="0"/>
              <a:t>.</a:t>
            </a:r>
          </a:p>
          <a:p>
            <a:pPr marL="342900" lvl="0" indent="-342900">
              <a:buFont typeface="+mj-lt"/>
              <a:buAutoNum type="arabicPeriod"/>
            </a:pPr>
            <a:r>
              <a:rPr lang="es-MX" dirty="0"/>
              <a:t>I</a:t>
            </a:r>
            <a:r>
              <a:rPr lang="es-MX" dirty="0" smtClean="0"/>
              <a:t>mplementación </a:t>
            </a:r>
            <a:r>
              <a:rPr lang="es-MX" dirty="0"/>
              <a:t>y mejoramiento continuo del Sistema de Gestión de Seguridad y Salud en el Trabajo.</a:t>
            </a:r>
            <a:endParaRPr lang="es-ES" dirty="0"/>
          </a:p>
          <a:p>
            <a:endParaRPr lang="es-ES" dirty="0"/>
          </a:p>
        </p:txBody>
      </p:sp>
    </p:spTree>
    <p:extLst>
      <p:ext uri="{BB962C8B-B14F-4D97-AF65-F5344CB8AC3E}">
        <p14:creationId xmlns:p14="http://schemas.microsoft.com/office/powerpoint/2010/main" val="34399375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019C2A8-B607-020B-4D4C-40BF309D4DDD}"/>
              </a:ext>
            </a:extLst>
          </p:cNvPr>
          <p:cNvSpPr>
            <a:spLocks noGrp="1"/>
          </p:cNvSpPr>
          <p:nvPr>
            <p:ph type="title"/>
          </p:nvPr>
        </p:nvSpPr>
        <p:spPr>
          <a:xfrm>
            <a:off x="1371600" y="347994"/>
            <a:ext cx="9601200" cy="1485900"/>
          </a:xfrm>
        </p:spPr>
        <p:txBody>
          <a:bodyPr>
            <a:normAutofit/>
          </a:bodyPr>
          <a:lstStyle/>
          <a:p>
            <a:pPr marL="514350" indent="-514350">
              <a:lnSpc>
                <a:spcPct val="80000"/>
              </a:lnSpc>
              <a:defRPr/>
            </a:pPr>
            <a:r>
              <a:rPr lang="es-MX" sz="2800" b="1" spc="-120" dirty="0">
                <a:solidFill>
                  <a:schemeClr val="tx1"/>
                </a:solidFill>
                <a:latin typeface="Arial Black" pitchFamily="34" charset="0"/>
                <a:ea typeface="+mn-ea"/>
                <a:cs typeface="+mn-cs"/>
              </a:rPr>
              <a:t>CUMPLIMIENTO PLAN DE TRABAJO </a:t>
            </a:r>
            <a:r>
              <a:rPr lang="es-MX" sz="2800" b="1" spc="-120" dirty="0" smtClean="0">
                <a:solidFill>
                  <a:schemeClr val="tx1"/>
                </a:solidFill>
                <a:latin typeface="Arial Black" pitchFamily="34" charset="0"/>
                <a:ea typeface="+mn-ea"/>
                <a:cs typeface="+mn-cs"/>
              </a:rPr>
              <a:t>SG-SST 2024</a:t>
            </a:r>
            <a:endParaRPr lang="es-CO" sz="2800" b="1" spc="-120" dirty="0">
              <a:solidFill>
                <a:schemeClr val="tx1"/>
              </a:solidFill>
              <a:latin typeface="Arial Black" pitchFamily="34" charset="0"/>
              <a:ea typeface="+mn-ea"/>
              <a:cs typeface="+mn-cs"/>
            </a:endParaRPr>
          </a:p>
        </p:txBody>
      </p:sp>
      <p:graphicFrame>
        <p:nvGraphicFramePr>
          <p:cNvPr id="3" name="2 Gráfico">
            <a:extLst>
              <a:ext uri="{FF2B5EF4-FFF2-40B4-BE49-F238E27FC236}">
                <a16:creationId xmlns:a16="http://schemas.microsoft.com/office/drawing/2014/main" id="{00000000-0008-0000-0100-0000933C0000}"/>
              </a:ext>
            </a:extLst>
          </p:cNvPr>
          <p:cNvGraphicFramePr>
            <a:graphicFrameLocks/>
          </p:cNvGraphicFramePr>
          <p:nvPr>
            <p:extLst/>
          </p:nvPr>
        </p:nvGraphicFramePr>
        <p:xfrm>
          <a:off x="1021976" y="1075766"/>
          <a:ext cx="10479742" cy="392654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Objeto 3">
            <a:extLst>
              <a:ext uri="{FF2B5EF4-FFF2-40B4-BE49-F238E27FC236}">
                <a16:creationId xmlns:a16="http://schemas.microsoft.com/office/drawing/2014/main" id="{F4AE0015-1225-1477-8AF4-65441CD5F3B1}"/>
              </a:ext>
            </a:extLst>
          </p:cNvPr>
          <p:cNvGraphicFramePr>
            <a:graphicFrameLocks noChangeAspect="1"/>
          </p:cNvGraphicFramePr>
          <p:nvPr>
            <p:extLst/>
          </p:nvPr>
        </p:nvGraphicFramePr>
        <p:xfrm>
          <a:off x="1021976" y="5175306"/>
          <a:ext cx="5466059" cy="536719"/>
        </p:xfrm>
        <a:graphic>
          <a:graphicData uri="http://schemas.openxmlformats.org/presentationml/2006/ole">
            <mc:AlternateContent xmlns:mc="http://schemas.openxmlformats.org/markup-compatibility/2006">
              <mc:Choice xmlns:v="urn:schemas-microsoft-com:vml" Requires="v">
                <p:oleObj spid="_x0000_s5148" name="Worksheet" r:id="rId4" imgW="3686240" imgH="361989" progId="Excel.Sheet.12">
                  <p:embed/>
                </p:oleObj>
              </mc:Choice>
              <mc:Fallback>
                <p:oleObj name="Worksheet" r:id="rId4" imgW="3686240" imgH="361989" progId="Excel.Sheet.12">
                  <p:embed/>
                  <p:pic>
                    <p:nvPicPr>
                      <p:cNvPr id="4" name="Objeto 3">
                        <a:extLst>
                          <a:ext uri="{FF2B5EF4-FFF2-40B4-BE49-F238E27FC236}">
                            <a16:creationId xmlns:a16="http://schemas.microsoft.com/office/drawing/2014/main" id="{F4AE0015-1225-1477-8AF4-65441CD5F3B1}"/>
                          </a:ext>
                        </a:extLst>
                      </p:cNvPr>
                      <p:cNvPicPr/>
                      <p:nvPr/>
                    </p:nvPicPr>
                    <p:blipFill>
                      <a:blip r:embed="rId5"/>
                      <a:stretch>
                        <a:fillRect/>
                      </a:stretch>
                    </p:blipFill>
                    <p:spPr>
                      <a:xfrm>
                        <a:off x="1021976" y="5175306"/>
                        <a:ext cx="5466059" cy="536719"/>
                      </a:xfrm>
                      <a:prstGeom prst="rect">
                        <a:avLst/>
                      </a:prstGeom>
                    </p:spPr>
                  </p:pic>
                </p:oleObj>
              </mc:Fallback>
            </mc:AlternateContent>
          </a:graphicData>
        </a:graphic>
      </p:graphicFrame>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6"/>
          <a:stretch>
            <a:fillRect/>
          </a:stretch>
        </p:blipFill>
        <p:spPr>
          <a:xfrm>
            <a:off x="9350577" y="5768817"/>
            <a:ext cx="2254199" cy="664811"/>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3755005" y="610122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5891702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9711DD-33BD-9101-5E8C-0B9D75C58665}"/>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32B2CAE5-BEF6-5A01-9871-D92252EDD2AF}"/>
              </a:ext>
            </a:extLst>
          </p:cNvPr>
          <p:cNvSpPr>
            <a:spLocks noGrp="1"/>
          </p:cNvSpPr>
          <p:nvPr>
            <p:ph type="title"/>
          </p:nvPr>
        </p:nvSpPr>
        <p:spPr>
          <a:xfrm>
            <a:off x="878541" y="353129"/>
            <a:ext cx="10865224" cy="730624"/>
          </a:xfrm>
        </p:spPr>
        <p:txBody>
          <a:bodyPr>
            <a:normAutofit/>
          </a:bodyPr>
          <a:lstStyle/>
          <a:p>
            <a:pPr marL="514350" indent="-514350">
              <a:lnSpc>
                <a:spcPct val="80000"/>
              </a:lnSpc>
              <a:defRPr/>
            </a:pPr>
            <a:r>
              <a:rPr lang="es-MX" sz="2800" b="1" spc="-120" dirty="0">
                <a:solidFill>
                  <a:schemeClr val="tx1"/>
                </a:solidFill>
                <a:latin typeface="Arial Black" pitchFamily="34" charset="0"/>
                <a:ea typeface="+mn-ea"/>
                <a:cs typeface="+mn-cs"/>
              </a:rPr>
              <a:t>CUMPLIMIENTO DEL CRONGRAMA DE CAPACITACIONES</a:t>
            </a:r>
            <a:endParaRPr lang="es-CO" sz="2800" b="1" spc="-120" dirty="0">
              <a:solidFill>
                <a:schemeClr val="tx1"/>
              </a:solidFill>
              <a:latin typeface="Arial Black" pitchFamily="34" charset="0"/>
              <a:ea typeface="+mn-ea"/>
              <a:cs typeface="+mn-cs"/>
            </a:endParaRPr>
          </a:p>
        </p:txBody>
      </p:sp>
      <p:graphicFrame>
        <p:nvGraphicFramePr>
          <p:cNvPr id="3" name="2 Gráfico">
            <a:extLst>
              <a:ext uri="{FF2B5EF4-FFF2-40B4-BE49-F238E27FC236}">
                <a16:creationId xmlns:a16="http://schemas.microsoft.com/office/drawing/2014/main" id="{245100BB-3533-4214-847A-1A1B6D352269}"/>
              </a:ext>
            </a:extLst>
          </p:cNvPr>
          <p:cNvGraphicFramePr>
            <a:graphicFrameLocks/>
          </p:cNvGraphicFramePr>
          <p:nvPr>
            <p:extLst/>
          </p:nvPr>
        </p:nvGraphicFramePr>
        <p:xfrm>
          <a:off x="946979" y="842682"/>
          <a:ext cx="10698173" cy="428513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Objeto 5">
            <a:extLst>
              <a:ext uri="{FF2B5EF4-FFF2-40B4-BE49-F238E27FC236}">
                <a16:creationId xmlns:a16="http://schemas.microsoft.com/office/drawing/2014/main" id="{3F29BBD0-B788-57E1-A851-339F49FB3883}"/>
              </a:ext>
            </a:extLst>
          </p:cNvPr>
          <p:cNvGraphicFramePr>
            <a:graphicFrameLocks noChangeAspect="1"/>
          </p:cNvGraphicFramePr>
          <p:nvPr>
            <p:extLst/>
          </p:nvPr>
        </p:nvGraphicFramePr>
        <p:xfrm>
          <a:off x="960692" y="5288382"/>
          <a:ext cx="4892851" cy="480435"/>
        </p:xfrm>
        <a:graphic>
          <a:graphicData uri="http://schemas.openxmlformats.org/presentationml/2006/ole">
            <mc:AlternateContent xmlns:mc="http://schemas.openxmlformats.org/markup-compatibility/2006">
              <mc:Choice xmlns:v="urn:schemas-microsoft-com:vml" Requires="v">
                <p:oleObj spid="_x0000_s6172" name="Worksheet" r:id="rId4" imgW="3686240" imgH="361989" progId="Excel.Sheet.12">
                  <p:embed/>
                </p:oleObj>
              </mc:Choice>
              <mc:Fallback>
                <p:oleObj name="Worksheet" r:id="rId4" imgW="3686240" imgH="361989" progId="Excel.Sheet.12">
                  <p:embed/>
                  <p:pic>
                    <p:nvPicPr>
                      <p:cNvPr id="6" name="Objeto 5">
                        <a:extLst>
                          <a:ext uri="{FF2B5EF4-FFF2-40B4-BE49-F238E27FC236}">
                            <a16:creationId xmlns:a16="http://schemas.microsoft.com/office/drawing/2014/main" id="{3F29BBD0-B788-57E1-A851-339F49FB3883}"/>
                          </a:ext>
                        </a:extLst>
                      </p:cNvPr>
                      <p:cNvPicPr/>
                      <p:nvPr/>
                    </p:nvPicPr>
                    <p:blipFill>
                      <a:blip r:embed="rId5"/>
                      <a:stretch>
                        <a:fillRect/>
                      </a:stretch>
                    </p:blipFill>
                    <p:spPr>
                      <a:xfrm>
                        <a:off x="960692" y="5288382"/>
                        <a:ext cx="4892851" cy="480435"/>
                      </a:xfrm>
                      <a:prstGeom prst="rect">
                        <a:avLst/>
                      </a:prstGeom>
                    </p:spPr>
                  </p:pic>
                </p:oleObj>
              </mc:Fallback>
            </mc:AlternateContent>
          </a:graphicData>
        </a:graphic>
      </p:graphicFrame>
      <p:sp>
        <p:nvSpPr>
          <p:cNvPr id="5" name="Subtítulo 2">
            <a:extLst>
              <a:ext uri="{FF2B5EF4-FFF2-40B4-BE49-F238E27FC236}">
                <a16:creationId xmlns:a16="http://schemas.microsoft.com/office/drawing/2014/main" id="{7B5BDAD4-FE42-4670-9B31-EACFB3062A4F}"/>
              </a:ext>
            </a:extLst>
          </p:cNvPr>
          <p:cNvSpPr txBox="1">
            <a:spLocks/>
          </p:cNvSpPr>
          <p:nvPr/>
        </p:nvSpPr>
        <p:spPr>
          <a:xfrm>
            <a:off x="4460206" y="610122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pic>
        <p:nvPicPr>
          <p:cNvPr id="7" name="Imagen 6">
            <a:extLst>
              <a:ext uri="{FF2B5EF4-FFF2-40B4-BE49-F238E27FC236}">
                <a16:creationId xmlns:a16="http://schemas.microsoft.com/office/drawing/2014/main" id="{57390852-32A9-7A47-BD06-6D9448C5788F}"/>
              </a:ext>
            </a:extLst>
          </p:cNvPr>
          <p:cNvPicPr>
            <a:picLocks noChangeAspect="1"/>
          </p:cNvPicPr>
          <p:nvPr/>
        </p:nvPicPr>
        <p:blipFill>
          <a:blip r:embed="rId6"/>
          <a:stretch>
            <a:fillRect/>
          </a:stretch>
        </p:blipFill>
        <p:spPr>
          <a:xfrm>
            <a:off x="9350577" y="5768817"/>
            <a:ext cx="2254199" cy="664811"/>
          </a:xfrm>
          <a:prstGeom prst="rect">
            <a:avLst/>
          </a:prstGeom>
        </p:spPr>
      </p:pic>
    </p:spTree>
    <p:extLst>
      <p:ext uri="{BB962C8B-B14F-4D97-AF65-F5344CB8AC3E}">
        <p14:creationId xmlns:p14="http://schemas.microsoft.com/office/powerpoint/2010/main" val="81177738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523653F-E602-3308-0350-EB6167ED972F}"/>
              </a:ext>
            </a:extLst>
          </p:cNvPr>
          <p:cNvSpPr>
            <a:spLocks noGrp="1"/>
          </p:cNvSpPr>
          <p:nvPr>
            <p:ph type="title"/>
          </p:nvPr>
        </p:nvSpPr>
        <p:spPr>
          <a:xfrm>
            <a:off x="950311" y="230419"/>
            <a:ext cx="9601200" cy="424005"/>
          </a:xfrm>
        </p:spPr>
        <p:txBody>
          <a:bodyPr>
            <a:normAutofit fontScale="90000"/>
          </a:bodyPr>
          <a:lstStyle/>
          <a:p>
            <a:pPr marL="514350" indent="-514350">
              <a:lnSpc>
                <a:spcPct val="80000"/>
              </a:lnSpc>
              <a:defRPr/>
            </a:pPr>
            <a:r>
              <a:rPr lang="es-MX" sz="2800" b="1" spc="-120" dirty="0">
                <a:solidFill>
                  <a:schemeClr val="tx1"/>
                </a:solidFill>
                <a:latin typeface="Arial Black" pitchFamily="34" charset="0"/>
                <a:ea typeface="+mn-ea"/>
                <a:cs typeface="+mn-cs"/>
              </a:rPr>
              <a:t>INTERVENCIÓN DE LOS PELIGROS Y RIESGOS</a:t>
            </a:r>
            <a:endParaRPr lang="es-CO" sz="2800" b="1" spc="-120" dirty="0">
              <a:solidFill>
                <a:schemeClr val="tx1"/>
              </a:solidFill>
              <a:latin typeface="Arial Black" pitchFamily="34" charset="0"/>
              <a:ea typeface="+mn-ea"/>
              <a:cs typeface="+mn-cs"/>
            </a:endParaRPr>
          </a:p>
        </p:txBody>
      </p:sp>
      <p:sp>
        <p:nvSpPr>
          <p:cNvPr id="7" name="CuadroTexto 6">
            <a:extLst>
              <a:ext uri="{FF2B5EF4-FFF2-40B4-BE49-F238E27FC236}">
                <a16:creationId xmlns:a16="http://schemas.microsoft.com/office/drawing/2014/main" id="{9D72C978-9650-F0B3-4DAB-4BE6F60B6405}"/>
              </a:ext>
            </a:extLst>
          </p:cNvPr>
          <p:cNvSpPr txBox="1"/>
          <p:nvPr/>
        </p:nvSpPr>
        <p:spPr>
          <a:xfrm>
            <a:off x="972381" y="2838629"/>
            <a:ext cx="5736877" cy="1015663"/>
          </a:xfrm>
          <a:prstGeom prst="rect">
            <a:avLst/>
          </a:prstGeom>
          <a:noFill/>
        </p:spPr>
        <p:txBody>
          <a:bodyPr wrap="square">
            <a:spAutoFit/>
          </a:bodyPr>
          <a:lstStyle/>
          <a:p>
            <a:pPr algn="just"/>
            <a:r>
              <a:rPr lang="es-ES" sz="2000" b="1" dirty="0">
                <a:latin typeface="Arial" panose="020B0604020202020204" pitchFamily="34" charset="0"/>
                <a:ea typeface="Arial" panose="020B0604020202020204" pitchFamily="34" charset="0"/>
              </a:rPr>
              <a:t>Con apoyo de la ARL s</a:t>
            </a:r>
            <a:r>
              <a:rPr lang="es-ES" sz="2000" b="1" dirty="0">
                <a:effectLst/>
                <a:latin typeface="Arial" panose="020B0604020202020204" pitchFamily="34" charset="0"/>
                <a:ea typeface="Arial" panose="020B0604020202020204" pitchFamily="34" charset="0"/>
              </a:rPr>
              <a:t>e realizó la evaluación de carga laboral al área de farmacia. </a:t>
            </a:r>
            <a:r>
              <a:rPr lang="es-ES" sz="2000" b="1" dirty="0">
                <a:latin typeface="Arial" panose="020B0604020202020204" pitchFamily="34" charset="0"/>
                <a:ea typeface="Arial" panose="020B0604020202020204" pitchFamily="34" charset="0"/>
              </a:rPr>
              <a:t>Del cual se generó un informe. </a:t>
            </a:r>
            <a:endParaRPr lang="es-CO" sz="2400" b="1" dirty="0"/>
          </a:p>
        </p:txBody>
      </p:sp>
      <p:sp>
        <p:nvSpPr>
          <p:cNvPr id="10" name="CuadroTexto 9">
            <a:extLst>
              <a:ext uri="{FF2B5EF4-FFF2-40B4-BE49-F238E27FC236}">
                <a16:creationId xmlns:a16="http://schemas.microsoft.com/office/drawing/2014/main" id="{2849FB12-2205-F211-D29D-CC9ACC152F85}"/>
              </a:ext>
            </a:extLst>
          </p:cNvPr>
          <p:cNvSpPr txBox="1"/>
          <p:nvPr/>
        </p:nvSpPr>
        <p:spPr>
          <a:xfrm>
            <a:off x="7306235" y="3807251"/>
            <a:ext cx="4554072" cy="1938992"/>
          </a:xfrm>
          <a:prstGeom prst="rect">
            <a:avLst/>
          </a:prstGeom>
          <a:noFill/>
        </p:spPr>
        <p:txBody>
          <a:bodyPr wrap="square">
            <a:spAutoFit/>
          </a:bodyPr>
          <a:lstStyle/>
          <a:p>
            <a:pPr algn="just"/>
            <a:r>
              <a:rPr lang="es-MX" sz="2400" b="1" dirty="0"/>
              <a:t>Se gestionó con los  proveedores Antisolar Alemana y Decoración y Diseño  la película </a:t>
            </a:r>
            <a:r>
              <a:rPr lang="es-MX" sz="2400" b="1" dirty="0" smtClean="0"/>
              <a:t>de control </a:t>
            </a:r>
            <a:r>
              <a:rPr lang="es-MX" sz="2400" b="1" dirty="0"/>
              <a:t>solar para el área de admisiones (sin gestionar la instalación).   </a:t>
            </a:r>
            <a:endParaRPr lang="es-CO" sz="2400" b="1" dirty="0"/>
          </a:p>
        </p:txBody>
      </p:sp>
      <p:pic>
        <p:nvPicPr>
          <p:cNvPr id="3" name="Imagen 2">
            <a:extLst>
              <a:ext uri="{FF2B5EF4-FFF2-40B4-BE49-F238E27FC236}">
                <a16:creationId xmlns:a16="http://schemas.microsoft.com/office/drawing/2014/main" id="{E4821667-B945-C955-1960-F5014640EB7C}"/>
              </a:ext>
            </a:extLst>
          </p:cNvPr>
          <p:cNvPicPr>
            <a:picLocks noChangeAspect="1"/>
          </p:cNvPicPr>
          <p:nvPr/>
        </p:nvPicPr>
        <p:blipFill>
          <a:blip r:embed="rId2"/>
          <a:stretch>
            <a:fillRect/>
          </a:stretch>
        </p:blipFill>
        <p:spPr>
          <a:xfrm>
            <a:off x="1021220" y="773922"/>
            <a:ext cx="3034160" cy="1885514"/>
          </a:xfrm>
          <a:prstGeom prst="rect">
            <a:avLst/>
          </a:prstGeom>
        </p:spPr>
      </p:pic>
      <p:pic>
        <p:nvPicPr>
          <p:cNvPr id="5" name="Imagen 4">
            <a:extLst>
              <a:ext uri="{FF2B5EF4-FFF2-40B4-BE49-F238E27FC236}">
                <a16:creationId xmlns:a16="http://schemas.microsoft.com/office/drawing/2014/main" id="{BBC80386-E816-03C5-270A-95A8881FB887}"/>
              </a:ext>
            </a:extLst>
          </p:cNvPr>
          <p:cNvPicPr>
            <a:picLocks noChangeAspect="1"/>
          </p:cNvPicPr>
          <p:nvPr/>
        </p:nvPicPr>
        <p:blipFill>
          <a:blip r:embed="rId3"/>
          <a:stretch>
            <a:fillRect/>
          </a:stretch>
        </p:blipFill>
        <p:spPr>
          <a:xfrm>
            <a:off x="950311" y="3854292"/>
            <a:ext cx="3034160" cy="2063728"/>
          </a:xfrm>
          <a:prstGeom prst="rect">
            <a:avLst/>
          </a:prstGeom>
        </p:spPr>
      </p:pic>
      <p:pic>
        <p:nvPicPr>
          <p:cNvPr id="6" name="Imagen 5">
            <a:extLst>
              <a:ext uri="{FF2B5EF4-FFF2-40B4-BE49-F238E27FC236}">
                <a16:creationId xmlns:a16="http://schemas.microsoft.com/office/drawing/2014/main" id="{3D6F9397-EC28-5AA1-1324-2C8D91C75F6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6235" y="654425"/>
            <a:ext cx="3989293" cy="2976282"/>
          </a:xfrm>
          <a:prstGeom prst="rect">
            <a:avLst/>
          </a:prstGeom>
          <a:noFill/>
        </p:spPr>
      </p:pic>
      <p:pic>
        <p:nvPicPr>
          <p:cNvPr id="8" name="Imagen 7">
            <a:extLst>
              <a:ext uri="{FF2B5EF4-FFF2-40B4-BE49-F238E27FC236}">
                <a16:creationId xmlns:a16="http://schemas.microsoft.com/office/drawing/2014/main" id="{33A88BD4-DAE9-FCCC-B5E6-36A70D159FBA}"/>
              </a:ext>
            </a:extLst>
          </p:cNvPr>
          <p:cNvPicPr>
            <a:picLocks noChangeAspect="1"/>
          </p:cNvPicPr>
          <p:nvPr/>
        </p:nvPicPr>
        <p:blipFill>
          <a:blip r:embed="rId5"/>
          <a:srcRect b="21787"/>
          <a:stretch/>
        </p:blipFill>
        <p:spPr>
          <a:xfrm>
            <a:off x="4347941" y="746410"/>
            <a:ext cx="2228020" cy="1967073"/>
          </a:xfrm>
          <a:prstGeom prst="rect">
            <a:avLst/>
          </a:prstGeom>
        </p:spPr>
      </p:pic>
      <p:pic>
        <p:nvPicPr>
          <p:cNvPr id="9" name="Imagen 8">
            <a:extLst>
              <a:ext uri="{FF2B5EF4-FFF2-40B4-BE49-F238E27FC236}">
                <a16:creationId xmlns:a16="http://schemas.microsoft.com/office/drawing/2014/main" id="{B0D77B0A-DCB9-D948-5ED9-0F9F902EA9AA}"/>
              </a:ext>
            </a:extLst>
          </p:cNvPr>
          <p:cNvPicPr>
            <a:picLocks noChangeAspect="1"/>
          </p:cNvPicPr>
          <p:nvPr/>
        </p:nvPicPr>
        <p:blipFill>
          <a:blip r:embed="rId6"/>
          <a:srcRect r="20110"/>
          <a:stretch/>
        </p:blipFill>
        <p:spPr>
          <a:xfrm>
            <a:off x="4055380" y="3854292"/>
            <a:ext cx="3034160" cy="2063728"/>
          </a:xfrm>
          <a:prstGeom prst="rect">
            <a:avLst/>
          </a:prstGeom>
        </p:spPr>
      </p:pic>
      <p:pic>
        <p:nvPicPr>
          <p:cNvPr id="12" name="Imagen 11">
            <a:extLst>
              <a:ext uri="{FF2B5EF4-FFF2-40B4-BE49-F238E27FC236}">
                <a16:creationId xmlns:a16="http://schemas.microsoft.com/office/drawing/2014/main" id="{57390852-32A9-7A47-BD06-6D9448C5788F}"/>
              </a:ext>
            </a:extLst>
          </p:cNvPr>
          <p:cNvPicPr>
            <a:picLocks noChangeAspect="1"/>
          </p:cNvPicPr>
          <p:nvPr/>
        </p:nvPicPr>
        <p:blipFill>
          <a:blip r:embed="rId7"/>
          <a:stretch>
            <a:fillRect/>
          </a:stretch>
        </p:blipFill>
        <p:spPr>
          <a:xfrm>
            <a:off x="9350577" y="5768817"/>
            <a:ext cx="2254199" cy="664811"/>
          </a:xfrm>
          <a:prstGeom prst="rect">
            <a:avLst/>
          </a:prstGeom>
        </p:spPr>
      </p:pic>
      <p:sp>
        <p:nvSpPr>
          <p:cNvPr id="13" name="Subtítulo 2">
            <a:extLst>
              <a:ext uri="{FF2B5EF4-FFF2-40B4-BE49-F238E27FC236}">
                <a16:creationId xmlns:a16="http://schemas.microsoft.com/office/drawing/2014/main" id="{7B5BDAD4-FE42-4670-9B31-EACFB3062A4F}"/>
              </a:ext>
            </a:extLst>
          </p:cNvPr>
          <p:cNvSpPr txBox="1">
            <a:spLocks/>
          </p:cNvSpPr>
          <p:nvPr/>
        </p:nvSpPr>
        <p:spPr>
          <a:xfrm>
            <a:off x="3840819" y="6210173"/>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72709364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2" name="Rectángulo 1"/>
          <p:cNvSpPr/>
          <p:nvPr/>
        </p:nvSpPr>
        <p:spPr>
          <a:xfrm>
            <a:off x="1250934" y="232193"/>
            <a:ext cx="8724953" cy="523220"/>
          </a:xfrm>
          <a:prstGeom prst="rect">
            <a:avLst/>
          </a:prstGeom>
        </p:spPr>
        <p:txBody>
          <a:bodyPr wrap="none">
            <a:spAutoFit/>
          </a:bodyPr>
          <a:lstStyle/>
          <a:p>
            <a:r>
              <a:rPr lang="es-MX" sz="2800" b="1" spc="-120" dirty="0">
                <a:latin typeface="Arial Black" pitchFamily="34" charset="0"/>
              </a:rPr>
              <a:t>INTERVENCIÓN DE LOS PELIGROS Y RIESGOS</a:t>
            </a:r>
            <a:endParaRPr lang="es-ES" sz="2800" b="1" spc="-120" dirty="0">
              <a:latin typeface="Arial Black" pitchFamily="34" charset="0"/>
            </a:endParaRPr>
          </a:p>
        </p:txBody>
      </p:sp>
      <p:pic>
        <p:nvPicPr>
          <p:cNvPr id="9" name="Imagen 8">
            <a:extLst>
              <a:ext uri="{FF2B5EF4-FFF2-40B4-BE49-F238E27FC236}">
                <a16:creationId xmlns:a16="http://schemas.microsoft.com/office/drawing/2014/main" id="{AD9B3015-2CD4-7276-C5BB-EEE9AEB0E3C1}"/>
              </a:ext>
            </a:extLst>
          </p:cNvPr>
          <p:cNvPicPr>
            <a:picLocks noChangeAspect="1"/>
          </p:cNvPicPr>
          <p:nvPr/>
        </p:nvPicPr>
        <p:blipFill>
          <a:blip r:embed="rId3"/>
          <a:stretch>
            <a:fillRect/>
          </a:stretch>
        </p:blipFill>
        <p:spPr>
          <a:xfrm>
            <a:off x="1006944" y="3783105"/>
            <a:ext cx="3107856" cy="2223105"/>
          </a:xfrm>
          <a:prstGeom prst="rect">
            <a:avLst/>
          </a:prstGeom>
        </p:spPr>
      </p:pic>
      <p:sp>
        <p:nvSpPr>
          <p:cNvPr id="10" name="CuadroTexto 9">
            <a:extLst>
              <a:ext uri="{FF2B5EF4-FFF2-40B4-BE49-F238E27FC236}">
                <a16:creationId xmlns:a16="http://schemas.microsoft.com/office/drawing/2014/main" id="{BF155B5A-2CB4-BD2C-65A1-4E9A95BA810E}"/>
              </a:ext>
            </a:extLst>
          </p:cNvPr>
          <p:cNvSpPr txBox="1"/>
          <p:nvPr/>
        </p:nvSpPr>
        <p:spPr>
          <a:xfrm>
            <a:off x="1006944" y="882462"/>
            <a:ext cx="3228025" cy="2677656"/>
          </a:xfrm>
          <a:prstGeom prst="rect">
            <a:avLst/>
          </a:prstGeom>
          <a:noFill/>
        </p:spPr>
        <p:txBody>
          <a:bodyPr wrap="square">
            <a:spAutoFit/>
          </a:bodyPr>
          <a:lstStyle/>
          <a:p>
            <a:pPr algn="just"/>
            <a:r>
              <a:rPr lang="es-ES" sz="2400" b="1" dirty="0">
                <a:latin typeface="Arial" panose="020B0604020202020204" pitchFamily="34" charset="0"/>
              </a:rPr>
              <a:t>Se elaboró el procedimiento de trabajo seguro en alturas para la limpieza de techos, canoas, ventanales y escaleras. </a:t>
            </a:r>
            <a:endParaRPr lang="es-CO" sz="2400" b="1" dirty="0"/>
          </a:p>
        </p:txBody>
      </p:sp>
      <p:sp>
        <p:nvSpPr>
          <p:cNvPr id="3" name="Rectángulo 2"/>
          <p:cNvSpPr/>
          <p:nvPr/>
        </p:nvSpPr>
        <p:spPr>
          <a:xfrm>
            <a:off x="4590994" y="4080278"/>
            <a:ext cx="6910723" cy="1815882"/>
          </a:xfrm>
          <a:prstGeom prst="rect">
            <a:avLst/>
          </a:prstGeom>
        </p:spPr>
        <p:txBody>
          <a:bodyPr wrap="square">
            <a:spAutoFit/>
          </a:bodyPr>
          <a:lstStyle/>
          <a:p>
            <a:pPr algn="just"/>
            <a:r>
              <a:rPr lang="es-ES" sz="2800" b="1" dirty="0">
                <a:latin typeface="Arial" panose="020B0604020202020204" pitchFamily="34" charset="0"/>
                <a:ea typeface="Arial" panose="020B0604020202020204" pitchFamily="34" charset="0"/>
              </a:rPr>
              <a:t>Se gestionó con la ARL inspecciones de seguridad en varias áreas de trabajo. De las inspecciones se generaron los  informes. </a:t>
            </a:r>
            <a:endParaRPr lang="es-CO" sz="3200" b="1" dirty="0"/>
          </a:p>
        </p:txBody>
      </p:sp>
      <p:pic>
        <p:nvPicPr>
          <p:cNvPr id="11" name="Imagen 10">
            <a:extLst>
              <a:ext uri="{FF2B5EF4-FFF2-40B4-BE49-F238E27FC236}">
                <a16:creationId xmlns:a16="http://schemas.microsoft.com/office/drawing/2014/main" id="{B7D0D1F6-7CA6-A100-E714-C8D51D8D6314}"/>
              </a:ext>
            </a:extLst>
          </p:cNvPr>
          <p:cNvPicPr>
            <a:picLocks noChangeAspect="1"/>
          </p:cNvPicPr>
          <p:nvPr/>
        </p:nvPicPr>
        <p:blipFill>
          <a:blip r:embed="rId4"/>
          <a:stretch>
            <a:fillRect/>
          </a:stretch>
        </p:blipFill>
        <p:spPr>
          <a:xfrm>
            <a:off x="4590995" y="882462"/>
            <a:ext cx="2217893" cy="2912279"/>
          </a:xfrm>
          <a:prstGeom prst="rect">
            <a:avLst/>
          </a:prstGeom>
        </p:spPr>
      </p:pic>
      <p:pic>
        <p:nvPicPr>
          <p:cNvPr id="12" name="Imagen 11">
            <a:extLst>
              <a:ext uri="{FF2B5EF4-FFF2-40B4-BE49-F238E27FC236}">
                <a16:creationId xmlns:a16="http://schemas.microsoft.com/office/drawing/2014/main" id="{5342DDA0-5BD6-3E3E-0511-0E25F80079BB}"/>
              </a:ext>
            </a:extLst>
          </p:cNvPr>
          <p:cNvPicPr>
            <a:picLocks noChangeAspect="1"/>
          </p:cNvPicPr>
          <p:nvPr/>
        </p:nvPicPr>
        <p:blipFill>
          <a:blip r:embed="rId5"/>
          <a:stretch>
            <a:fillRect/>
          </a:stretch>
        </p:blipFill>
        <p:spPr>
          <a:xfrm>
            <a:off x="7065996" y="901425"/>
            <a:ext cx="2114677" cy="2881679"/>
          </a:xfrm>
          <a:prstGeom prst="rect">
            <a:avLst/>
          </a:prstGeom>
        </p:spPr>
      </p:pic>
      <p:pic>
        <p:nvPicPr>
          <p:cNvPr id="13" name="Imagen 12">
            <a:extLst>
              <a:ext uri="{FF2B5EF4-FFF2-40B4-BE49-F238E27FC236}">
                <a16:creationId xmlns:a16="http://schemas.microsoft.com/office/drawing/2014/main" id="{A18D4968-A27A-6DDB-0C13-6C704B1C4916}"/>
              </a:ext>
            </a:extLst>
          </p:cNvPr>
          <p:cNvPicPr>
            <a:picLocks noChangeAspect="1"/>
          </p:cNvPicPr>
          <p:nvPr/>
        </p:nvPicPr>
        <p:blipFill>
          <a:blip r:embed="rId6"/>
          <a:stretch>
            <a:fillRect/>
          </a:stretch>
        </p:blipFill>
        <p:spPr>
          <a:xfrm>
            <a:off x="9502977" y="901425"/>
            <a:ext cx="1998741" cy="2881679"/>
          </a:xfrm>
          <a:prstGeom prst="rect">
            <a:avLst/>
          </a:prstGeom>
        </p:spPr>
      </p:pic>
    </p:spTree>
    <p:extLst>
      <p:ext uri="{BB962C8B-B14F-4D97-AF65-F5344CB8AC3E}">
        <p14:creationId xmlns:p14="http://schemas.microsoft.com/office/powerpoint/2010/main" val="411896123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2" name="Rectángulo 1"/>
          <p:cNvSpPr/>
          <p:nvPr/>
        </p:nvSpPr>
        <p:spPr>
          <a:xfrm>
            <a:off x="1250934" y="232193"/>
            <a:ext cx="8724953" cy="523220"/>
          </a:xfrm>
          <a:prstGeom prst="rect">
            <a:avLst/>
          </a:prstGeom>
        </p:spPr>
        <p:txBody>
          <a:bodyPr wrap="none">
            <a:spAutoFit/>
          </a:bodyPr>
          <a:lstStyle/>
          <a:p>
            <a:r>
              <a:rPr lang="es-MX" sz="2800" b="1" spc="-120" dirty="0">
                <a:latin typeface="Arial Black" pitchFamily="34" charset="0"/>
              </a:rPr>
              <a:t>INTERVENCIÓN DE LOS PELIGROS Y RIESGOS</a:t>
            </a:r>
            <a:endParaRPr lang="es-ES" sz="2800" b="1" spc="-120" dirty="0">
              <a:latin typeface="Arial Black" pitchFamily="34" charset="0"/>
            </a:endParaRPr>
          </a:p>
        </p:txBody>
      </p:sp>
      <p:sp>
        <p:nvSpPr>
          <p:cNvPr id="6" name="CuadroTexto 5">
            <a:extLst>
              <a:ext uri="{FF2B5EF4-FFF2-40B4-BE49-F238E27FC236}">
                <a16:creationId xmlns:a16="http://schemas.microsoft.com/office/drawing/2014/main" id="{56D8BE99-1D28-AF0B-3D8B-63861DFB18C6}"/>
              </a:ext>
            </a:extLst>
          </p:cNvPr>
          <p:cNvSpPr txBox="1"/>
          <p:nvPr/>
        </p:nvSpPr>
        <p:spPr>
          <a:xfrm>
            <a:off x="1040170" y="969613"/>
            <a:ext cx="5029200" cy="646331"/>
          </a:xfrm>
          <a:prstGeom prst="rect">
            <a:avLst/>
          </a:prstGeom>
          <a:noFill/>
        </p:spPr>
        <p:txBody>
          <a:bodyPr wrap="square">
            <a:spAutoFit/>
          </a:bodyPr>
          <a:lstStyle/>
          <a:p>
            <a:pPr algn="just"/>
            <a:r>
              <a:rPr lang="es-ES" dirty="0">
                <a:latin typeface="Arial" panose="020B0604020202020204" pitchFamily="34" charset="0"/>
                <a:ea typeface="Arial" panose="020B0604020202020204" pitchFamily="34" charset="0"/>
              </a:rPr>
              <a:t>Se gestionó con la ARL los dosímetros para todo el periodo 2024. </a:t>
            </a:r>
            <a:endParaRPr lang="es-CO" sz="2000" dirty="0"/>
          </a:p>
        </p:txBody>
      </p:sp>
      <p:sp>
        <p:nvSpPr>
          <p:cNvPr id="7" name="CuadroTexto 6">
            <a:extLst>
              <a:ext uri="{FF2B5EF4-FFF2-40B4-BE49-F238E27FC236}">
                <a16:creationId xmlns:a16="http://schemas.microsoft.com/office/drawing/2014/main" id="{8E4CDF3A-2B36-245B-BC57-17FDAC754350}"/>
              </a:ext>
            </a:extLst>
          </p:cNvPr>
          <p:cNvSpPr txBox="1"/>
          <p:nvPr/>
        </p:nvSpPr>
        <p:spPr>
          <a:xfrm>
            <a:off x="1040170" y="1630415"/>
            <a:ext cx="5210558" cy="2769989"/>
          </a:xfrm>
          <a:prstGeom prst="rect">
            <a:avLst/>
          </a:prstGeom>
          <a:noFill/>
        </p:spPr>
        <p:txBody>
          <a:bodyPr wrap="square">
            <a:spAutoFit/>
          </a:bodyPr>
          <a:lstStyle/>
          <a:p>
            <a:pPr algn="l"/>
            <a:r>
              <a:rPr lang="es-MX" sz="1600" b="1" i="0" dirty="0">
                <a:solidFill>
                  <a:srgbClr val="242424"/>
                </a:solidFill>
                <a:effectLst/>
                <a:latin typeface="Calibri" panose="020F0502020204030204" pitchFamily="34" charset="0"/>
              </a:rPr>
              <a:t>Periodicidad de entrega de dosímetros Rayos X: Mensual</a:t>
            </a:r>
            <a:endParaRPr lang="es-MX" b="0" i="0" dirty="0">
              <a:solidFill>
                <a:srgbClr val="242424"/>
              </a:solidFill>
              <a:effectLst/>
              <a:latin typeface="Segoe UI" panose="020B0502040204020203" pitchFamily="34" charset="0"/>
            </a:endParaRPr>
          </a:p>
          <a:p>
            <a:pPr algn="l"/>
            <a:r>
              <a:rPr lang="es-MX" sz="1800" b="0" i="0" dirty="0">
                <a:solidFill>
                  <a:srgbClr val="000000"/>
                </a:solidFill>
                <a:effectLst/>
                <a:latin typeface="Calibri" panose="020F0502020204030204" pitchFamily="34" charset="0"/>
              </a:rPr>
              <a:t>Katerin Yulieth Santiago Polo - Tecnóloga en Radiología</a:t>
            </a:r>
            <a:endParaRPr lang="es-MX" b="0" i="0" dirty="0">
              <a:solidFill>
                <a:srgbClr val="242424"/>
              </a:solidFill>
              <a:effectLst/>
              <a:latin typeface="Segoe UI" panose="020B0502040204020203" pitchFamily="34" charset="0"/>
            </a:endParaRPr>
          </a:p>
          <a:p>
            <a:pPr algn="l"/>
            <a:r>
              <a:rPr lang="es-MX" sz="1800" b="0" i="0" dirty="0">
                <a:solidFill>
                  <a:srgbClr val="000000"/>
                </a:solidFill>
                <a:effectLst/>
                <a:latin typeface="Calibri" panose="020F0502020204030204" pitchFamily="34" charset="0"/>
              </a:rPr>
              <a:t>CC:  1.043.933.536</a:t>
            </a:r>
            <a:endParaRPr lang="es-MX" b="0" i="0" dirty="0">
              <a:solidFill>
                <a:srgbClr val="242424"/>
              </a:solidFill>
              <a:effectLst/>
              <a:latin typeface="Segoe UI" panose="020B0502040204020203" pitchFamily="34" charset="0"/>
            </a:endParaRPr>
          </a:p>
          <a:p>
            <a:pPr algn="l"/>
            <a:r>
              <a:rPr lang="es-MX" sz="1800" b="0" i="0" dirty="0">
                <a:solidFill>
                  <a:srgbClr val="000000"/>
                </a:solidFill>
                <a:effectLst/>
                <a:latin typeface="Calibri" panose="020F0502020204030204" pitchFamily="34" charset="0"/>
              </a:rPr>
              <a:t>Riesgo 5</a:t>
            </a:r>
            <a:endParaRPr lang="es-MX" b="0" i="0" dirty="0">
              <a:solidFill>
                <a:srgbClr val="242424"/>
              </a:solidFill>
              <a:effectLst/>
              <a:latin typeface="Segoe UI" panose="020B0502040204020203" pitchFamily="34" charset="0"/>
            </a:endParaRPr>
          </a:p>
          <a:p>
            <a:pPr algn="l"/>
            <a:r>
              <a:rPr lang="es-MX" sz="1600" b="0" i="0" dirty="0">
                <a:solidFill>
                  <a:srgbClr val="242424"/>
                </a:solidFill>
                <a:effectLst/>
                <a:latin typeface="Calibri" panose="020F0502020204030204" pitchFamily="34" charset="0"/>
              </a:rPr>
              <a:t> </a:t>
            </a:r>
            <a:r>
              <a:rPr lang="es-MX" sz="1600" b="1" i="0" dirty="0" smtClean="0">
                <a:solidFill>
                  <a:srgbClr val="242424"/>
                </a:solidFill>
                <a:effectLst/>
                <a:latin typeface="Calibri" panose="020F0502020204030204" pitchFamily="34" charset="0"/>
              </a:rPr>
              <a:t>Periodicidad </a:t>
            </a:r>
            <a:r>
              <a:rPr lang="es-MX" sz="1600" b="1" i="0" dirty="0">
                <a:solidFill>
                  <a:srgbClr val="242424"/>
                </a:solidFill>
                <a:effectLst/>
                <a:latin typeface="Calibri" panose="020F0502020204030204" pitchFamily="34" charset="0"/>
              </a:rPr>
              <a:t>de entrega de dosímetros Optometría: Trimestral</a:t>
            </a:r>
            <a:endParaRPr lang="es-MX" b="0" i="0" dirty="0">
              <a:solidFill>
                <a:srgbClr val="242424"/>
              </a:solidFill>
              <a:effectLst/>
              <a:latin typeface="Segoe UI" panose="020B0502040204020203" pitchFamily="34" charset="0"/>
            </a:endParaRPr>
          </a:p>
          <a:p>
            <a:pPr algn="l"/>
            <a:r>
              <a:rPr lang="es-MX" sz="1800" b="0" i="0" dirty="0">
                <a:solidFill>
                  <a:srgbClr val="000000"/>
                </a:solidFill>
                <a:effectLst/>
                <a:latin typeface="Calibri" panose="020F0502020204030204" pitchFamily="34" charset="0"/>
              </a:rPr>
              <a:t>Ana María González Escobar - Odontóloga </a:t>
            </a:r>
            <a:endParaRPr lang="es-MX" b="0" i="0" dirty="0">
              <a:solidFill>
                <a:srgbClr val="242424"/>
              </a:solidFill>
              <a:effectLst/>
              <a:latin typeface="Segoe UI" panose="020B0502040204020203" pitchFamily="34" charset="0"/>
            </a:endParaRPr>
          </a:p>
          <a:p>
            <a:pPr algn="l"/>
            <a:r>
              <a:rPr lang="es-MX" sz="1800" b="0" i="0" dirty="0">
                <a:solidFill>
                  <a:srgbClr val="000000"/>
                </a:solidFill>
                <a:effectLst/>
                <a:latin typeface="Calibri" panose="020F0502020204030204" pitchFamily="34" charset="0"/>
              </a:rPr>
              <a:t>CC: 1.128.268.126</a:t>
            </a:r>
            <a:endParaRPr lang="es-MX" b="0" i="0" dirty="0">
              <a:solidFill>
                <a:srgbClr val="242424"/>
              </a:solidFill>
              <a:effectLst/>
              <a:latin typeface="Segoe UI" panose="020B0502040204020203" pitchFamily="34" charset="0"/>
            </a:endParaRPr>
          </a:p>
          <a:p>
            <a:pPr algn="l"/>
            <a:r>
              <a:rPr lang="es-MX" sz="1800" b="0" i="0" dirty="0">
                <a:solidFill>
                  <a:srgbClr val="000000"/>
                </a:solidFill>
                <a:effectLst/>
                <a:latin typeface="Calibri" panose="020F0502020204030204" pitchFamily="34" charset="0"/>
              </a:rPr>
              <a:t>Riesgo 3</a:t>
            </a:r>
            <a:endParaRPr lang="es-MX" b="0" i="0" dirty="0">
              <a:solidFill>
                <a:srgbClr val="242424"/>
              </a:solidFill>
              <a:effectLst/>
              <a:latin typeface="Segoe UI" panose="020B0502040204020203" pitchFamily="34" charset="0"/>
            </a:endParaRPr>
          </a:p>
        </p:txBody>
      </p:sp>
      <p:pic>
        <p:nvPicPr>
          <p:cNvPr id="9" name="Imagen 8">
            <a:extLst>
              <a:ext uri="{FF2B5EF4-FFF2-40B4-BE49-F238E27FC236}">
                <a16:creationId xmlns:a16="http://schemas.microsoft.com/office/drawing/2014/main" id="{193BB04E-9EA4-0CA0-C1ED-B9997F092576}"/>
              </a:ext>
            </a:extLst>
          </p:cNvPr>
          <p:cNvPicPr>
            <a:picLocks noChangeAspect="1"/>
          </p:cNvPicPr>
          <p:nvPr/>
        </p:nvPicPr>
        <p:blipFill>
          <a:blip r:embed="rId3"/>
          <a:stretch>
            <a:fillRect/>
          </a:stretch>
        </p:blipFill>
        <p:spPr>
          <a:xfrm>
            <a:off x="7057081" y="3036683"/>
            <a:ext cx="4785295" cy="2627604"/>
          </a:xfrm>
          <a:prstGeom prst="rect">
            <a:avLst/>
          </a:prstGeom>
        </p:spPr>
      </p:pic>
      <p:sp>
        <p:nvSpPr>
          <p:cNvPr id="10" name="Rectangle 3">
            <a:extLst>
              <a:ext uri="{FF2B5EF4-FFF2-40B4-BE49-F238E27FC236}">
                <a16:creationId xmlns:a16="http://schemas.microsoft.com/office/drawing/2014/main" id="{D41CABEA-3B31-D0FF-4222-BC106446743D}"/>
              </a:ext>
            </a:extLst>
          </p:cNvPr>
          <p:cNvSpPr>
            <a:spLocks noChangeArrowheads="1"/>
          </p:cNvSpPr>
          <p:nvPr/>
        </p:nvSpPr>
        <p:spPr bwMode="auto">
          <a:xfrm>
            <a:off x="6486168" y="1129130"/>
            <a:ext cx="5271008" cy="1477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s-CO" altLang="es-CO" b="0" i="0" u="none" strike="noStrike" cap="none" normalizeH="0" baseline="0" dirty="0">
                <a:ln>
                  <a:noFill/>
                </a:ln>
                <a:solidFill>
                  <a:schemeClr val="tx1"/>
                </a:solidFill>
                <a:effectLst/>
                <a:latin typeface="Arial" panose="020B0604020202020204" pitchFamily="34" charset="0"/>
                <a:ea typeface="Aptos" panose="020B0004020202020204" pitchFamily="34" charset="0"/>
                <a:cs typeface="Arial" panose="020B0604020202020204" pitchFamily="34" charset="0"/>
              </a:rPr>
              <a:t>Se gestionó con el proveedor Perseo la cotización de los equipos de alturas(Eslinga de posicionamiento SIN AMORTIGUADOR reata regulable y  Eslinga en Y CON AMORTIGUADOR reata regulable)  para el área de mantenimiento. </a:t>
            </a:r>
            <a:endParaRPr kumimoji="0" lang="es-CO" altLang="es-CO" b="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11" name="CuadroTexto 10">
            <a:extLst>
              <a:ext uri="{FF2B5EF4-FFF2-40B4-BE49-F238E27FC236}">
                <a16:creationId xmlns:a16="http://schemas.microsoft.com/office/drawing/2014/main" id="{B84D907A-9497-B12D-F0F7-883DD84E536C}"/>
              </a:ext>
            </a:extLst>
          </p:cNvPr>
          <p:cNvSpPr txBox="1"/>
          <p:nvPr/>
        </p:nvSpPr>
        <p:spPr>
          <a:xfrm>
            <a:off x="1040170" y="4350485"/>
            <a:ext cx="5333736" cy="1754326"/>
          </a:xfrm>
          <a:prstGeom prst="rect">
            <a:avLst/>
          </a:prstGeom>
          <a:noFill/>
        </p:spPr>
        <p:txBody>
          <a:bodyPr wrap="square">
            <a:spAutoFit/>
          </a:bodyPr>
          <a:lstStyle/>
          <a:p>
            <a:pPr algn="just"/>
            <a:r>
              <a:rPr lang="es-ES" dirty="0">
                <a:latin typeface="Arial" panose="020B0604020202020204" pitchFamily="34" charset="0"/>
                <a:ea typeface="Arial" panose="020B0604020202020204" pitchFamily="34" charset="0"/>
              </a:rPr>
              <a:t>Se realizó inventario a los elementos existentes de las ambulancias, de dicha actividad, se elaboró una lista </a:t>
            </a:r>
            <a:r>
              <a:rPr lang="es-MX" dirty="0">
                <a:latin typeface="Arial" panose="020B0604020202020204" pitchFamily="34" charset="0"/>
                <a:ea typeface="Arial" panose="020B0604020202020204" pitchFamily="34" charset="0"/>
              </a:rPr>
              <a:t>con los recursos y/o equipos que por norma las ambulancia deben tener.</a:t>
            </a:r>
          </a:p>
          <a:p>
            <a:pPr algn="just"/>
            <a:r>
              <a:rPr lang="es-MX" dirty="0">
                <a:latin typeface="Arial" panose="020B0604020202020204" pitchFamily="34" charset="0"/>
                <a:ea typeface="Arial" panose="020B0604020202020204" pitchFamily="34" charset="0"/>
              </a:rPr>
              <a:t>(Lista de chequeo - documento en Excel con un contenido de 7 paginas).  </a:t>
            </a:r>
            <a:endParaRPr lang="es-CO" sz="2000" dirty="0"/>
          </a:p>
        </p:txBody>
      </p:sp>
    </p:spTree>
    <p:extLst>
      <p:ext uri="{BB962C8B-B14F-4D97-AF65-F5344CB8AC3E}">
        <p14:creationId xmlns:p14="http://schemas.microsoft.com/office/powerpoint/2010/main" val="2187482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6" name="Rectángulo 5"/>
          <p:cNvSpPr/>
          <p:nvPr/>
        </p:nvSpPr>
        <p:spPr>
          <a:xfrm>
            <a:off x="3244554" y="936696"/>
            <a:ext cx="6080832" cy="523220"/>
          </a:xfrm>
          <a:prstGeom prst="rect">
            <a:avLst/>
          </a:prstGeom>
        </p:spPr>
        <p:txBody>
          <a:bodyPr wrap="none">
            <a:spAutoFit/>
          </a:bodyPr>
          <a:lstStyle/>
          <a:p>
            <a:r>
              <a:rPr lang="es-ES" sz="2800" b="1" spc="-120" dirty="0">
                <a:latin typeface="Arial Black" pitchFamily="34" charset="0"/>
              </a:rPr>
              <a:t>Composición de Junta </a:t>
            </a:r>
            <a:r>
              <a:rPr lang="es-ES" sz="2800" b="1" spc="-120" dirty="0" smtClean="0">
                <a:latin typeface="Arial Black" pitchFamily="34" charset="0"/>
              </a:rPr>
              <a:t>Directiva.</a:t>
            </a:r>
            <a:endParaRPr lang="es-ES" sz="2800" b="1" spc="-120" dirty="0">
              <a:latin typeface="Arial Black" pitchFamily="34" charset="0"/>
            </a:endParaRPr>
          </a:p>
        </p:txBody>
      </p:sp>
      <p:sp>
        <p:nvSpPr>
          <p:cNvPr id="7" name="CuadroTexto 6"/>
          <p:cNvSpPr txBox="1"/>
          <p:nvPr/>
        </p:nvSpPr>
        <p:spPr>
          <a:xfrm>
            <a:off x="1028876" y="1571545"/>
            <a:ext cx="10728300" cy="3416320"/>
          </a:xfrm>
          <a:prstGeom prst="rect">
            <a:avLst/>
          </a:prstGeom>
          <a:noFill/>
        </p:spPr>
        <p:txBody>
          <a:bodyPr wrap="square" rtlCol="0">
            <a:spAutoFit/>
          </a:bodyPr>
          <a:lstStyle/>
          <a:p>
            <a:pPr marL="285750" indent="-285750" algn="just">
              <a:buFont typeface="Wingdings" panose="05000000000000000000" pitchFamily="2" charset="2"/>
              <a:buChar char="§"/>
            </a:pPr>
            <a:r>
              <a:rPr lang="es-CO" sz="2400" b="1" dirty="0" smtClean="0">
                <a:latin typeface="Arial" panose="020B0604020202020204" pitchFamily="34" charset="0"/>
                <a:cs typeface="Arial" panose="020B0604020202020204" pitchFamily="34" charset="0"/>
              </a:rPr>
              <a:t>DRA. ALEXANDRA MARÍA HERRERA QUIJANO -  ALCALDESA  PRESIDENTE JUNTA</a:t>
            </a:r>
          </a:p>
          <a:p>
            <a:pPr marL="285750" indent="-285750" algn="just">
              <a:buFont typeface="Wingdings" panose="05000000000000000000" pitchFamily="2" charset="2"/>
              <a:buChar char="§"/>
            </a:pPr>
            <a:r>
              <a:rPr lang="es-CO" sz="2400" b="1" dirty="0" smtClean="0">
                <a:latin typeface="Arial" panose="020B0604020202020204" pitchFamily="34" charset="0"/>
                <a:cs typeface="Arial" panose="020B0604020202020204" pitchFamily="34" charset="0"/>
              </a:rPr>
              <a:t>DRA. JULIANA QUICENO RESTREPO – SECRETARIA DE SALUD.</a:t>
            </a:r>
          </a:p>
          <a:p>
            <a:pPr marL="285750" indent="-285750" algn="just">
              <a:buFont typeface="Wingdings" panose="05000000000000000000" pitchFamily="2" charset="2"/>
              <a:buChar char="§"/>
            </a:pPr>
            <a:r>
              <a:rPr lang="es-CO" sz="2400" b="1" dirty="0" smtClean="0">
                <a:latin typeface="Arial" panose="020B0604020202020204" pitchFamily="34" charset="0"/>
                <a:cs typeface="Arial" panose="020B0604020202020204" pitchFamily="34" charset="0"/>
              </a:rPr>
              <a:t>DR.  JUAN CARLOS ALVAREZ ARANGO – REPRESENTANTE EMPLEADOS ADMINISTRATIVOS   SECRERARIO</a:t>
            </a:r>
          </a:p>
          <a:p>
            <a:pPr marL="285750" indent="-285750" algn="just">
              <a:buFont typeface="Wingdings" panose="05000000000000000000" pitchFamily="2" charset="2"/>
              <a:buChar char="§"/>
            </a:pPr>
            <a:r>
              <a:rPr lang="es-CO" sz="2400" b="1" dirty="0" smtClean="0">
                <a:latin typeface="Arial" panose="020B0604020202020204" pitchFamily="34" charset="0"/>
                <a:cs typeface="Arial" panose="020B0604020202020204" pitchFamily="34" charset="0"/>
              </a:rPr>
              <a:t>SRA. JULIANA CADAVID MESA – REPRESENTANTE DE LOS PROFESIONALES.</a:t>
            </a:r>
          </a:p>
          <a:p>
            <a:pPr marL="285750" indent="-285750" algn="just">
              <a:buFont typeface="Wingdings" panose="05000000000000000000" pitchFamily="2" charset="2"/>
              <a:buChar char="§"/>
            </a:pPr>
            <a:r>
              <a:rPr lang="es-CO" sz="2400" b="1" dirty="0" smtClean="0">
                <a:latin typeface="Arial" panose="020B0604020202020204" pitchFamily="34" charset="0"/>
                <a:cs typeface="Arial" panose="020B0604020202020204" pitchFamily="34" charset="0"/>
              </a:rPr>
              <a:t>SRA. GLORIA ELENA VELEZ JARAMILLO - REPRESENTANTE DE LOS USUARIOS</a:t>
            </a:r>
            <a:endParaRPr lang="es-ES" sz="24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035211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3" name="Rectángulo 2"/>
          <p:cNvSpPr/>
          <p:nvPr/>
        </p:nvSpPr>
        <p:spPr>
          <a:xfrm>
            <a:off x="953227" y="316857"/>
            <a:ext cx="7040197" cy="523220"/>
          </a:xfrm>
          <a:prstGeom prst="rect">
            <a:avLst/>
          </a:prstGeom>
        </p:spPr>
        <p:txBody>
          <a:bodyPr wrap="none">
            <a:spAutoFit/>
          </a:bodyPr>
          <a:lstStyle/>
          <a:p>
            <a:r>
              <a:rPr lang="es-MX" sz="2800" b="1" spc="-120" dirty="0">
                <a:latin typeface="Arial Black" pitchFamily="34" charset="0"/>
              </a:rPr>
              <a:t>CONFORMACIÓN GRUPOS DE APOYO</a:t>
            </a:r>
            <a:endParaRPr lang="es-ES" sz="2800" b="1" spc="-120" dirty="0">
              <a:latin typeface="Arial Black" pitchFamily="34" charset="0"/>
            </a:endParaRPr>
          </a:p>
        </p:txBody>
      </p:sp>
      <p:sp>
        <p:nvSpPr>
          <p:cNvPr id="6" name="Rectángulo 5"/>
          <p:cNvSpPr/>
          <p:nvPr/>
        </p:nvSpPr>
        <p:spPr>
          <a:xfrm>
            <a:off x="960873" y="912620"/>
            <a:ext cx="10370516" cy="830997"/>
          </a:xfrm>
          <a:prstGeom prst="rect">
            <a:avLst/>
          </a:prstGeom>
        </p:spPr>
        <p:txBody>
          <a:bodyPr wrap="square">
            <a:spAutoFit/>
          </a:bodyPr>
          <a:lstStyle/>
          <a:p>
            <a:r>
              <a:rPr lang="es-ES" sz="2400" b="1" dirty="0">
                <a:latin typeface="Arial" panose="020B0604020202020204" pitchFamily="34" charset="0"/>
                <a:ea typeface="Arial" panose="020B0604020202020204" pitchFamily="34" charset="0"/>
              </a:rPr>
              <a:t>Se gestionó la reelección del </a:t>
            </a:r>
            <a:r>
              <a:rPr lang="es-ES" sz="2400" b="1" dirty="0" smtClean="0">
                <a:latin typeface="Arial" panose="020B0604020202020204" pitchFamily="34" charset="0"/>
                <a:ea typeface="Arial" panose="020B0604020202020204" pitchFamily="34" charset="0"/>
              </a:rPr>
              <a:t>COPASST,  del Comité de Convivencia Laboral </a:t>
            </a:r>
            <a:r>
              <a:rPr lang="es-ES" sz="2400" b="1" dirty="0">
                <a:latin typeface="Arial" panose="020B0604020202020204" pitchFamily="34" charset="0"/>
                <a:ea typeface="Arial" panose="020B0604020202020204" pitchFamily="34" charset="0"/>
              </a:rPr>
              <a:t>y la Brigada de Emergencias. </a:t>
            </a:r>
            <a:endParaRPr lang="es-ES" sz="2400" b="1" dirty="0"/>
          </a:p>
        </p:txBody>
      </p:sp>
      <p:pic>
        <p:nvPicPr>
          <p:cNvPr id="7" name="Imagen 6">
            <a:extLst>
              <a:ext uri="{FF2B5EF4-FFF2-40B4-BE49-F238E27FC236}">
                <a16:creationId xmlns:a16="http://schemas.microsoft.com/office/drawing/2014/main" id="{D21B1F1E-C7E3-BCF4-18BC-9B62B131A7E8}"/>
              </a:ext>
            </a:extLst>
          </p:cNvPr>
          <p:cNvPicPr>
            <a:picLocks noChangeAspect="1"/>
          </p:cNvPicPr>
          <p:nvPr/>
        </p:nvPicPr>
        <p:blipFill>
          <a:blip r:embed="rId3"/>
          <a:stretch>
            <a:fillRect/>
          </a:stretch>
        </p:blipFill>
        <p:spPr>
          <a:xfrm>
            <a:off x="910722" y="1956496"/>
            <a:ext cx="4952195" cy="2005904"/>
          </a:xfrm>
          <a:prstGeom prst="rect">
            <a:avLst/>
          </a:prstGeom>
        </p:spPr>
      </p:pic>
      <p:pic>
        <p:nvPicPr>
          <p:cNvPr id="8" name="Imagen 7">
            <a:extLst>
              <a:ext uri="{FF2B5EF4-FFF2-40B4-BE49-F238E27FC236}">
                <a16:creationId xmlns:a16="http://schemas.microsoft.com/office/drawing/2014/main" id="{F7D93582-E471-1526-1F2D-16F164548C31}"/>
              </a:ext>
            </a:extLst>
          </p:cNvPr>
          <p:cNvPicPr>
            <a:picLocks noChangeAspect="1"/>
          </p:cNvPicPr>
          <p:nvPr/>
        </p:nvPicPr>
        <p:blipFill>
          <a:blip r:embed="rId4"/>
          <a:stretch>
            <a:fillRect/>
          </a:stretch>
        </p:blipFill>
        <p:spPr>
          <a:xfrm>
            <a:off x="6615724" y="1992214"/>
            <a:ext cx="4112584" cy="3765398"/>
          </a:xfrm>
          <a:prstGeom prst="rect">
            <a:avLst/>
          </a:prstGeom>
        </p:spPr>
      </p:pic>
      <p:pic>
        <p:nvPicPr>
          <p:cNvPr id="9" name="Imagen 8">
            <a:extLst>
              <a:ext uri="{FF2B5EF4-FFF2-40B4-BE49-F238E27FC236}">
                <a16:creationId xmlns:a16="http://schemas.microsoft.com/office/drawing/2014/main" id="{B1FAB845-AE07-FF53-9AF5-8F9C6081B256}"/>
              </a:ext>
            </a:extLst>
          </p:cNvPr>
          <p:cNvPicPr>
            <a:picLocks noChangeAspect="1"/>
          </p:cNvPicPr>
          <p:nvPr/>
        </p:nvPicPr>
        <p:blipFill>
          <a:blip r:embed="rId5"/>
          <a:stretch>
            <a:fillRect/>
          </a:stretch>
        </p:blipFill>
        <p:spPr>
          <a:xfrm>
            <a:off x="953227" y="4047891"/>
            <a:ext cx="5026232" cy="1958319"/>
          </a:xfrm>
          <a:prstGeom prst="rect">
            <a:avLst/>
          </a:prstGeom>
        </p:spPr>
      </p:pic>
    </p:spTree>
    <p:extLst>
      <p:ext uri="{BB962C8B-B14F-4D97-AF65-F5344CB8AC3E}">
        <p14:creationId xmlns:p14="http://schemas.microsoft.com/office/powerpoint/2010/main" val="215604328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p:cNvSpPr/>
          <p:nvPr/>
        </p:nvSpPr>
        <p:spPr>
          <a:xfrm>
            <a:off x="1111412" y="232192"/>
            <a:ext cx="7145033" cy="523220"/>
          </a:xfrm>
          <a:prstGeom prst="rect">
            <a:avLst/>
          </a:prstGeom>
        </p:spPr>
        <p:txBody>
          <a:bodyPr wrap="none">
            <a:spAutoFit/>
          </a:bodyPr>
          <a:lstStyle/>
          <a:p>
            <a:r>
              <a:rPr lang="es-MX" sz="2800" b="1" spc="-120" dirty="0">
                <a:latin typeface="Arial Black" pitchFamily="34" charset="0"/>
              </a:rPr>
              <a:t>GESTIÓN PLAN DE CAPACITACIONES </a:t>
            </a:r>
            <a:endParaRPr lang="es-ES" sz="2800" b="1" spc="-120" dirty="0">
              <a:latin typeface="Arial Black" pitchFamily="34" charset="0"/>
            </a:endParaRPr>
          </a:p>
        </p:txBody>
      </p:sp>
      <p:pic>
        <p:nvPicPr>
          <p:cNvPr id="5" name="Imagen 4">
            <a:extLst>
              <a:ext uri="{FF2B5EF4-FFF2-40B4-BE49-F238E27FC236}">
                <a16:creationId xmlns:a16="http://schemas.microsoft.com/office/drawing/2014/main" id="{5C109FC4-6FF9-1308-59F7-31B6263021B6}"/>
              </a:ext>
            </a:extLst>
          </p:cNvPr>
          <p:cNvPicPr>
            <a:picLocks noChangeAspect="1"/>
          </p:cNvPicPr>
          <p:nvPr/>
        </p:nvPicPr>
        <p:blipFill>
          <a:blip r:embed="rId2"/>
          <a:stretch>
            <a:fillRect/>
          </a:stretch>
        </p:blipFill>
        <p:spPr>
          <a:xfrm>
            <a:off x="7001435" y="1129071"/>
            <a:ext cx="4823012" cy="3293158"/>
          </a:xfrm>
          <a:prstGeom prst="rect">
            <a:avLst/>
          </a:prstGeom>
        </p:spPr>
      </p:pic>
      <p:sp>
        <p:nvSpPr>
          <p:cNvPr id="6" name="Marcador de contenido 2">
            <a:extLst>
              <a:ext uri="{FF2B5EF4-FFF2-40B4-BE49-F238E27FC236}">
                <a16:creationId xmlns:a16="http://schemas.microsoft.com/office/drawing/2014/main" id="{7325504F-088C-0371-443F-47927F1C19E5}"/>
              </a:ext>
            </a:extLst>
          </p:cNvPr>
          <p:cNvSpPr>
            <a:spLocks noGrp="1"/>
          </p:cNvSpPr>
          <p:nvPr>
            <p:ph idx="1"/>
          </p:nvPr>
        </p:nvSpPr>
        <p:spPr>
          <a:xfrm>
            <a:off x="7001435" y="4462389"/>
            <a:ext cx="4823011" cy="706582"/>
          </a:xfrm>
        </p:spPr>
        <p:txBody>
          <a:bodyPr>
            <a:noAutofit/>
          </a:bodyPr>
          <a:lstStyle/>
          <a:p>
            <a:pPr marL="0" indent="0" algn="just">
              <a:buNone/>
            </a:pPr>
            <a:r>
              <a:rPr lang="es-MX" sz="2800" b="1" dirty="0">
                <a:solidFill>
                  <a:schemeClr val="tx1"/>
                </a:solidFill>
              </a:rPr>
              <a:t>Se realizó la inducción en seguridad y salud en el trabajo. </a:t>
            </a:r>
            <a:endParaRPr lang="es-CO" sz="2800" b="1" dirty="0">
              <a:solidFill>
                <a:schemeClr val="tx1"/>
              </a:solidFill>
            </a:endParaRPr>
          </a:p>
        </p:txBody>
      </p:sp>
      <p:sp>
        <p:nvSpPr>
          <p:cNvPr id="8"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pic>
        <p:nvPicPr>
          <p:cNvPr id="9" name="Imagen 8">
            <a:extLst>
              <a:ext uri="{FF2B5EF4-FFF2-40B4-BE49-F238E27FC236}">
                <a16:creationId xmlns:a16="http://schemas.microsoft.com/office/drawing/2014/main" id="{57390852-32A9-7A47-BD06-6D9448C5788F}"/>
              </a:ext>
            </a:extLst>
          </p:cNvPr>
          <p:cNvPicPr>
            <a:picLocks noChangeAspect="1"/>
          </p:cNvPicPr>
          <p:nvPr/>
        </p:nvPicPr>
        <p:blipFill>
          <a:blip r:embed="rId3"/>
          <a:stretch>
            <a:fillRect/>
          </a:stretch>
        </p:blipFill>
        <p:spPr>
          <a:xfrm>
            <a:off x="9502977" y="6006210"/>
            <a:ext cx="2254199" cy="664811"/>
          </a:xfrm>
          <a:prstGeom prst="rect">
            <a:avLst/>
          </a:prstGeom>
        </p:spPr>
      </p:pic>
      <p:sp>
        <p:nvSpPr>
          <p:cNvPr id="10" name="Marcador de contenido 2">
            <a:extLst>
              <a:ext uri="{FF2B5EF4-FFF2-40B4-BE49-F238E27FC236}">
                <a16:creationId xmlns:a16="http://schemas.microsoft.com/office/drawing/2014/main" id="{E9227FBC-DB79-FB5F-9C64-F4C1AF60841D}"/>
              </a:ext>
            </a:extLst>
          </p:cNvPr>
          <p:cNvSpPr txBox="1">
            <a:spLocks/>
          </p:cNvSpPr>
          <p:nvPr/>
        </p:nvSpPr>
        <p:spPr>
          <a:xfrm>
            <a:off x="967977" y="2966192"/>
            <a:ext cx="5720297" cy="706582"/>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pPr marL="0" indent="0" algn="just">
              <a:buFont typeface="Franklin Gothic Book" panose="020B0503020102020204" pitchFamily="34" charset="0"/>
              <a:buNone/>
            </a:pPr>
            <a:r>
              <a:rPr lang="es-MX" sz="2400" b="1" dirty="0">
                <a:solidFill>
                  <a:schemeClr val="tx1"/>
                </a:solidFill>
              </a:rPr>
              <a:t>Se gestionó con la ARL la socialización del plan de emergencias. </a:t>
            </a:r>
            <a:endParaRPr lang="es-CO" sz="2400" b="1" dirty="0">
              <a:solidFill>
                <a:schemeClr val="tx1"/>
              </a:solidFill>
            </a:endParaRPr>
          </a:p>
        </p:txBody>
      </p:sp>
      <p:pic>
        <p:nvPicPr>
          <p:cNvPr id="11" name="Imagen 10">
            <a:extLst>
              <a:ext uri="{FF2B5EF4-FFF2-40B4-BE49-F238E27FC236}">
                <a16:creationId xmlns:a16="http://schemas.microsoft.com/office/drawing/2014/main" id="{B34D5C14-E76D-637E-0848-832FE0138127}"/>
              </a:ext>
            </a:extLst>
          </p:cNvPr>
          <p:cNvPicPr>
            <a:picLocks noChangeAspect="1"/>
          </p:cNvPicPr>
          <p:nvPr/>
        </p:nvPicPr>
        <p:blipFill>
          <a:blip r:embed="rId4"/>
          <a:stretch>
            <a:fillRect/>
          </a:stretch>
        </p:blipFill>
        <p:spPr>
          <a:xfrm>
            <a:off x="1101844" y="3896868"/>
            <a:ext cx="4133544" cy="2109341"/>
          </a:xfrm>
          <a:prstGeom prst="rect">
            <a:avLst/>
          </a:prstGeom>
        </p:spPr>
      </p:pic>
      <p:pic>
        <p:nvPicPr>
          <p:cNvPr id="12" name="Imagen 11">
            <a:extLst>
              <a:ext uri="{FF2B5EF4-FFF2-40B4-BE49-F238E27FC236}">
                <a16:creationId xmlns:a16="http://schemas.microsoft.com/office/drawing/2014/main" id="{E6ECEFCF-F4C8-31AB-5CBF-37F4BA2C9983}"/>
              </a:ext>
            </a:extLst>
          </p:cNvPr>
          <p:cNvPicPr>
            <a:picLocks noChangeAspect="1"/>
          </p:cNvPicPr>
          <p:nvPr/>
        </p:nvPicPr>
        <p:blipFill>
          <a:blip r:embed="rId5"/>
          <a:stretch>
            <a:fillRect/>
          </a:stretch>
        </p:blipFill>
        <p:spPr>
          <a:xfrm>
            <a:off x="1111411" y="893911"/>
            <a:ext cx="4204659" cy="2001689"/>
          </a:xfrm>
          <a:prstGeom prst="rect">
            <a:avLst/>
          </a:prstGeom>
        </p:spPr>
      </p:pic>
    </p:spTree>
    <p:extLst>
      <p:ext uri="{BB962C8B-B14F-4D97-AF65-F5344CB8AC3E}">
        <p14:creationId xmlns:p14="http://schemas.microsoft.com/office/powerpoint/2010/main" val="255708301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6" name="Rectángulo 5"/>
          <p:cNvSpPr/>
          <p:nvPr/>
        </p:nvSpPr>
        <p:spPr>
          <a:xfrm>
            <a:off x="964613" y="312875"/>
            <a:ext cx="4696094" cy="523220"/>
          </a:xfrm>
          <a:prstGeom prst="rect">
            <a:avLst/>
          </a:prstGeom>
        </p:spPr>
        <p:txBody>
          <a:bodyPr wrap="none">
            <a:spAutoFit/>
          </a:bodyPr>
          <a:lstStyle/>
          <a:p>
            <a:r>
              <a:rPr lang="es-MX" sz="2800" b="1" spc="-120" dirty="0">
                <a:latin typeface="Arial Black" pitchFamily="34" charset="0"/>
              </a:rPr>
              <a:t>JORNADA DE LA SALUD </a:t>
            </a:r>
            <a:endParaRPr lang="es-ES" sz="2800" b="1" spc="-120" dirty="0">
              <a:latin typeface="Arial Black" pitchFamily="34" charset="0"/>
            </a:endParaRPr>
          </a:p>
        </p:txBody>
      </p:sp>
      <p:pic>
        <p:nvPicPr>
          <p:cNvPr id="7" name="Imagen 6">
            <a:extLst>
              <a:ext uri="{FF2B5EF4-FFF2-40B4-BE49-F238E27FC236}">
                <a16:creationId xmlns:a16="http://schemas.microsoft.com/office/drawing/2014/main" id="{04718C9B-0709-DA12-5B94-9133BE75618B}"/>
              </a:ext>
            </a:extLst>
          </p:cNvPr>
          <p:cNvPicPr>
            <a:picLocks noChangeAspect="1"/>
          </p:cNvPicPr>
          <p:nvPr/>
        </p:nvPicPr>
        <p:blipFill>
          <a:blip r:embed="rId3"/>
          <a:stretch>
            <a:fillRect/>
          </a:stretch>
        </p:blipFill>
        <p:spPr>
          <a:xfrm>
            <a:off x="964613" y="871251"/>
            <a:ext cx="3620125" cy="2658852"/>
          </a:xfrm>
          <a:prstGeom prst="rect">
            <a:avLst/>
          </a:prstGeom>
        </p:spPr>
      </p:pic>
      <p:pic>
        <p:nvPicPr>
          <p:cNvPr id="8" name="Imagen 7">
            <a:extLst>
              <a:ext uri="{FF2B5EF4-FFF2-40B4-BE49-F238E27FC236}">
                <a16:creationId xmlns:a16="http://schemas.microsoft.com/office/drawing/2014/main" id="{9E012277-4389-7E9A-3A69-205895E9CBA6}"/>
              </a:ext>
            </a:extLst>
          </p:cNvPr>
          <p:cNvPicPr>
            <a:picLocks noChangeAspect="1"/>
          </p:cNvPicPr>
          <p:nvPr/>
        </p:nvPicPr>
        <p:blipFill>
          <a:blip r:embed="rId4"/>
          <a:stretch>
            <a:fillRect/>
          </a:stretch>
        </p:blipFill>
        <p:spPr>
          <a:xfrm>
            <a:off x="964613" y="3636978"/>
            <a:ext cx="3632659" cy="2587134"/>
          </a:xfrm>
          <a:prstGeom prst="rect">
            <a:avLst/>
          </a:prstGeom>
        </p:spPr>
      </p:pic>
      <p:pic>
        <p:nvPicPr>
          <p:cNvPr id="9" name="Imagen 8">
            <a:extLst>
              <a:ext uri="{FF2B5EF4-FFF2-40B4-BE49-F238E27FC236}">
                <a16:creationId xmlns:a16="http://schemas.microsoft.com/office/drawing/2014/main" id="{242EC6D8-9003-DDB1-76C6-2E4962910FBF}"/>
              </a:ext>
            </a:extLst>
          </p:cNvPr>
          <p:cNvPicPr>
            <a:picLocks noChangeAspect="1"/>
          </p:cNvPicPr>
          <p:nvPr/>
        </p:nvPicPr>
        <p:blipFill>
          <a:blip r:embed="rId5"/>
          <a:stretch>
            <a:fillRect/>
          </a:stretch>
        </p:blipFill>
        <p:spPr>
          <a:xfrm>
            <a:off x="5459506" y="3530103"/>
            <a:ext cx="4146029" cy="2377638"/>
          </a:xfrm>
          <a:prstGeom prst="rect">
            <a:avLst/>
          </a:prstGeom>
        </p:spPr>
      </p:pic>
      <p:sp>
        <p:nvSpPr>
          <p:cNvPr id="10" name="Rectángulo 9"/>
          <p:cNvSpPr/>
          <p:nvPr/>
        </p:nvSpPr>
        <p:spPr>
          <a:xfrm>
            <a:off x="4858870" y="876907"/>
            <a:ext cx="6750424" cy="2246769"/>
          </a:xfrm>
          <a:prstGeom prst="rect">
            <a:avLst/>
          </a:prstGeom>
        </p:spPr>
        <p:txBody>
          <a:bodyPr wrap="square">
            <a:spAutoFit/>
          </a:bodyPr>
          <a:lstStyle/>
          <a:p>
            <a:pPr algn="just"/>
            <a:r>
              <a:rPr lang="es-MX" sz="2800" b="1" dirty="0"/>
              <a:t>Se realizó con apoyo de la ARL SURA, intermediación de la ARL y Comfenalco la realización de la jornada de la salud. Se gestionó con la ARL SURA 70 termos, 70 bolitas antiestrés y 15 loncheras.</a:t>
            </a:r>
          </a:p>
        </p:txBody>
      </p:sp>
    </p:spTree>
    <p:extLst>
      <p:ext uri="{BB962C8B-B14F-4D97-AF65-F5344CB8AC3E}">
        <p14:creationId xmlns:p14="http://schemas.microsoft.com/office/powerpoint/2010/main" val="236193261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6" name="Rectángulo 5"/>
          <p:cNvSpPr/>
          <p:nvPr/>
        </p:nvSpPr>
        <p:spPr>
          <a:xfrm>
            <a:off x="992826" y="277016"/>
            <a:ext cx="9536072" cy="461665"/>
          </a:xfrm>
          <a:prstGeom prst="rect">
            <a:avLst/>
          </a:prstGeom>
        </p:spPr>
        <p:txBody>
          <a:bodyPr wrap="none">
            <a:spAutoFit/>
          </a:bodyPr>
          <a:lstStyle/>
          <a:p>
            <a:r>
              <a:rPr lang="es-MX" sz="2400" b="1" spc="-120" dirty="0">
                <a:latin typeface="Arial Black" pitchFamily="34" charset="0"/>
              </a:rPr>
              <a:t>REPORTE E INVESTIGACIÓN DE ACCIDENTES DE TRABAJO </a:t>
            </a:r>
            <a:endParaRPr lang="es-ES" sz="2400" b="1" spc="-120" dirty="0">
              <a:latin typeface="Arial Black" pitchFamily="34" charset="0"/>
            </a:endParaRPr>
          </a:p>
        </p:txBody>
      </p:sp>
      <p:sp>
        <p:nvSpPr>
          <p:cNvPr id="8" name="CuadroTexto 7"/>
          <p:cNvSpPr txBox="1"/>
          <p:nvPr/>
        </p:nvSpPr>
        <p:spPr>
          <a:xfrm>
            <a:off x="5555894" y="3188259"/>
            <a:ext cx="396671" cy="461665"/>
          </a:xfrm>
          <a:prstGeom prst="rect">
            <a:avLst/>
          </a:prstGeom>
          <a:noFill/>
        </p:spPr>
        <p:txBody>
          <a:bodyPr wrap="square" rtlCol="0">
            <a:spAutoFit/>
          </a:bodyPr>
          <a:lstStyle/>
          <a:p>
            <a:r>
              <a:rPr lang="es-CO" sz="2400" b="1" dirty="0" smtClean="0">
                <a:solidFill>
                  <a:schemeClr val="bg1"/>
                </a:solidFill>
              </a:rPr>
              <a:t>6</a:t>
            </a:r>
            <a:endParaRPr lang="es-ES" sz="2400" b="1" dirty="0">
              <a:solidFill>
                <a:schemeClr val="bg1"/>
              </a:solidFill>
            </a:endParaRPr>
          </a:p>
        </p:txBody>
      </p:sp>
      <p:sp>
        <p:nvSpPr>
          <p:cNvPr id="9" name="CuadroTexto 8"/>
          <p:cNvSpPr txBox="1"/>
          <p:nvPr/>
        </p:nvSpPr>
        <p:spPr>
          <a:xfrm>
            <a:off x="6743716" y="3179294"/>
            <a:ext cx="499766" cy="461665"/>
          </a:xfrm>
          <a:prstGeom prst="rect">
            <a:avLst/>
          </a:prstGeom>
          <a:noFill/>
        </p:spPr>
        <p:txBody>
          <a:bodyPr wrap="square" rtlCol="0">
            <a:spAutoFit/>
          </a:bodyPr>
          <a:lstStyle/>
          <a:p>
            <a:r>
              <a:rPr lang="es-CO" sz="2400" b="1" dirty="0" smtClean="0">
                <a:solidFill>
                  <a:schemeClr val="bg1"/>
                </a:solidFill>
              </a:rPr>
              <a:t>6</a:t>
            </a:r>
            <a:endParaRPr lang="es-ES" sz="2400" b="1" dirty="0">
              <a:solidFill>
                <a:schemeClr val="bg1"/>
              </a:solidFill>
            </a:endParaRPr>
          </a:p>
        </p:txBody>
      </p:sp>
      <p:pic>
        <p:nvPicPr>
          <p:cNvPr id="2" name="Imagen 1"/>
          <p:cNvPicPr>
            <a:picLocks noChangeAspect="1"/>
          </p:cNvPicPr>
          <p:nvPr/>
        </p:nvPicPr>
        <p:blipFill>
          <a:blip r:embed="rId3"/>
          <a:stretch>
            <a:fillRect/>
          </a:stretch>
        </p:blipFill>
        <p:spPr>
          <a:xfrm>
            <a:off x="1172287" y="863125"/>
            <a:ext cx="10764350" cy="4888195"/>
          </a:xfrm>
          <a:prstGeom prst="rect">
            <a:avLst/>
          </a:prstGeom>
        </p:spPr>
      </p:pic>
    </p:spTree>
    <p:extLst>
      <p:ext uri="{BB962C8B-B14F-4D97-AF65-F5344CB8AC3E}">
        <p14:creationId xmlns:p14="http://schemas.microsoft.com/office/powerpoint/2010/main" val="121857102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6" name="Rectángulo 5"/>
          <p:cNvSpPr/>
          <p:nvPr/>
        </p:nvSpPr>
        <p:spPr>
          <a:xfrm>
            <a:off x="1036892" y="241158"/>
            <a:ext cx="5247655" cy="461665"/>
          </a:xfrm>
          <a:prstGeom prst="rect">
            <a:avLst/>
          </a:prstGeom>
        </p:spPr>
        <p:txBody>
          <a:bodyPr wrap="none">
            <a:spAutoFit/>
          </a:bodyPr>
          <a:lstStyle/>
          <a:p>
            <a:r>
              <a:rPr lang="es-CO" sz="2400" b="1" spc="-120" dirty="0">
                <a:latin typeface="Arial Black" pitchFamily="34" charset="0"/>
              </a:rPr>
              <a:t>EJECUCIÓN DEL PRESUPUESTO</a:t>
            </a:r>
            <a:endParaRPr lang="es-ES" sz="2400" b="1" spc="-120" dirty="0">
              <a:latin typeface="Arial Black" pitchFamily="34" charset="0"/>
            </a:endParaRPr>
          </a:p>
        </p:txBody>
      </p:sp>
      <p:sp>
        <p:nvSpPr>
          <p:cNvPr id="7" name="Marcador de contenido 2">
            <a:extLst>
              <a:ext uri="{FF2B5EF4-FFF2-40B4-BE49-F238E27FC236}">
                <a16:creationId xmlns:a16="http://schemas.microsoft.com/office/drawing/2014/main" id="{259C988C-3491-8F99-7A48-5D752348F7AD}"/>
              </a:ext>
            </a:extLst>
          </p:cNvPr>
          <p:cNvSpPr txBox="1">
            <a:spLocks/>
          </p:cNvSpPr>
          <p:nvPr/>
        </p:nvSpPr>
        <p:spPr>
          <a:xfrm>
            <a:off x="1028876" y="1008529"/>
            <a:ext cx="6528142" cy="3581400"/>
          </a:xfrm>
          <a:prstGeom prst="rect">
            <a:avLst/>
          </a:prstGeom>
        </p:spPr>
        <p:txBody>
          <a:bodyPr vert="horz" lIns="91440" tIns="45720" rIns="91440" bIns="45720" rtlCol="0">
            <a:noAutofit/>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a:lstStyle>
          <a:p>
            <a:r>
              <a:rPr lang="es-MX" sz="2800" dirty="0" smtClean="0">
                <a:solidFill>
                  <a:schemeClr val="tx1"/>
                </a:solidFill>
              </a:rPr>
              <a:t>Asesoría externa SST.</a:t>
            </a:r>
          </a:p>
          <a:p>
            <a:r>
              <a:rPr lang="es-MX" sz="2800" dirty="0" smtClean="0">
                <a:solidFill>
                  <a:schemeClr val="tx1"/>
                </a:solidFill>
              </a:rPr>
              <a:t>Pago a la seguridad social.</a:t>
            </a:r>
          </a:p>
          <a:p>
            <a:r>
              <a:rPr lang="es-MX" sz="2800" dirty="0" smtClean="0">
                <a:solidFill>
                  <a:schemeClr val="tx1"/>
                </a:solidFill>
              </a:rPr>
              <a:t>Compra de elementos de protección personal. </a:t>
            </a:r>
          </a:p>
          <a:p>
            <a:r>
              <a:rPr lang="es-MX" sz="2800" dirty="0" smtClean="0">
                <a:solidFill>
                  <a:schemeClr val="tx1"/>
                </a:solidFill>
              </a:rPr>
              <a:t>Recarga y mantenimiento de extintores. </a:t>
            </a:r>
          </a:p>
          <a:p>
            <a:r>
              <a:rPr lang="es-MX" sz="2800" dirty="0" smtClean="0">
                <a:solidFill>
                  <a:schemeClr val="tx1"/>
                </a:solidFill>
              </a:rPr>
              <a:t>Entrega de dotación. </a:t>
            </a:r>
          </a:p>
          <a:p>
            <a:r>
              <a:rPr lang="es-MX" sz="2800" dirty="0" smtClean="0">
                <a:solidFill>
                  <a:schemeClr val="tx1"/>
                </a:solidFill>
              </a:rPr>
              <a:t>Entrega de refrigerios</a:t>
            </a:r>
            <a:r>
              <a:rPr lang="es-MX" sz="2400" dirty="0" smtClean="0">
                <a:solidFill>
                  <a:schemeClr val="tx1"/>
                </a:solidFill>
              </a:rPr>
              <a:t>. </a:t>
            </a:r>
          </a:p>
          <a:p>
            <a:pPr marL="0" indent="0">
              <a:buFont typeface="Franklin Gothic Book" panose="020B0503020102020204" pitchFamily="34" charset="0"/>
              <a:buNone/>
            </a:pPr>
            <a:endParaRPr lang="es-CO" sz="2400" dirty="0"/>
          </a:p>
        </p:txBody>
      </p:sp>
      <p:pic>
        <p:nvPicPr>
          <p:cNvPr id="8" name="Imagen 7">
            <a:extLst>
              <a:ext uri="{FF2B5EF4-FFF2-40B4-BE49-F238E27FC236}">
                <a16:creationId xmlns:a16="http://schemas.microsoft.com/office/drawing/2014/main" id="{04A95A50-1666-2FD9-F7F0-DBCFA74A4876}"/>
              </a:ext>
            </a:extLst>
          </p:cNvPr>
          <p:cNvPicPr>
            <a:picLocks noChangeAspect="1"/>
          </p:cNvPicPr>
          <p:nvPr/>
        </p:nvPicPr>
        <p:blipFill>
          <a:blip r:embed="rId3"/>
          <a:stretch>
            <a:fillRect/>
          </a:stretch>
        </p:blipFill>
        <p:spPr>
          <a:xfrm>
            <a:off x="7864108" y="1004046"/>
            <a:ext cx="3636719" cy="3585883"/>
          </a:xfrm>
          <a:prstGeom prst="rect">
            <a:avLst/>
          </a:prstGeom>
          <a:ln w="38100" cap="sq">
            <a:solidFill>
              <a:schemeClr val="bg2">
                <a:lumMod val="75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45410335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6" name="Rectángulo 5"/>
          <p:cNvSpPr/>
          <p:nvPr/>
        </p:nvSpPr>
        <p:spPr>
          <a:xfrm>
            <a:off x="960492" y="205299"/>
            <a:ext cx="7291355" cy="461665"/>
          </a:xfrm>
          <a:prstGeom prst="rect">
            <a:avLst/>
          </a:prstGeom>
        </p:spPr>
        <p:txBody>
          <a:bodyPr wrap="none">
            <a:spAutoFit/>
          </a:bodyPr>
          <a:lstStyle/>
          <a:p>
            <a:r>
              <a:rPr lang="es-MX" sz="2400" b="1" spc="-120" dirty="0">
                <a:latin typeface="Arial Black" pitchFamily="34" charset="0"/>
              </a:rPr>
              <a:t>PREPARACIÓN</a:t>
            </a:r>
            <a:r>
              <a:rPr lang="es-CO" sz="2400" b="1" spc="-120" dirty="0">
                <a:latin typeface="Arial Black" pitchFamily="34" charset="0"/>
              </a:rPr>
              <a:t> SIMULACRO DE EVACUACIÓN </a:t>
            </a:r>
            <a:endParaRPr lang="es-ES" sz="2400" b="1" spc="-120" dirty="0">
              <a:latin typeface="Arial Black" pitchFamily="34" charset="0"/>
            </a:endParaRPr>
          </a:p>
        </p:txBody>
      </p:sp>
      <p:sp>
        <p:nvSpPr>
          <p:cNvPr id="7" name="Rectángulo 6"/>
          <p:cNvSpPr/>
          <p:nvPr/>
        </p:nvSpPr>
        <p:spPr>
          <a:xfrm>
            <a:off x="960492" y="1013029"/>
            <a:ext cx="5556849" cy="4401205"/>
          </a:xfrm>
          <a:prstGeom prst="rect">
            <a:avLst/>
          </a:prstGeom>
        </p:spPr>
        <p:txBody>
          <a:bodyPr wrap="square">
            <a:spAutoFit/>
          </a:bodyPr>
          <a:lstStyle/>
          <a:p>
            <a:pPr algn="just"/>
            <a:r>
              <a:rPr lang="es-MX" sz="4000" dirty="0">
                <a:latin typeface="Arial" panose="020B0604020202020204" pitchFamily="34" charset="0"/>
                <a:cs typeface="Arial" panose="020B0604020202020204" pitchFamily="34" charset="0"/>
              </a:rPr>
              <a:t>Se gestionó con la ARL sura la planificación del simulacro de evacuación, en dicha actividad participó Luis Ángel Vélez y el gerente de la entidad. </a:t>
            </a:r>
          </a:p>
        </p:txBody>
      </p:sp>
      <p:pic>
        <p:nvPicPr>
          <p:cNvPr id="8" name="Imagen 7">
            <a:extLst>
              <a:ext uri="{FF2B5EF4-FFF2-40B4-BE49-F238E27FC236}">
                <a16:creationId xmlns:a16="http://schemas.microsoft.com/office/drawing/2014/main" id="{F8F4B109-63C0-A681-ED08-E642BF0F0C36}"/>
              </a:ext>
            </a:extLst>
          </p:cNvPr>
          <p:cNvPicPr>
            <a:picLocks noChangeAspect="1"/>
          </p:cNvPicPr>
          <p:nvPr/>
        </p:nvPicPr>
        <p:blipFill>
          <a:blip r:embed="rId3"/>
          <a:stretch>
            <a:fillRect/>
          </a:stretch>
        </p:blipFill>
        <p:spPr>
          <a:xfrm>
            <a:off x="6875360" y="1013030"/>
            <a:ext cx="4733906" cy="4240288"/>
          </a:xfrm>
          <a:prstGeom prst="rect">
            <a:avLst/>
          </a:prstGeom>
        </p:spPr>
      </p:pic>
    </p:spTree>
    <p:extLst>
      <p:ext uri="{BB962C8B-B14F-4D97-AF65-F5344CB8AC3E}">
        <p14:creationId xmlns:p14="http://schemas.microsoft.com/office/powerpoint/2010/main" val="2329949758"/>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pic>
        <p:nvPicPr>
          <p:cNvPr id="5" name="Imagen 4">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6" name="Rectángulo 5"/>
          <p:cNvSpPr/>
          <p:nvPr/>
        </p:nvSpPr>
        <p:spPr>
          <a:xfrm>
            <a:off x="1004601" y="241158"/>
            <a:ext cx="4822089" cy="461665"/>
          </a:xfrm>
          <a:prstGeom prst="rect">
            <a:avLst/>
          </a:prstGeom>
        </p:spPr>
        <p:txBody>
          <a:bodyPr wrap="none">
            <a:spAutoFit/>
          </a:bodyPr>
          <a:lstStyle/>
          <a:p>
            <a:r>
              <a:rPr lang="es-CO" sz="2400" spc="-120" dirty="0">
                <a:latin typeface="Arial Black" pitchFamily="34" charset="0"/>
              </a:rPr>
              <a:t>SIMULACRO DE EVACUACIÓN</a:t>
            </a:r>
            <a:endParaRPr lang="es-ES" sz="2400" spc="-120" dirty="0">
              <a:latin typeface="Arial Black" pitchFamily="34" charset="0"/>
            </a:endParaRPr>
          </a:p>
        </p:txBody>
      </p:sp>
      <p:pic>
        <p:nvPicPr>
          <p:cNvPr id="7" name="Imagen 6">
            <a:extLst>
              <a:ext uri="{FF2B5EF4-FFF2-40B4-BE49-F238E27FC236}">
                <a16:creationId xmlns:a16="http://schemas.microsoft.com/office/drawing/2014/main" id="{88D44EEE-506A-C7F2-3FE4-D836DB7BE13F}"/>
              </a:ext>
            </a:extLst>
          </p:cNvPr>
          <p:cNvPicPr>
            <a:picLocks noChangeAspect="1"/>
          </p:cNvPicPr>
          <p:nvPr/>
        </p:nvPicPr>
        <p:blipFill>
          <a:blip r:embed="rId3"/>
          <a:stretch>
            <a:fillRect/>
          </a:stretch>
        </p:blipFill>
        <p:spPr>
          <a:xfrm>
            <a:off x="1004601" y="967809"/>
            <a:ext cx="3172952" cy="4290212"/>
          </a:xfrm>
          <a:prstGeom prst="rect">
            <a:avLst/>
          </a:prstGeom>
        </p:spPr>
      </p:pic>
      <p:pic>
        <p:nvPicPr>
          <p:cNvPr id="8" name="Imagen 7">
            <a:extLst>
              <a:ext uri="{FF2B5EF4-FFF2-40B4-BE49-F238E27FC236}">
                <a16:creationId xmlns:a16="http://schemas.microsoft.com/office/drawing/2014/main" id="{34FCA142-983C-46E1-60F7-C8F1AB9C9098}"/>
              </a:ext>
            </a:extLst>
          </p:cNvPr>
          <p:cNvPicPr>
            <a:picLocks noChangeAspect="1"/>
          </p:cNvPicPr>
          <p:nvPr/>
        </p:nvPicPr>
        <p:blipFill>
          <a:blip r:embed="rId4"/>
          <a:stretch>
            <a:fillRect/>
          </a:stretch>
        </p:blipFill>
        <p:spPr>
          <a:xfrm>
            <a:off x="4527176" y="967808"/>
            <a:ext cx="2887246" cy="4290213"/>
          </a:xfrm>
          <a:prstGeom prst="rect">
            <a:avLst/>
          </a:prstGeom>
        </p:spPr>
      </p:pic>
      <p:pic>
        <p:nvPicPr>
          <p:cNvPr id="9" name="Imagen 8">
            <a:extLst>
              <a:ext uri="{FF2B5EF4-FFF2-40B4-BE49-F238E27FC236}">
                <a16:creationId xmlns:a16="http://schemas.microsoft.com/office/drawing/2014/main" id="{033C943F-C246-8CE8-D308-8F0EDC34C699}"/>
              </a:ext>
            </a:extLst>
          </p:cNvPr>
          <p:cNvPicPr>
            <a:picLocks noChangeAspect="1"/>
          </p:cNvPicPr>
          <p:nvPr/>
        </p:nvPicPr>
        <p:blipFill>
          <a:blip r:embed="rId5"/>
          <a:stretch>
            <a:fillRect/>
          </a:stretch>
        </p:blipFill>
        <p:spPr>
          <a:xfrm>
            <a:off x="7868041" y="967808"/>
            <a:ext cx="3827319" cy="4290211"/>
          </a:xfrm>
          <a:prstGeom prst="rect">
            <a:avLst/>
          </a:prstGeom>
        </p:spPr>
      </p:pic>
    </p:spTree>
    <p:extLst>
      <p:ext uri="{BB962C8B-B14F-4D97-AF65-F5344CB8AC3E}">
        <p14:creationId xmlns:p14="http://schemas.microsoft.com/office/powerpoint/2010/main" val="249394406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6" name="Rectángulo 5"/>
          <p:cNvSpPr/>
          <p:nvPr/>
        </p:nvSpPr>
        <p:spPr>
          <a:xfrm>
            <a:off x="999839" y="256302"/>
            <a:ext cx="10312247" cy="523220"/>
          </a:xfrm>
          <a:prstGeom prst="rect">
            <a:avLst/>
          </a:prstGeom>
        </p:spPr>
        <p:txBody>
          <a:bodyPr wrap="none">
            <a:spAutoFit/>
          </a:bodyPr>
          <a:lstStyle/>
          <a:p>
            <a:r>
              <a:rPr lang="es-CO" sz="2800" b="1" dirty="0" smtClean="0">
                <a:latin typeface="Arial Black" pitchFamily="34" charset="0"/>
                <a:ea typeface="+mj-ea"/>
                <a:cs typeface="+mj-cs"/>
              </a:rPr>
              <a:t>METODOLOGÍA DEL SEGUIMIENTO AL SG-SST 2024</a:t>
            </a:r>
            <a:endParaRPr lang="es-ES" sz="2800" b="1" dirty="0">
              <a:latin typeface="Arial Black" pitchFamily="34" charset="0"/>
              <a:ea typeface="+mj-ea"/>
              <a:cs typeface="+mj-cs"/>
            </a:endParaRPr>
          </a:p>
        </p:txBody>
      </p:sp>
      <p:sp>
        <p:nvSpPr>
          <p:cNvPr id="2" name="Rectángulo 1"/>
          <p:cNvSpPr/>
          <p:nvPr/>
        </p:nvSpPr>
        <p:spPr>
          <a:xfrm>
            <a:off x="860851" y="779522"/>
            <a:ext cx="10896325" cy="4887235"/>
          </a:xfrm>
          <a:prstGeom prst="rect">
            <a:avLst/>
          </a:prstGeom>
        </p:spPr>
        <p:txBody>
          <a:bodyPr wrap="square">
            <a:spAutoFit/>
          </a:bodyPr>
          <a:lstStyle/>
          <a:p>
            <a:pPr marL="76200" marR="71120" algn="just">
              <a:lnSpc>
                <a:spcPct val="104000"/>
              </a:lnSpc>
              <a:spcAft>
                <a:spcPts val="0"/>
              </a:spcAft>
            </a:pPr>
            <a:r>
              <a:rPr lang="en-US" spc="15" dirty="0" smtClean="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 continuación,</a:t>
            </a:r>
            <a:r>
              <a:rPr lang="en-US" spc="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se</a:t>
            </a:r>
            <a:r>
              <a:rPr lang="en-US" spc="17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presenta</a:t>
            </a:r>
            <a:r>
              <a:rPr lang="en-US" spc="-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el</a:t>
            </a:r>
            <a:r>
              <a:rPr lang="en-US" spc="10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enfoque </a:t>
            </a:r>
            <a:r>
              <a:rPr lang="en-US" spc="6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paso </a:t>
            </a:r>
            <a:r>
              <a:rPr lang="en-US" spc="2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a:t>
            </a:r>
            <a:r>
              <a:rPr lang="en-US" spc="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paso </a:t>
            </a:r>
            <a:r>
              <a:rPr lang="en-US" spc="2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de</a:t>
            </a:r>
            <a:r>
              <a:rPr lang="en-US" spc="12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esta</a:t>
            </a:r>
            <a:r>
              <a:rPr lang="en-US" spc="7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metodología:</a:t>
            </a:r>
            <a:endParaRPr lang="es-ES" sz="2400" dirty="0">
              <a:latin typeface="Times New Roman" panose="02020603050405020304" pitchFamily="18" charset="0"/>
              <a:ea typeface="Times New Roman" panose="02020603050405020304" pitchFamily="18" charset="0"/>
            </a:endParaRPr>
          </a:p>
          <a:p>
            <a:pPr>
              <a:lnSpc>
                <a:spcPts val="900"/>
              </a:lnSpc>
              <a:spcBef>
                <a:spcPts val="10"/>
              </a:spcBef>
              <a:spcAft>
                <a:spcPts val="0"/>
              </a:spcAft>
            </a:pPr>
            <a:r>
              <a:rPr lang="en-US" sz="2400" dirty="0">
                <a:latin typeface="Times New Roman" panose="02020603050405020304" pitchFamily="18" charset="0"/>
                <a:ea typeface="Times New Roman" panose="02020603050405020304" pitchFamily="18" charset="0"/>
              </a:rPr>
              <a:t> </a:t>
            </a:r>
            <a:endParaRPr lang="es-ES" sz="2400" dirty="0">
              <a:latin typeface="Times New Roman" panose="02020603050405020304" pitchFamily="18" charset="0"/>
              <a:ea typeface="Times New Roman" panose="02020603050405020304" pitchFamily="18" charset="0"/>
            </a:endParaRPr>
          </a:p>
          <a:p>
            <a:pPr marL="419100" marR="60960" indent="-342900" algn="just">
              <a:lnSpc>
                <a:spcPct val="104000"/>
              </a:lnSpc>
              <a:spcAft>
                <a:spcPts val="0"/>
              </a:spcAft>
              <a:buFont typeface="+mj-lt"/>
              <a:buAutoNum type="arabicPeriod"/>
            </a:pPr>
            <a:r>
              <a:rPr lang="en-US" b="1" dirty="0" smtClean="0">
                <a:latin typeface="Times New Roman" panose="02020603050405020304" pitchFamily="18" charset="0"/>
                <a:ea typeface="Times New Roman" panose="02020603050405020304" pitchFamily="18" charset="0"/>
              </a:rPr>
              <a:t>Recompilation</a:t>
            </a:r>
            <a:r>
              <a:rPr lang="en-US" b="1" spc="15" dirty="0" smtClean="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de</a:t>
            </a:r>
            <a:r>
              <a:rPr lang="en-US" b="1" spc="115"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información:</a:t>
            </a:r>
            <a:r>
              <a:rPr lang="en-US" b="1" spc="1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Se</a:t>
            </a:r>
            <a:r>
              <a:rPr lang="en-US" spc="1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recopila</a:t>
            </a:r>
            <a:r>
              <a:rPr lang="en-US" spc="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toda</a:t>
            </a:r>
            <a:r>
              <a:rPr lang="en-US" spc="17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la</a:t>
            </a:r>
            <a:r>
              <a:rPr lang="en-US" spc="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documentación</a:t>
            </a:r>
            <a:r>
              <a:rPr lang="en-US" spc="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relacionada</a:t>
            </a:r>
            <a:r>
              <a:rPr lang="en-US" spc="4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con</a:t>
            </a:r>
            <a:r>
              <a:rPr lang="en-US" spc="13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el</a:t>
            </a:r>
            <a:r>
              <a:rPr lang="en-US" spc="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sistema</a:t>
            </a:r>
            <a:r>
              <a:rPr lang="en-US" spc="-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de</a:t>
            </a:r>
            <a:r>
              <a:rPr lang="en-US" spc="1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gestión</a:t>
            </a:r>
            <a:r>
              <a:rPr lang="en-US" spc="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de</a:t>
            </a:r>
            <a:r>
              <a:rPr lang="en-US" spc="1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seguridad y</a:t>
            </a:r>
            <a:r>
              <a:rPr lang="en-US" spc="-3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salud </a:t>
            </a:r>
            <a:r>
              <a:rPr lang="en-US" spc="4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en</a:t>
            </a:r>
            <a:r>
              <a:rPr lang="en-US" spc="13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el</a:t>
            </a:r>
            <a:r>
              <a:rPr lang="en-US" spc="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trabajo, como</a:t>
            </a:r>
            <a:r>
              <a:rPr lang="en-US" spc="18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manuales,</a:t>
            </a:r>
            <a:r>
              <a:rPr lang="en-US" spc="-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políticas, </a:t>
            </a:r>
            <a:r>
              <a:rPr lang="en-US" spc="5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procedimientos,</a:t>
            </a:r>
            <a:r>
              <a:rPr lang="en-US" spc="-10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registros</a:t>
            </a:r>
            <a:r>
              <a:rPr lang="en-US" spc="8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de</a:t>
            </a:r>
            <a:r>
              <a:rPr lang="en-US" spc="1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incidentes</a:t>
            </a:r>
            <a:r>
              <a:rPr lang="en-US" spc="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y</a:t>
            </a:r>
            <a:r>
              <a:rPr lang="en-US" spc="-3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accidentes,</a:t>
            </a:r>
            <a:r>
              <a:rPr lang="en-US" spc="-7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entre</a:t>
            </a:r>
            <a:r>
              <a:rPr lang="en-US" spc="4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otros</a:t>
            </a:r>
            <a:r>
              <a:rPr lang="en-US" dirty="0" smtClean="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endParaRPr lang="es-ES" sz="2400" dirty="0">
              <a:latin typeface="Times New Roman" panose="02020603050405020304" pitchFamily="18" charset="0"/>
              <a:ea typeface="Times New Roman" panose="02020603050405020304" pitchFamily="18" charset="0"/>
            </a:endParaRPr>
          </a:p>
          <a:p>
            <a:pPr marL="419100" marR="161925" indent="-342900" algn="just">
              <a:spcAft>
                <a:spcPts val="0"/>
              </a:spcAft>
              <a:buFont typeface="+mj-lt"/>
              <a:buAutoNum type="arabicPeriod"/>
            </a:pPr>
            <a:r>
              <a:rPr lang="en-US" b="1" dirty="0" smtClean="0">
                <a:latin typeface="Times New Roman" panose="02020603050405020304" pitchFamily="18" charset="0"/>
                <a:ea typeface="Times New Roman" panose="02020603050405020304" pitchFamily="18" charset="0"/>
              </a:rPr>
              <a:t>Análisis</a:t>
            </a:r>
            <a:r>
              <a:rPr lang="en-US" b="1" dirty="0">
                <a:latin typeface="Times New Roman" panose="02020603050405020304" pitchFamily="18" charset="0"/>
                <a:ea typeface="Times New Roman" panose="02020603050405020304" pitchFamily="18" charset="0"/>
              </a:rPr>
              <a:t>:</a:t>
            </a:r>
            <a:r>
              <a:rPr lang="en-US" spc="14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Se</a:t>
            </a:r>
            <a:r>
              <a:rPr lang="en-US" spc="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realiza </a:t>
            </a:r>
            <a:r>
              <a:rPr lang="en-US" spc="4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un</a:t>
            </a:r>
            <a:r>
              <a:rPr lang="en-US" spc="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análisis</a:t>
            </a:r>
            <a:r>
              <a:rPr lang="en-US" spc="-2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de</a:t>
            </a:r>
            <a:r>
              <a:rPr lang="en-US" spc="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la</a:t>
            </a:r>
            <a:r>
              <a:rPr lang="en-US" spc="7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información</a:t>
            </a:r>
            <a:r>
              <a:rPr lang="en-US" spc="-5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recopilada</a:t>
            </a:r>
            <a:r>
              <a:rPr lang="en-US" spc="5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para </a:t>
            </a:r>
            <a:r>
              <a:rPr lang="en-US" spc="2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identificar </a:t>
            </a:r>
            <a:r>
              <a:rPr lang="en-US" spc="3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posibles</a:t>
            </a:r>
            <a:r>
              <a:rPr lang="en-US" spc="-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oportunidades</a:t>
            </a:r>
            <a:r>
              <a:rPr lang="en-US" spc="-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de</a:t>
            </a:r>
            <a:r>
              <a:rPr lang="en-US" spc="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mejoras</a:t>
            </a:r>
            <a:r>
              <a:rPr lang="en-US" spc="-2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en</a:t>
            </a:r>
            <a:r>
              <a:rPr lang="en-US" spc="11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el</a:t>
            </a:r>
            <a:r>
              <a:rPr lang="en-US" spc="7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sistema</a:t>
            </a:r>
            <a:r>
              <a:rPr lang="en-US" spc="-2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de</a:t>
            </a:r>
            <a:r>
              <a:rPr lang="en-US" spc="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gestión</a:t>
            </a:r>
            <a:r>
              <a:rPr lang="en-US" dirty="0" smtClean="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endParaRPr lang="es-ES" sz="2400" dirty="0">
              <a:latin typeface="Times New Roman" panose="02020603050405020304" pitchFamily="18" charset="0"/>
              <a:ea typeface="Times New Roman" panose="02020603050405020304" pitchFamily="18" charset="0"/>
            </a:endParaRPr>
          </a:p>
          <a:p>
            <a:pPr marL="419100" marR="70485" indent="-342900" algn="just">
              <a:lnSpc>
                <a:spcPct val="104000"/>
              </a:lnSpc>
              <a:spcAft>
                <a:spcPts val="0"/>
              </a:spcAft>
              <a:buFont typeface="+mj-lt"/>
              <a:buAutoNum type="arabicPeriod"/>
            </a:pPr>
            <a:r>
              <a:rPr lang="en-US" b="1" dirty="0" smtClean="0">
                <a:latin typeface="Times New Roman" panose="02020603050405020304" pitchFamily="18" charset="0"/>
                <a:ea typeface="Times New Roman" panose="02020603050405020304" pitchFamily="18" charset="0"/>
              </a:rPr>
              <a:t>Evaluación </a:t>
            </a:r>
            <a:r>
              <a:rPr lang="en-US" b="1" spc="90" dirty="0" smtClean="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documental:</a:t>
            </a:r>
            <a:r>
              <a:rPr lang="en-US" b="1" spc="9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Se  revisarán</a:t>
            </a:r>
            <a:r>
              <a:rPr lang="en-US" spc="12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minuciosamente</a:t>
            </a:r>
            <a:r>
              <a:rPr lang="en-US" spc="9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los </a:t>
            </a:r>
            <a:r>
              <a:rPr lang="en-US" spc="2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documentos</a:t>
            </a:r>
            <a:r>
              <a:rPr lang="en-US" spc="9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del </a:t>
            </a:r>
            <a:r>
              <a:rPr lang="en-US" spc="1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sistema</a:t>
            </a:r>
            <a:r>
              <a:rPr lang="en-US" spc="8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de </a:t>
            </a:r>
            <a:r>
              <a:rPr lang="en-US" spc="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gestión</a:t>
            </a:r>
            <a:r>
              <a:rPr lang="en-US" spc="9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para </a:t>
            </a:r>
            <a:r>
              <a:rPr lang="en-US" spc="13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verificar </a:t>
            </a:r>
            <a:r>
              <a:rPr lang="en-US" spc="4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su </a:t>
            </a:r>
            <a:r>
              <a:rPr lang="en-US" spc="4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cumplimiento</a:t>
            </a:r>
            <a:r>
              <a:rPr lang="en-US" spc="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con </a:t>
            </a:r>
            <a:r>
              <a:rPr lang="en-US" spc="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los requisitos</a:t>
            </a:r>
            <a:r>
              <a:rPr lang="en-US" spc="6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legales</a:t>
            </a:r>
            <a:r>
              <a:rPr lang="en-US" spc="1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y</a:t>
            </a:r>
            <a:r>
              <a:rPr lang="en-US" spc="6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normativos</a:t>
            </a:r>
            <a:r>
              <a:rPr lang="en-US" spc="2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aplicables</a:t>
            </a:r>
            <a:r>
              <a:rPr lang="en-US" dirty="0" smtClean="0">
                <a:latin typeface="Times New Roman" panose="02020603050405020304" pitchFamily="18" charset="0"/>
                <a:ea typeface="Times New Roman" panose="02020603050405020304" pitchFamily="18" charset="0"/>
              </a:rPr>
              <a:t>.</a:t>
            </a:r>
            <a:endParaRPr lang="es-ES" sz="2400" dirty="0">
              <a:latin typeface="Times New Roman" panose="02020603050405020304" pitchFamily="18" charset="0"/>
              <a:ea typeface="Times New Roman" panose="02020603050405020304" pitchFamily="18" charset="0"/>
            </a:endParaRPr>
          </a:p>
          <a:p>
            <a:pPr marL="419100" marR="71120" indent="-342900" algn="just">
              <a:lnSpc>
                <a:spcPct val="104000"/>
              </a:lnSpc>
              <a:spcAft>
                <a:spcPts val="0"/>
              </a:spcAft>
              <a:buFont typeface="+mj-lt"/>
              <a:buAutoNum type="arabicPeriod"/>
            </a:pPr>
            <a:r>
              <a:rPr lang="en-US" b="1" dirty="0" smtClean="0">
                <a:latin typeface="Times New Roman" panose="02020603050405020304" pitchFamily="18" charset="0"/>
                <a:ea typeface="Times New Roman" panose="02020603050405020304" pitchFamily="18" charset="0"/>
              </a:rPr>
              <a:t>Identificación </a:t>
            </a:r>
            <a:r>
              <a:rPr lang="en-US" b="1" spc="25" dirty="0" smtClean="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de</a:t>
            </a:r>
            <a:r>
              <a:rPr lang="en-US" b="1" spc="95"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hallazgos:</a:t>
            </a:r>
            <a:r>
              <a:rPr lang="en-US" spc="-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Se</a:t>
            </a:r>
            <a:r>
              <a:rPr lang="en-US" spc="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identificarán</a:t>
            </a:r>
            <a:r>
              <a:rPr lang="en-US" spc="-1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los</a:t>
            </a:r>
            <a:r>
              <a:rPr lang="en-US" spc="1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hallazgos</a:t>
            </a:r>
            <a:r>
              <a:rPr lang="en-US" spc="-5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relevantes</a:t>
            </a:r>
            <a:r>
              <a:rPr lang="en-US" spc="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que</a:t>
            </a:r>
            <a:r>
              <a:rPr lang="en-US" spc="14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indiquen  áreas</a:t>
            </a:r>
            <a:r>
              <a:rPr lang="en-US" spc="-3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donde  se</a:t>
            </a:r>
            <a:r>
              <a:rPr lang="en-US" spc="15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requiere</a:t>
            </a:r>
            <a:r>
              <a:rPr lang="en-US" spc="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mejorar</a:t>
            </a:r>
            <a:r>
              <a:rPr lang="en-US" spc="-2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o</a:t>
            </a:r>
            <a:r>
              <a:rPr lang="en-US" spc="2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fortalecer</a:t>
            </a:r>
            <a:r>
              <a:rPr lang="en-US" spc="-2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el</a:t>
            </a:r>
            <a:r>
              <a:rPr lang="en-US" spc="7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sistema de</a:t>
            </a:r>
            <a:r>
              <a:rPr lang="en-US" spc="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gestión</a:t>
            </a:r>
            <a:r>
              <a:rPr lang="en-US" dirty="0" smtClean="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endParaRPr lang="es-ES" sz="2400" dirty="0">
              <a:latin typeface="Times New Roman" panose="02020603050405020304" pitchFamily="18" charset="0"/>
              <a:ea typeface="Times New Roman" panose="02020603050405020304" pitchFamily="18" charset="0"/>
            </a:endParaRPr>
          </a:p>
          <a:p>
            <a:pPr marL="419100" marR="71120" indent="-342900" algn="just">
              <a:lnSpc>
                <a:spcPct val="104000"/>
              </a:lnSpc>
              <a:spcAft>
                <a:spcPts val="0"/>
              </a:spcAft>
              <a:buFont typeface="+mj-lt"/>
              <a:buAutoNum type="arabicPeriod"/>
            </a:pPr>
            <a:r>
              <a:rPr lang="en-US" b="1" dirty="0" smtClean="0">
                <a:latin typeface="Times New Roman" panose="02020603050405020304" pitchFamily="18" charset="0"/>
                <a:ea typeface="Times New Roman" panose="02020603050405020304" pitchFamily="18" charset="0"/>
              </a:rPr>
              <a:t>Elaboración</a:t>
            </a:r>
            <a:r>
              <a:rPr lang="en-US" b="1" spc="90" dirty="0" smtClean="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del </a:t>
            </a:r>
            <a:r>
              <a:rPr lang="en-US" b="1" spc="5"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informe:</a:t>
            </a:r>
            <a:r>
              <a:rPr lang="en-US" dirty="0">
                <a:latin typeface="Times New Roman" panose="02020603050405020304" pitchFamily="18" charset="0"/>
                <a:ea typeface="Times New Roman" panose="02020603050405020304" pitchFamily="18" charset="0"/>
              </a:rPr>
              <a:t> </a:t>
            </a:r>
            <a:r>
              <a:rPr lang="en-US" spc="12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Se</a:t>
            </a:r>
            <a:r>
              <a:rPr lang="en-US" spc="1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redactará</a:t>
            </a:r>
            <a:r>
              <a:rPr lang="en-US" spc="7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un</a:t>
            </a:r>
            <a:r>
              <a:rPr lang="en-US" spc="1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informe </a:t>
            </a:r>
            <a:r>
              <a:rPr lang="en-US" spc="10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detallado</a:t>
            </a:r>
            <a:r>
              <a:rPr lang="en-US" spc="8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que </a:t>
            </a:r>
            <a:r>
              <a:rPr lang="en-US" spc="4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incluya </a:t>
            </a:r>
            <a:r>
              <a:rPr lang="en-US" spc="2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los </a:t>
            </a:r>
            <a:r>
              <a:rPr lang="en-US" spc="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hallazgos</a:t>
            </a:r>
            <a:r>
              <a:rPr lang="en-US" spc="8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encontrados,</a:t>
            </a:r>
            <a:r>
              <a:rPr lang="en-US" spc="12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recomendaciones</a:t>
            </a:r>
            <a:r>
              <a:rPr lang="en-US" spc="14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específicas</a:t>
            </a:r>
            <a:r>
              <a:rPr lang="en-US" spc="8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y</a:t>
            </a:r>
            <a:r>
              <a:rPr lang="en-US" spc="5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un plan </a:t>
            </a:r>
            <a:r>
              <a:rPr lang="en-US" spc="5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de</a:t>
            </a:r>
            <a:r>
              <a:rPr lang="en-US" spc="1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acción </a:t>
            </a:r>
            <a:r>
              <a:rPr lang="en-US" spc="7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para </a:t>
            </a:r>
            <a:r>
              <a:rPr lang="en-US" spc="12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abordar</a:t>
            </a:r>
            <a:r>
              <a:rPr lang="en-US" spc="8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las </a:t>
            </a:r>
            <a:r>
              <a:rPr lang="en-US" spc="5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áreas</a:t>
            </a:r>
            <a:r>
              <a:rPr lang="en-US" spc="6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de</a:t>
            </a:r>
            <a:r>
              <a:rPr lang="en-US" spc="1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mejora</a:t>
            </a:r>
            <a:r>
              <a:rPr lang="en-US" spc="13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identificadas</a:t>
            </a:r>
            <a:r>
              <a:rPr lang="en-US" dirty="0" smtClean="0">
                <a:latin typeface="Times New Roman" panose="02020603050405020304" pitchFamily="18" charset="0"/>
                <a:ea typeface="Times New Roman" panose="02020603050405020304" pitchFamily="18" charset="0"/>
              </a:rPr>
              <a:t>.</a:t>
            </a:r>
            <a:r>
              <a:rPr lang="en-US" sz="2400" dirty="0">
                <a:latin typeface="Times New Roman" panose="02020603050405020304" pitchFamily="18" charset="0"/>
                <a:ea typeface="Times New Roman" panose="02020603050405020304" pitchFamily="18" charset="0"/>
              </a:rPr>
              <a:t> </a:t>
            </a:r>
            <a:endParaRPr lang="es-ES" sz="2400" dirty="0">
              <a:latin typeface="Times New Roman" panose="02020603050405020304" pitchFamily="18" charset="0"/>
              <a:ea typeface="Times New Roman" panose="02020603050405020304" pitchFamily="18" charset="0"/>
            </a:endParaRPr>
          </a:p>
          <a:p>
            <a:pPr marL="419100" marR="70485" indent="-342900" algn="just">
              <a:lnSpc>
                <a:spcPct val="104000"/>
              </a:lnSpc>
              <a:spcAft>
                <a:spcPts val="0"/>
              </a:spcAft>
              <a:buFont typeface="+mj-lt"/>
              <a:buAutoNum type="arabicPeriod"/>
            </a:pPr>
            <a:r>
              <a:rPr lang="en-US" b="1" dirty="0" smtClean="0">
                <a:latin typeface="Times New Roman" panose="02020603050405020304" pitchFamily="18" charset="0"/>
                <a:ea typeface="Times New Roman" panose="02020603050405020304" pitchFamily="18" charset="0"/>
              </a:rPr>
              <a:t>Presentación</a:t>
            </a:r>
            <a:r>
              <a:rPr lang="en-US" b="1" spc="200" dirty="0" smtClean="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y</a:t>
            </a:r>
            <a:r>
              <a:rPr lang="en-US" b="1" spc="170" dirty="0">
                <a:latin typeface="Times New Roman" panose="02020603050405020304" pitchFamily="18" charset="0"/>
                <a:ea typeface="Times New Roman" panose="02020603050405020304" pitchFamily="18" charset="0"/>
              </a:rPr>
              <a:t> </a:t>
            </a:r>
            <a:r>
              <a:rPr lang="en-US" b="1" dirty="0">
                <a:latin typeface="Times New Roman" panose="02020603050405020304" pitchFamily="18" charset="0"/>
                <a:ea typeface="Times New Roman" panose="02020603050405020304" pitchFamily="18" charset="0"/>
              </a:rPr>
              <a:t>seguimiento:</a:t>
            </a:r>
            <a:r>
              <a:rPr lang="en-US" b="1" spc="20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Se </a:t>
            </a:r>
            <a:r>
              <a:rPr lang="en-US" spc="1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presentará</a:t>
            </a:r>
            <a:r>
              <a:rPr lang="en-US" spc="1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el </a:t>
            </a:r>
            <a:r>
              <a:rPr lang="en-US" spc="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informe  </a:t>
            </a:r>
            <a:r>
              <a:rPr lang="en-US" spc="3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 </a:t>
            </a:r>
            <a:r>
              <a:rPr lang="en-US" spc="9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la </a:t>
            </a:r>
            <a:r>
              <a:rPr lang="en-US" spc="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alta   dirección  </a:t>
            </a:r>
            <a:r>
              <a:rPr lang="en-US" spc="6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y</a:t>
            </a:r>
            <a:r>
              <a:rPr lang="en-US" spc="17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se </a:t>
            </a:r>
            <a:r>
              <a:rPr lang="en-US" spc="17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realizará</a:t>
            </a:r>
            <a:r>
              <a:rPr lang="en-US" spc="20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un </a:t>
            </a:r>
            <a:r>
              <a:rPr lang="en-US" spc="1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seguimiento</a:t>
            </a:r>
            <a:r>
              <a:rPr lang="en-US" spc="20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para  </a:t>
            </a:r>
            <a:r>
              <a:rPr lang="en-US" spc="4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asegurar</a:t>
            </a:r>
            <a:r>
              <a:rPr lang="en-US" spc="19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que </a:t>
            </a:r>
            <a:r>
              <a:rPr lang="en-US" spc="16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las recomendaciones</a:t>
            </a:r>
            <a:r>
              <a:rPr lang="en-US" spc="2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se </a:t>
            </a:r>
            <a:r>
              <a:rPr lang="en-US" spc="18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implementen</a:t>
            </a:r>
            <a:r>
              <a:rPr lang="en-US" spc="17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correctamente </a:t>
            </a:r>
            <a:r>
              <a:rPr lang="en-US" spc="8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y</a:t>
            </a:r>
            <a:r>
              <a:rPr lang="en-US" spc="18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se </a:t>
            </a:r>
            <a:r>
              <a:rPr lang="en-US" spc="18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realicen</a:t>
            </a:r>
            <a:r>
              <a:rPr lang="en-US" spc="215"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las </a:t>
            </a:r>
            <a:r>
              <a:rPr lang="en-US" spc="19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mejoras</a:t>
            </a:r>
            <a:r>
              <a:rPr lang="en-US" spc="130" dirty="0">
                <a:latin typeface="Times New Roman" panose="02020603050405020304" pitchFamily="18" charset="0"/>
                <a:ea typeface="Times New Roman" panose="02020603050405020304" pitchFamily="18" charset="0"/>
              </a:rPr>
              <a:t> </a:t>
            </a:r>
            <a:r>
              <a:rPr lang="en-US" dirty="0">
                <a:latin typeface="Times New Roman" panose="02020603050405020304" pitchFamily="18" charset="0"/>
                <a:ea typeface="Times New Roman" panose="02020603050405020304" pitchFamily="18" charset="0"/>
              </a:rPr>
              <a:t>necesarias</a:t>
            </a:r>
            <a:r>
              <a:rPr lang="en-US" sz="2000" dirty="0" smtClean="0">
                <a:latin typeface="Times New Roman" panose="02020603050405020304" pitchFamily="18" charset="0"/>
                <a:ea typeface="Times New Roman" panose="02020603050405020304" pitchFamily="18" charset="0"/>
              </a:rPr>
              <a:t>.</a:t>
            </a:r>
            <a:endParaRPr lang="es-ES" sz="2000" dirty="0"/>
          </a:p>
        </p:txBody>
      </p:sp>
    </p:spTree>
    <p:extLst>
      <p:ext uri="{BB962C8B-B14F-4D97-AF65-F5344CB8AC3E}">
        <p14:creationId xmlns:p14="http://schemas.microsoft.com/office/powerpoint/2010/main" val="256198817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6" name="Rectángulo 5"/>
          <p:cNvSpPr/>
          <p:nvPr/>
        </p:nvSpPr>
        <p:spPr>
          <a:xfrm>
            <a:off x="999839" y="256302"/>
            <a:ext cx="10430161" cy="523220"/>
          </a:xfrm>
          <a:prstGeom prst="rect">
            <a:avLst/>
          </a:prstGeom>
        </p:spPr>
        <p:txBody>
          <a:bodyPr wrap="square">
            <a:spAutoFit/>
          </a:bodyPr>
          <a:lstStyle/>
          <a:p>
            <a:r>
              <a:rPr lang="es-CO" sz="2800" b="1" dirty="0" smtClean="0">
                <a:latin typeface="Arial Black" pitchFamily="34" charset="0"/>
                <a:ea typeface="+mj-ea"/>
                <a:cs typeface="+mj-cs"/>
              </a:rPr>
              <a:t>RESULTADO DE LA EVALUACIÓN DEL SG-SST 2024</a:t>
            </a:r>
            <a:endParaRPr lang="es-ES" sz="2800" b="1" dirty="0">
              <a:latin typeface="Arial Black" pitchFamily="34" charset="0"/>
              <a:ea typeface="+mj-ea"/>
              <a:cs typeface="+mj-cs"/>
            </a:endParaRPr>
          </a:p>
        </p:txBody>
      </p:sp>
      <p:sp>
        <p:nvSpPr>
          <p:cNvPr id="3" name="Rectangle 1"/>
          <p:cNvSpPr>
            <a:spLocks noChangeArrowheads="1"/>
          </p:cNvSpPr>
          <p:nvPr/>
        </p:nvSpPr>
        <p:spPr bwMode="auto">
          <a:xfrm>
            <a:off x="3028950" y="358140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dirty="0"/>
          </a:p>
        </p:txBody>
      </p:sp>
      <p:graphicFrame>
        <p:nvGraphicFramePr>
          <p:cNvPr id="8" name="Tabla 7"/>
          <p:cNvGraphicFramePr>
            <a:graphicFrameLocks noGrp="1"/>
          </p:cNvGraphicFramePr>
          <p:nvPr>
            <p:extLst/>
          </p:nvPr>
        </p:nvGraphicFramePr>
        <p:xfrm>
          <a:off x="999839" y="1054656"/>
          <a:ext cx="10645312" cy="3309363"/>
        </p:xfrm>
        <a:graphic>
          <a:graphicData uri="http://schemas.openxmlformats.org/drawingml/2006/table">
            <a:tbl>
              <a:tblPr firstRow="1" bandRow="1">
                <a:tableStyleId>{5C22544A-7EE6-4342-B048-85BDC9FD1C3A}</a:tableStyleId>
              </a:tblPr>
              <a:tblGrid>
                <a:gridCol w="3473548">
                  <a:extLst>
                    <a:ext uri="{9D8B030D-6E8A-4147-A177-3AD203B41FA5}">
                      <a16:colId xmlns:a16="http://schemas.microsoft.com/office/drawing/2014/main" val="3062668982"/>
                    </a:ext>
                  </a:extLst>
                </a:gridCol>
                <a:gridCol w="2070848">
                  <a:extLst>
                    <a:ext uri="{9D8B030D-6E8A-4147-A177-3AD203B41FA5}">
                      <a16:colId xmlns:a16="http://schemas.microsoft.com/office/drawing/2014/main" val="1380248726"/>
                    </a:ext>
                  </a:extLst>
                </a:gridCol>
                <a:gridCol w="2321859">
                  <a:extLst>
                    <a:ext uri="{9D8B030D-6E8A-4147-A177-3AD203B41FA5}">
                      <a16:colId xmlns:a16="http://schemas.microsoft.com/office/drawing/2014/main" val="3846453155"/>
                    </a:ext>
                  </a:extLst>
                </a:gridCol>
                <a:gridCol w="2779057">
                  <a:extLst>
                    <a:ext uri="{9D8B030D-6E8A-4147-A177-3AD203B41FA5}">
                      <a16:colId xmlns:a16="http://schemas.microsoft.com/office/drawing/2014/main" val="1863737546"/>
                    </a:ext>
                  </a:extLst>
                </a:gridCol>
              </a:tblGrid>
              <a:tr h="962403">
                <a:tc>
                  <a:txBody>
                    <a:bodyPr/>
                    <a:lstStyle/>
                    <a:p>
                      <a:pPr algn="ctr"/>
                      <a:r>
                        <a:rPr lang="es-CO" sz="2400" dirty="0" smtClean="0"/>
                        <a:t>ITEM  EVALUADO</a:t>
                      </a:r>
                      <a:endParaRPr lang="es-ES" sz="2400" dirty="0"/>
                    </a:p>
                  </a:txBody>
                  <a:tcPr/>
                </a:tc>
                <a:tc>
                  <a:txBody>
                    <a:bodyPr/>
                    <a:lstStyle/>
                    <a:p>
                      <a:pPr algn="ctr"/>
                      <a:r>
                        <a:rPr lang="es-ES" sz="2400" dirty="0" smtClean="0"/>
                        <a:t>CALIFICACIÓN REAL</a:t>
                      </a:r>
                      <a:r>
                        <a:rPr lang="es-ES" sz="2400" baseline="0" dirty="0" smtClean="0"/>
                        <a:t>  %</a:t>
                      </a:r>
                      <a:endParaRPr lang="es-ES" sz="2400" dirty="0"/>
                    </a:p>
                  </a:txBody>
                  <a:tcPr/>
                </a:tc>
                <a:tc>
                  <a:txBody>
                    <a:bodyPr/>
                    <a:lstStyle/>
                    <a:p>
                      <a:pPr algn="ctr"/>
                      <a:r>
                        <a:rPr lang="es-ES" sz="2400" dirty="0" smtClean="0"/>
                        <a:t>VALOR PONDERADO %</a:t>
                      </a:r>
                      <a:endParaRPr lang="es-ES" sz="2400" dirty="0"/>
                    </a:p>
                  </a:txBody>
                  <a:tcPr/>
                </a:tc>
                <a:tc>
                  <a:txBody>
                    <a:bodyPr/>
                    <a:lstStyle/>
                    <a:p>
                      <a:pPr algn="ctr"/>
                      <a:r>
                        <a:rPr lang="es-CO" sz="2400" dirty="0" smtClean="0"/>
                        <a:t>% IMPLEMENTACIÓN</a:t>
                      </a:r>
                      <a:endParaRPr lang="es-ES" sz="2400" dirty="0"/>
                    </a:p>
                  </a:txBody>
                  <a:tcPr/>
                </a:tc>
                <a:extLst>
                  <a:ext uri="{0D108BD9-81ED-4DB2-BD59-A6C34878D82A}">
                    <a16:rowId xmlns:a16="http://schemas.microsoft.com/office/drawing/2014/main" val="2495292968"/>
                  </a:ext>
                </a:extLst>
              </a:tr>
              <a:tr h="443102">
                <a:tc>
                  <a:txBody>
                    <a:bodyPr/>
                    <a:lstStyle/>
                    <a:p>
                      <a:pPr marL="60325">
                        <a:spcBef>
                          <a:spcPts val="170"/>
                        </a:spcBef>
                        <a:spcAft>
                          <a:spcPts val="0"/>
                        </a:spcAft>
                      </a:pPr>
                      <a:r>
                        <a:rPr lang="en-US" sz="2800" dirty="0">
                          <a:effectLst/>
                        </a:rPr>
                        <a:t>I.</a:t>
                      </a:r>
                      <a:r>
                        <a:rPr lang="en-US" sz="2800" spc="-30" dirty="0">
                          <a:effectLst/>
                        </a:rPr>
                        <a:t> </a:t>
                      </a:r>
                      <a:r>
                        <a:rPr lang="en-US" sz="2800" dirty="0">
                          <a:effectLst/>
                        </a:rPr>
                        <a:t>Planear</a:t>
                      </a:r>
                      <a:r>
                        <a:rPr lang="en-US" sz="2800" spc="-25" dirty="0">
                          <a:effectLst/>
                        </a:rPr>
                        <a:t> </a:t>
                      </a:r>
                      <a:r>
                        <a:rPr lang="en-US" sz="2800" dirty="0">
                          <a:effectLst/>
                        </a:rPr>
                        <a:t>(25%)</a:t>
                      </a:r>
                      <a:endParaRPr lang="es-ES" sz="2800" dirty="0">
                        <a:effectLst/>
                        <a:latin typeface="Times New Roman" panose="02020603050405020304" pitchFamily="18" charset="0"/>
                        <a:ea typeface="Times New Roman" panose="02020603050405020304" pitchFamily="18" charset="0"/>
                      </a:endParaRPr>
                    </a:p>
                  </a:txBody>
                  <a:tcPr marL="0" marR="0" marT="0" marB="0"/>
                </a:tc>
                <a:tc>
                  <a:txBody>
                    <a:bodyPr/>
                    <a:lstStyle/>
                    <a:p>
                      <a:pPr algn="ctr"/>
                      <a:r>
                        <a:rPr lang="es-CO" sz="2400" dirty="0" smtClean="0"/>
                        <a:t>88</a:t>
                      </a:r>
                      <a:endParaRPr lang="es-ES" sz="2400" dirty="0"/>
                    </a:p>
                  </a:txBody>
                  <a:tcPr/>
                </a:tc>
                <a:tc>
                  <a:txBody>
                    <a:bodyPr/>
                    <a:lstStyle/>
                    <a:p>
                      <a:pPr algn="ctr"/>
                      <a:r>
                        <a:rPr lang="es-CO" sz="2400" dirty="0" smtClean="0"/>
                        <a:t>25</a:t>
                      </a:r>
                      <a:endParaRPr lang="es-ES" sz="2400" dirty="0"/>
                    </a:p>
                  </a:txBody>
                  <a:tcPr/>
                </a:tc>
                <a:tc>
                  <a:txBody>
                    <a:bodyPr/>
                    <a:lstStyle/>
                    <a:p>
                      <a:pPr algn="ctr"/>
                      <a:r>
                        <a:rPr lang="es-CO" sz="2400" dirty="0" smtClean="0"/>
                        <a:t>22</a:t>
                      </a:r>
                      <a:endParaRPr lang="es-ES" sz="2400" dirty="0"/>
                    </a:p>
                  </a:txBody>
                  <a:tcPr/>
                </a:tc>
                <a:extLst>
                  <a:ext uri="{0D108BD9-81ED-4DB2-BD59-A6C34878D82A}">
                    <a16:rowId xmlns:a16="http://schemas.microsoft.com/office/drawing/2014/main" val="643873252"/>
                  </a:ext>
                </a:extLst>
              </a:tr>
              <a:tr h="443102">
                <a:tc>
                  <a:txBody>
                    <a:bodyPr/>
                    <a:lstStyle/>
                    <a:p>
                      <a:pPr marL="60325">
                        <a:spcBef>
                          <a:spcPts val="170"/>
                        </a:spcBef>
                        <a:spcAft>
                          <a:spcPts val="0"/>
                        </a:spcAft>
                      </a:pPr>
                      <a:r>
                        <a:rPr lang="en-US" sz="2800" dirty="0">
                          <a:effectLst/>
                        </a:rPr>
                        <a:t>II.</a:t>
                      </a:r>
                      <a:r>
                        <a:rPr lang="en-US" sz="2800" spc="30" dirty="0">
                          <a:effectLst/>
                        </a:rPr>
                        <a:t> </a:t>
                      </a:r>
                      <a:r>
                        <a:rPr lang="en-US" sz="2800" dirty="0">
                          <a:effectLst/>
                        </a:rPr>
                        <a:t>Hacer </a:t>
                      </a:r>
                      <a:r>
                        <a:rPr lang="en-US" sz="2800" spc="15" dirty="0">
                          <a:effectLst/>
                        </a:rPr>
                        <a:t> </a:t>
                      </a:r>
                      <a:r>
                        <a:rPr lang="en-US" sz="2800" dirty="0">
                          <a:effectLst/>
                        </a:rPr>
                        <a:t>(60%)</a:t>
                      </a:r>
                      <a:endParaRPr lang="es-ES" sz="2800" dirty="0">
                        <a:effectLst/>
                        <a:latin typeface="Times New Roman" panose="02020603050405020304" pitchFamily="18" charset="0"/>
                        <a:ea typeface="Times New Roman" panose="02020603050405020304" pitchFamily="18" charset="0"/>
                      </a:endParaRPr>
                    </a:p>
                  </a:txBody>
                  <a:tcPr marL="0" marR="0" marT="0" marB="0"/>
                </a:tc>
                <a:tc>
                  <a:txBody>
                    <a:bodyPr/>
                    <a:lstStyle/>
                    <a:p>
                      <a:pPr algn="ctr"/>
                      <a:r>
                        <a:rPr lang="es-CO" sz="2400" dirty="0" smtClean="0"/>
                        <a:t>98,33</a:t>
                      </a:r>
                      <a:endParaRPr lang="es-ES" sz="2400" dirty="0"/>
                    </a:p>
                  </a:txBody>
                  <a:tcPr/>
                </a:tc>
                <a:tc>
                  <a:txBody>
                    <a:bodyPr/>
                    <a:lstStyle/>
                    <a:p>
                      <a:pPr algn="ctr"/>
                      <a:r>
                        <a:rPr lang="es-CO" sz="2400" dirty="0" smtClean="0"/>
                        <a:t>60</a:t>
                      </a:r>
                      <a:endParaRPr lang="es-ES" sz="2400" dirty="0"/>
                    </a:p>
                  </a:txBody>
                  <a:tcPr/>
                </a:tc>
                <a:tc>
                  <a:txBody>
                    <a:bodyPr/>
                    <a:lstStyle/>
                    <a:p>
                      <a:pPr algn="ctr"/>
                      <a:r>
                        <a:rPr lang="es-CO" sz="2400" dirty="0" smtClean="0"/>
                        <a:t>59</a:t>
                      </a:r>
                      <a:endParaRPr lang="es-ES" sz="2400" dirty="0"/>
                    </a:p>
                  </a:txBody>
                  <a:tcPr/>
                </a:tc>
                <a:extLst>
                  <a:ext uri="{0D108BD9-81ED-4DB2-BD59-A6C34878D82A}">
                    <a16:rowId xmlns:a16="http://schemas.microsoft.com/office/drawing/2014/main" val="2602968672"/>
                  </a:ext>
                </a:extLst>
              </a:tr>
              <a:tr h="443102">
                <a:tc>
                  <a:txBody>
                    <a:bodyPr/>
                    <a:lstStyle/>
                    <a:p>
                      <a:pPr marL="60325">
                        <a:spcBef>
                          <a:spcPts val="170"/>
                        </a:spcBef>
                        <a:spcAft>
                          <a:spcPts val="0"/>
                        </a:spcAft>
                      </a:pPr>
                      <a:r>
                        <a:rPr lang="en-US" sz="2800" dirty="0">
                          <a:effectLst/>
                        </a:rPr>
                        <a:t>III.</a:t>
                      </a:r>
                      <a:r>
                        <a:rPr lang="en-US" sz="2800" spc="35" dirty="0">
                          <a:effectLst/>
                        </a:rPr>
                        <a:t> </a:t>
                      </a:r>
                      <a:r>
                        <a:rPr lang="en-US" sz="2800" dirty="0">
                          <a:effectLst/>
                        </a:rPr>
                        <a:t>Verificar</a:t>
                      </a:r>
                      <a:r>
                        <a:rPr lang="en-US" sz="2800" spc="65" dirty="0">
                          <a:effectLst/>
                        </a:rPr>
                        <a:t> </a:t>
                      </a:r>
                      <a:r>
                        <a:rPr lang="en-US" sz="2800" dirty="0">
                          <a:effectLst/>
                        </a:rPr>
                        <a:t>(5%)</a:t>
                      </a:r>
                      <a:endParaRPr lang="es-ES" sz="2800" dirty="0">
                        <a:effectLst/>
                        <a:latin typeface="Times New Roman" panose="02020603050405020304" pitchFamily="18" charset="0"/>
                        <a:ea typeface="Times New Roman" panose="02020603050405020304" pitchFamily="18" charset="0"/>
                      </a:endParaRPr>
                    </a:p>
                  </a:txBody>
                  <a:tcPr marL="0" marR="0" marT="0" marB="0"/>
                </a:tc>
                <a:tc>
                  <a:txBody>
                    <a:bodyPr/>
                    <a:lstStyle/>
                    <a:p>
                      <a:pPr algn="ctr"/>
                      <a:r>
                        <a:rPr lang="es-CO" sz="2400" dirty="0" smtClean="0"/>
                        <a:t>100</a:t>
                      </a:r>
                      <a:endParaRPr lang="es-ES" sz="2400" dirty="0"/>
                    </a:p>
                  </a:txBody>
                  <a:tcPr/>
                </a:tc>
                <a:tc>
                  <a:txBody>
                    <a:bodyPr/>
                    <a:lstStyle/>
                    <a:p>
                      <a:pPr algn="ctr"/>
                      <a:r>
                        <a:rPr lang="es-CO" sz="2400" dirty="0" smtClean="0"/>
                        <a:t>5</a:t>
                      </a:r>
                      <a:endParaRPr lang="es-ES" sz="2400" dirty="0"/>
                    </a:p>
                  </a:txBody>
                  <a:tcPr/>
                </a:tc>
                <a:tc>
                  <a:txBody>
                    <a:bodyPr/>
                    <a:lstStyle/>
                    <a:p>
                      <a:pPr algn="ctr"/>
                      <a:r>
                        <a:rPr lang="es-CO" sz="2400" dirty="0" smtClean="0"/>
                        <a:t>5</a:t>
                      </a:r>
                      <a:endParaRPr lang="es-ES" sz="2400" dirty="0"/>
                    </a:p>
                  </a:txBody>
                  <a:tcPr/>
                </a:tc>
                <a:extLst>
                  <a:ext uri="{0D108BD9-81ED-4DB2-BD59-A6C34878D82A}">
                    <a16:rowId xmlns:a16="http://schemas.microsoft.com/office/drawing/2014/main" val="3780139418"/>
                  </a:ext>
                </a:extLst>
              </a:tr>
              <a:tr h="443102">
                <a:tc>
                  <a:txBody>
                    <a:bodyPr/>
                    <a:lstStyle/>
                    <a:p>
                      <a:pPr marL="60325">
                        <a:spcBef>
                          <a:spcPts val="170"/>
                        </a:spcBef>
                        <a:spcAft>
                          <a:spcPts val="0"/>
                        </a:spcAft>
                      </a:pPr>
                      <a:r>
                        <a:rPr lang="en-US" sz="2800" dirty="0">
                          <a:effectLst/>
                        </a:rPr>
                        <a:t>IV.</a:t>
                      </a:r>
                      <a:r>
                        <a:rPr lang="en-US" sz="2800" spc="40" dirty="0">
                          <a:effectLst/>
                        </a:rPr>
                        <a:t> </a:t>
                      </a:r>
                      <a:r>
                        <a:rPr lang="en-US" sz="2800" dirty="0">
                          <a:effectLst/>
                        </a:rPr>
                        <a:t>Actuar</a:t>
                      </a:r>
                      <a:r>
                        <a:rPr lang="en-US" sz="2800" spc="155" dirty="0">
                          <a:effectLst/>
                        </a:rPr>
                        <a:t> </a:t>
                      </a:r>
                      <a:r>
                        <a:rPr lang="en-US" sz="2800" dirty="0">
                          <a:effectLst/>
                        </a:rPr>
                        <a:t>(10%)</a:t>
                      </a:r>
                      <a:endParaRPr lang="es-ES" sz="2800" dirty="0">
                        <a:effectLst/>
                        <a:latin typeface="Times New Roman" panose="02020603050405020304" pitchFamily="18" charset="0"/>
                        <a:ea typeface="Times New Roman" panose="02020603050405020304" pitchFamily="18" charset="0"/>
                      </a:endParaRPr>
                    </a:p>
                  </a:txBody>
                  <a:tcPr marL="0" marR="0" marT="0" marB="0"/>
                </a:tc>
                <a:tc>
                  <a:txBody>
                    <a:bodyPr/>
                    <a:lstStyle/>
                    <a:p>
                      <a:pPr algn="ctr"/>
                      <a:r>
                        <a:rPr lang="es-CO" sz="2400" dirty="0" smtClean="0"/>
                        <a:t>100</a:t>
                      </a:r>
                      <a:endParaRPr lang="es-ES" sz="2400" dirty="0"/>
                    </a:p>
                  </a:txBody>
                  <a:tcPr/>
                </a:tc>
                <a:tc>
                  <a:txBody>
                    <a:bodyPr/>
                    <a:lstStyle/>
                    <a:p>
                      <a:pPr algn="ctr"/>
                      <a:r>
                        <a:rPr lang="es-CO" sz="2400" dirty="0" smtClean="0"/>
                        <a:t>10</a:t>
                      </a:r>
                      <a:endParaRPr lang="es-ES" sz="2400" dirty="0"/>
                    </a:p>
                  </a:txBody>
                  <a:tcPr/>
                </a:tc>
                <a:tc>
                  <a:txBody>
                    <a:bodyPr/>
                    <a:lstStyle/>
                    <a:p>
                      <a:pPr algn="ctr"/>
                      <a:r>
                        <a:rPr lang="es-CO" sz="2400" dirty="0" smtClean="0"/>
                        <a:t>10</a:t>
                      </a:r>
                      <a:endParaRPr lang="es-ES" sz="2400" dirty="0"/>
                    </a:p>
                  </a:txBody>
                  <a:tcPr/>
                </a:tc>
                <a:extLst>
                  <a:ext uri="{0D108BD9-81ED-4DB2-BD59-A6C34878D82A}">
                    <a16:rowId xmlns:a16="http://schemas.microsoft.com/office/drawing/2014/main" val="3839536753"/>
                  </a:ext>
                </a:extLst>
              </a:tr>
              <a:tr h="385076">
                <a:tc gridSpan="3">
                  <a:txBody>
                    <a:bodyPr/>
                    <a:lstStyle/>
                    <a:p>
                      <a:pPr marL="60325" marR="0" indent="0" algn="ctr" defTabSz="914400" rtl="0" eaLnBrk="1" fontAlgn="auto" latinLnBrk="0" hangingPunct="1">
                        <a:lnSpc>
                          <a:spcPct val="100000"/>
                        </a:lnSpc>
                        <a:spcBef>
                          <a:spcPts val="170"/>
                        </a:spcBef>
                        <a:spcAft>
                          <a:spcPts val="0"/>
                        </a:spcAft>
                        <a:buClrTx/>
                        <a:buSzTx/>
                        <a:buFontTx/>
                        <a:buNone/>
                        <a:tabLst/>
                        <a:defRPr/>
                      </a:pPr>
                      <a:r>
                        <a:rPr lang="en-US" sz="2800" kern="1200" dirty="0" smtClean="0">
                          <a:solidFill>
                            <a:schemeClr val="dk1"/>
                          </a:solidFill>
                          <a:effectLst/>
                          <a:latin typeface="+mn-lt"/>
                          <a:ea typeface="+mn-ea"/>
                          <a:cs typeface="+mn-cs"/>
                        </a:rPr>
                        <a:t>% Total Implementación</a:t>
                      </a:r>
                      <a:endParaRPr lang="es-ES" sz="2800" kern="1200" dirty="0">
                        <a:solidFill>
                          <a:schemeClr val="dk1"/>
                        </a:solidFill>
                        <a:effectLst/>
                        <a:latin typeface="+mn-lt"/>
                        <a:ea typeface="+mn-ea"/>
                        <a:cs typeface="+mn-cs"/>
                      </a:endParaRPr>
                    </a:p>
                  </a:txBody>
                  <a:tcPr/>
                </a:tc>
                <a:tc hMerge="1">
                  <a:txBody>
                    <a:bodyPr/>
                    <a:lstStyle/>
                    <a:p>
                      <a:endParaRPr lang="es-ES" dirty="0"/>
                    </a:p>
                  </a:txBody>
                  <a:tcPr/>
                </a:tc>
                <a:tc hMerge="1">
                  <a:txBody>
                    <a:bodyPr/>
                    <a:lstStyle/>
                    <a:p>
                      <a:endParaRPr lang="es-ES" dirty="0"/>
                    </a:p>
                  </a:txBody>
                  <a:tcPr/>
                </a:tc>
                <a:tc>
                  <a:txBody>
                    <a:bodyPr/>
                    <a:lstStyle/>
                    <a:p>
                      <a:pPr algn="ctr"/>
                      <a:r>
                        <a:rPr lang="es-CO" sz="2400" dirty="0" smtClean="0"/>
                        <a:t>96</a:t>
                      </a:r>
                      <a:endParaRPr lang="es-ES" sz="2400" dirty="0"/>
                    </a:p>
                  </a:txBody>
                  <a:tcPr/>
                </a:tc>
                <a:extLst>
                  <a:ext uri="{0D108BD9-81ED-4DB2-BD59-A6C34878D82A}">
                    <a16:rowId xmlns:a16="http://schemas.microsoft.com/office/drawing/2014/main" val="2751157332"/>
                  </a:ext>
                </a:extLst>
              </a:tr>
            </a:tbl>
          </a:graphicData>
        </a:graphic>
      </p:graphicFrame>
    </p:spTree>
    <p:extLst>
      <p:ext uri="{BB962C8B-B14F-4D97-AF65-F5344CB8AC3E}">
        <p14:creationId xmlns:p14="http://schemas.microsoft.com/office/powerpoint/2010/main" val="396994260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600621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3554770" y="62241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
        <p:nvSpPr>
          <p:cNvPr id="6" name="Rectángulo 5"/>
          <p:cNvSpPr/>
          <p:nvPr/>
        </p:nvSpPr>
        <p:spPr>
          <a:xfrm>
            <a:off x="709608" y="202416"/>
            <a:ext cx="9679894" cy="523220"/>
          </a:xfrm>
          <a:prstGeom prst="rect">
            <a:avLst/>
          </a:prstGeom>
        </p:spPr>
        <p:txBody>
          <a:bodyPr wrap="none">
            <a:spAutoFit/>
          </a:bodyPr>
          <a:lstStyle/>
          <a:p>
            <a:pPr fontAlgn="base">
              <a:spcBef>
                <a:spcPct val="0"/>
              </a:spcBef>
              <a:spcAft>
                <a:spcPct val="0"/>
              </a:spcAft>
            </a:pPr>
            <a:r>
              <a:rPr lang="es-CO" sz="2800" b="1" dirty="0">
                <a:latin typeface="Arial Black" pitchFamily="34" charset="0"/>
                <a:ea typeface="+mj-ea"/>
                <a:cs typeface="+mj-cs"/>
              </a:rPr>
              <a:t>INCAPACIDADES POR GRUPO DE DIAGNOSTICO:</a:t>
            </a:r>
            <a:endParaRPr lang="es-CO" altLang="es-CO" sz="2800" b="1" dirty="0">
              <a:latin typeface="Arial Black" pitchFamily="34" charset="0"/>
              <a:ea typeface="+mj-ea"/>
              <a:cs typeface="+mj-cs"/>
            </a:endParaRPr>
          </a:p>
        </p:txBody>
      </p:sp>
      <p:graphicFrame>
        <p:nvGraphicFramePr>
          <p:cNvPr id="8" name="Tabla 7"/>
          <p:cNvGraphicFramePr>
            <a:graphicFrameLocks noGrp="1"/>
          </p:cNvGraphicFramePr>
          <p:nvPr>
            <p:extLst/>
          </p:nvPr>
        </p:nvGraphicFramePr>
        <p:xfrm>
          <a:off x="1627368" y="1201860"/>
          <a:ext cx="9453009" cy="3774718"/>
        </p:xfrm>
        <a:graphic>
          <a:graphicData uri="http://schemas.openxmlformats.org/drawingml/2006/table">
            <a:tbl>
              <a:tblPr firstRow="1" firstCol="1" bandRow="1">
                <a:tableStyleId>{5C22544A-7EE6-4342-B048-85BDC9FD1C3A}</a:tableStyleId>
              </a:tblPr>
              <a:tblGrid>
                <a:gridCol w="3859032">
                  <a:extLst>
                    <a:ext uri="{9D8B030D-6E8A-4147-A177-3AD203B41FA5}">
                      <a16:colId xmlns:a16="http://schemas.microsoft.com/office/drawing/2014/main" val="20000"/>
                    </a:ext>
                  </a:extLst>
                </a:gridCol>
                <a:gridCol w="2743200">
                  <a:extLst>
                    <a:ext uri="{9D8B030D-6E8A-4147-A177-3AD203B41FA5}">
                      <a16:colId xmlns:a16="http://schemas.microsoft.com/office/drawing/2014/main" val="20002"/>
                    </a:ext>
                  </a:extLst>
                </a:gridCol>
                <a:gridCol w="2850777">
                  <a:extLst>
                    <a:ext uri="{9D8B030D-6E8A-4147-A177-3AD203B41FA5}">
                      <a16:colId xmlns:a16="http://schemas.microsoft.com/office/drawing/2014/main" val="20003"/>
                    </a:ext>
                  </a:extLst>
                </a:gridCol>
              </a:tblGrid>
              <a:tr h="616137">
                <a:tc>
                  <a:txBody>
                    <a:bodyPr/>
                    <a:lstStyle/>
                    <a:p>
                      <a:pPr algn="ctr">
                        <a:lnSpc>
                          <a:spcPct val="115000"/>
                        </a:lnSpc>
                        <a:spcAft>
                          <a:spcPts val="0"/>
                        </a:spcAft>
                      </a:pPr>
                      <a:r>
                        <a:rPr lang="es-CO" sz="2400" dirty="0" smtClean="0">
                          <a:effectLst/>
                        </a:rPr>
                        <a:t>GRUPO OCUPACIONAL</a:t>
                      </a:r>
                      <a:endParaRPr lang="es-CO"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2400" dirty="0" smtClean="0">
                          <a:effectLst/>
                        </a:rPr>
                        <a:t>DÍAS DE INCAPACIDAD</a:t>
                      </a:r>
                      <a:endParaRPr lang="es-CO"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2400" dirty="0" smtClean="0">
                          <a:effectLst/>
                        </a:rPr>
                        <a:t>DIAS MES REAL</a:t>
                      </a:r>
                      <a:endParaRPr lang="es-CO"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0"/>
                  </a:ext>
                </a:extLst>
              </a:tr>
              <a:tr h="770514">
                <a:tc>
                  <a:txBody>
                    <a:bodyPr/>
                    <a:lstStyle/>
                    <a:p>
                      <a:pPr algn="ctr">
                        <a:lnSpc>
                          <a:spcPct val="115000"/>
                        </a:lnSpc>
                        <a:spcAft>
                          <a:spcPts val="0"/>
                        </a:spcAft>
                      </a:pPr>
                      <a:r>
                        <a:rPr lang="es-CO" sz="2800" dirty="0" smtClean="0">
                          <a:effectLst/>
                        </a:rPr>
                        <a:t>ADMINISTRATIVO</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2800" dirty="0" smtClean="0">
                          <a:effectLst/>
                        </a:rPr>
                        <a:t>226</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15000"/>
                        </a:lnSpc>
                        <a:spcAft>
                          <a:spcPts val="0"/>
                        </a:spcAft>
                      </a:pPr>
                      <a:r>
                        <a:rPr lang="es-CO" sz="2800" dirty="0" smtClean="0">
                          <a:effectLst/>
                        </a:rPr>
                        <a:t>192</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extLst>
                  <a:ext uri="{0D108BD9-81ED-4DB2-BD59-A6C34878D82A}">
                    <a16:rowId xmlns:a16="http://schemas.microsoft.com/office/drawing/2014/main" val="10001"/>
                  </a:ext>
                </a:extLst>
              </a:tr>
              <a:tr h="729960">
                <a:tc>
                  <a:txBody>
                    <a:bodyPr/>
                    <a:lstStyle/>
                    <a:p>
                      <a:pPr algn="ctr">
                        <a:lnSpc>
                          <a:spcPct val="115000"/>
                        </a:lnSpc>
                        <a:spcAft>
                          <a:spcPts val="0"/>
                        </a:spcAft>
                      </a:pPr>
                      <a:r>
                        <a:rPr lang="es-CO" sz="2800" dirty="0">
                          <a:effectLst/>
                        </a:rPr>
                        <a:t>ASISTENCIAL</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15000"/>
                        </a:lnSpc>
                        <a:spcAft>
                          <a:spcPts val="0"/>
                        </a:spcAft>
                      </a:pPr>
                      <a:r>
                        <a:rPr lang="es-CO" sz="2800" kern="1200" dirty="0" smtClean="0">
                          <a:effectLst/>
                        </a:rPr>
                        <a:t>552</a:t>
                      </a:r>
                      <a:endParaRPr lang="es-CO" sz="2800" b="1" kern="1200" dirty="0">
                        <a:solidFill>
                          <a:schemeClr val="tx1"/>
                        </a:solidFill>
                        <a:effectLst/>
                        <a:latin typeface="+mn-lt"/>
                        <a:ea typeface="+mn-ea"/>
                        <a:cs typeface="+mn-cs"/>
                      </a:endParaRPr>
                    </a:p>
                  </a:txBody>
                  <a:tcPr marL="44450" marR="44450" marT="0" marB="0" anchor="ctr"/>
                </a:tc>
                <a:tc>
                  <a:txBody>
                    <a:bodyPr/>
                    <a:lstStyle/>
                    <a:p>
                      <a:pPr marL="0" algn="ctr" defTabSz="914400" rtl="0" eaLnBrk="1" latinLnBrk="0" hangingPunct="1">
                        <a:lnSpc>
                          <a:spcPct val="115000"/>
                        </a:lnSpc>
                        <a:spcAft>
                          <a:spcPts val="0"/>
                        </a:spcAft>
                      </a:pPr>
                      <a:r>
                        <a:rPr lang="es-CO" sz="2800" kern="1200" dirty="0" smtClean="0">
                          <a:effectLst/>
                        </a:rPr>
                        <a:t>317</a:t>
                      </a:r>
                      <a:endParaRPr lang="es-CO" sz="2800" b="1" kern="1200" dirty="0">
                        <a:solidFill>
                          <a:schemeClr val="tx1"/>
                        </a:solidFill>
                        <a:effectLst/>
                        <a:latin typeface="+mn-lt"/>
                        <a:ea typeface="+mn-ea"/>
                        <a:cs typeface="+mn-cs"/>
                      </a:endParaRPr>
                    </a:p>
                  </a:txBody>
                  <a:tcPr marL="44450" marR="44450" marT="0" marB="0" anchor="ctr"/>
                </a:tc>
                <a:extLst>
                  <a:ext uri="{0D108BD9-81ED-4DB2-BD59-A6C34878D82A}">
                    <a16:rowId xmlns:a16="http://schemas.microsoft.com/office/drawing/2014/main" val="10002"/>
                  </a:ext>
                </a:extLst>
              </a:tr>
              <a:tr h="729960">
                <a:tc>
                  <a:txBody>
                    <a:bodyPr/>
                    <a:lstStyle/>
                    <a:p>
                      <a:pPr algn="ctr">
                        <a:lnSpc>
                          <a:spcPct val="115000"/>
                        </a:lnSpc>
                        <a:spcAft>
                          <a:spcPts val="0"/>
                        </a:spcAft>
                      </a:pPr>
                      <a:r>
                        <a:rPr lang="es-CO" sz="2800" dirty="0" smtClean="0">
                          <a:effectLst/>
                        </a:rPr>
                        <a:t>OPERATIVO</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15000"/>
                        </a:lnSpc>
                        <a:spcAft>
                          <a:spcPts val="0"/>
                        </a:spcAft>
                      </a:pPr>
                      <a:r>
                        <a:rPr lang="es-CO" sz="2800" kern="1200" dirty="0" smtClean="0">
                          <a:effectLst/>
                        </a:rPr>
                        <a:t>11</a:t>
                      </a:r>
                      <a:endParaRPr lang="es-CO" sz="2800" b="1" kern="1200" dirty="0">
                        <a:solidFill>
                          <a:schemeClr val="tx1"/>
                        </a:solidFill>
                        <a:effectLst/>
                        <a:latin typeface="+mn-lt"/>
                        <a:ea typeface="+mn-ea"/>
                        <a:cs typeface="+mn-cs"/>
                      </a:endParaRPr>
                    </a:p>
                  </a:txBody>
                  <a:tcPr marL="44450" marR="44450" marT="0" marB="0" anchor="ctr"/>
                </a:tc>
                <a:tc>
                  <a:txBody>
                    <a:bodyPr/>
                    <a:lstStyle/>
                    <a:p>
                      <a:pPr marL="0" algn="ctr" defTabSz="914400" rtl="0" eaLnBrk="1" latinLnBrk="0" hangingPunct="1">
                        <a:lnSpc>
                          <a:spcPct val="115000"/>
                        </a:lnSpc>
                        <a:spcAft>
                          <a:spcPts val="0"/>
                        </a:spcAft>
                      </a:pPr>
                      <a:r>
                        <a:rPr lang="es-CO" sz="2800" kern="1200" dirty="0" smtClean="0">
                          <a:effectLst/>
                        </a:rPr>
                        <a:t>11</a:t>
                      </a:r>
                      <a:endParaRPr lang="es-CO" sz="2800" b="1" kern="1200" dirty="0">
                        <a:solidFill>
                          <a:schemeClr val="tx1"/>
                        </a:solidFill>
                        <a:effectLst/>
                        <a:latin typeface="+mn-lt"/>
                        <a:ea typeface="+mn-ea"/>
                        <a:cs typeface="+mn-cs"/>
                      </a:endParaRPr>
                    </a:p>
                  </a:txBody>
                  <a:tcPr marL="44450" marR="44450" marT="0" marB="0" anchor="ctr"/>
                </a:tc>
                <a:extLst>
                  <a:ext uri="{0D108BD9-81ED-4DB2-BD59-A6C34878D82A}">
                    <a16:rowId xmlns:a16="http://schemas.microsoft.com/office/drawing/2014/main" val="3844536845"/>
                  </a:ext>
                </a:extLst>
              </a:tr>
              <a:tr h="729960">
                <a:tc>
                  <a:txBody>
                    <a:bodyPr/>
                    <a:lstStyle/>
                    <a:p>
                      <a:pPr algn="ctr">
                        <a:lnSpc>
                          <a:spcPct val="115000"/>
                        </a:lnSpc>
                        <a:spcAft>
                          <a:spcPts val="0"/>
                        </a:spcAft>
                      </a:pPr>
                      <a:r>
                        <a:rPr lang="es-CO" sz="2800" dirty="0" smtClean="0">
                          <a:effectLst/>
                        </a:rPr>
                        <a:t>TOTALES 2024</a:t>
                      </a:r>
                      <a:endParaRPr lang="es-CO" sz="28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marL="0" algn="ctr" defTabSz="914400" rtl="0" eaLnBrk="1" latinLnBrk="0" hangingPunct="1">
                        <a:lnSpc>
                          <a:spcPct val="115000"/>
                        </a:lnSpc>
                        <a:spcAft>
                          <a:spcPts val="0"/>
                        </a:spcAft>
                      </a:pPr>
                      <a:r>
                        <a:rPr lang="es-CO" sz="2800" kern="1200" dirty="0" smtClean="0">
                          <a:effectLst/>
                        </a:rPr>
                        <a:t>789</a:t>
                      </a:r>
                      <a:endParaRPr lang="es-CO" sz="2800" b="1" kern="1200" dirty="0">
                        <a:solidFill>
                          <a:schemeClr val="tx1"/>
                        </a:solidFill>
                        <a:effectLst/>
                        <a:latin typeface="+mn-lt"/>
                        <a:ea typeface="+mn-ea"/>
                        <a:cs typeface="+mn-cs"/>
                      </a:endParaRPr>
                    </a:p>
                  </a:txBody>
                  <a:tcPr marL="44450" marR="44450" marT="0" marB="0" anchor="ctr"/>
                </a:tc>
                <a:tc>
                  <a:txBody>
                    <a:bodyPr/>
                    <a:lstStyle/>
                    <a:p>
                      <a:pPr marL="0" algn="ctr" defTabSz="914400" rtl="0" eaLnBrk="1" latinLnBrk="0" hangingPunct="1">
                        <a:lnSpc>
                          <a:spcPct val="115000"/>
                        </a:lnSpc>
                        <a:spcAft>
                          <a:spcPts val="0"/>
                        </a:spcAft>
                      </a:pPr>
                      <a:r>
                        <a:rPr lang="es-CO" sz="2800" kern="1200" dirty="0" smtClean="0">
                          <a:effectLst/>
                        </a:rPr>
                        <a:t>520</a:t>
                      </a:r>
                      <a:endParaRPr lang="es-CO" sz="2800" b="1" kern="1200" dirty="0">
                        <a:solidFill>
                          <a:schemeClr val="tx1"/>
                        </a:solidFill>
                        <a:effectLst/>
                        <a:latin typeface="+mn-lt"/>
                        <a:ea typeface="+mn-ea"/>
                        <a:cs typeface="+mn-cs"/>
                      </a:endParaRPr>
                    </a:p>
                  </a:txBody>
                  <a:tcPr marL="44450" marR="44450" marT="0" marB="0" anchor="ctr"/>
                </a:tc>
                <a:extLst>
                  <a:ext uri="{0D108BD9-81ED-4DB2-BD59-A6C34878D82A}">
                    <a16:rowId xmlns:a16="http://schemas.microsoft.com/office/drawing/2014/main" val="3996722492"/>
                  </a:ext>
                </a:extLst>
              </a:tr>
            </a:tbl>
          </a:graphicData>
        </a:graphic>
      </p:graphicFrame>
    </p:spTree>
    <p:extLst>
      <p:ext uri="{BB962C8B-B14F-4D97-AF65-F5344CB8AC3E}">
        <p14:creationId xmlns:p14="http://schemas.microsoft.com/office/powerpoint/2010/main" val="194526125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0681C3-4F9B-A143-9BF6-C76FA60702D9}"/>
              </a:ext>
            </a:extLst>
          </p:cNvPr>
          <p:cNvSpPr>
            <a:spLocks noGrp="1"/>
          </p:cNvSpPr>
          <p:nvPr>
            <p:ph type="ctrTitle"/>
          </p:nvPr>
        </p:nvSpPr>
        <p:spPr>
          <a:xfrm>
            <a:off x="1281869" y="1465155"/>
            <a:ext cx="9614019" cy="2028915"/>
          </a:xfrm>
        </p:spPr>
        <p:txBody>
          <a:bodyPr/>
          <a:lstStyle/>
          <a:p>
            <a:r>
              <a:rPr lang="es-ES_tradnl" sz="4000" b="1" dirty="0">
                <a:solidFill>
                  <a:schemeClr val="tx1"/>
                </a:solidFill>
                <a:latin typeface="Arial" panose="020B0604020202020204" pitchFamily="34" charset="0"/>
                <a:cs typeface="Arial" panose="020B0604020202020204" pitchFamily="34" charset="0"/>
              </a:rPr>
              <a:t>AUDIENCIA PÚBLICA DE RENDICIÓN DE CUENTAS</a:t>
            </a:r>
            <a:r>
              <a:rPr lang="es-CO" sz="3800" b="1" dirty="0" smtClean="0">
                <a:solidFill>
                  <a:schemeClr val="tx1"/>
                </a:solidFill>
                <a:latin typeface="Arial Rounded MT Bold" panose="020F0704030504030204" pitchFamily="34" charset="0"/>
              </a:rPr>
              <a:t>.</a:t>
            </a:r>
            <a:r>
              <a:rPr lang="es-CO" sz="3800" b="1" dirty="0">
                <a:solidFill>
                  <a:schemeClr val="tx1"/>
                </a:solidFill>
                <a:latin typeface="Arial Rounded MT Bold" panose="020F0704030504030204" pitchFamily="34" charset="0"/>
              </a:rPr>
              <a:t/>
            </a:r>
            <a:br>
              <a:rPr lang="es-CO" sz="3800" b="1" dirty="0">
                <a:solidFill>
                  <a:schemeClr val="tx1"/>
                </a:solidFill>
                <a:latin typeface="Arial Rounded MT Bold" panose="020F0704030504030204" pitchFamily="34" charset="0"/>
              </a:rPr>
            </a:br>
            <a:endParaRPr lang="es-ES_tradnl" sz="3800" dirty="0">
              <a:solidFill>
                <a:schemeClr val="tx1"/>
              </a:solidFill>
            </a:endParaRPr>
          </a:p>
        </p:txBody>
      </p:sp>
      <p:pic>
        <p:nvPicPr>
          <p:cNvPr id="4" name="Imagen 3">
            <a:extLst>
              <a:ext uri="{FF2B5EF4-FFF2-40B4-BE49-F238E27FC236}">
                <a16:creationId xmlns:a16="http://schemas.microsoft.com/office/drawing/2014/main" id="{087E6FE8-0A60-2D48-8780-534D778F845F}"/>
              </a:ext>
            </a:extLst>
          </p:cNvPr>
          <p:cNvPicPr>
            <a:picLocks noChangeAspect="1"/>
          </p:cNvPicPr>
          <p:nvPr/>
        </p:nvPicPr>
        <p:blipFill>
          <a:blip r:embed="rId2"/>
          <a:stretch>
            <a:fillRect/>
          </a:stretch>
        </p:blipFill>
        <p:spPr>
          <a:xfrm>
            <a:off x="840680" y="5399108"/>
            <a:ext cx="3115743" cy="918899"/>
          </a:xfrm>
          <a:prstGeom prst="rect">
            <a:avLst/>
          </a:prstGeom>
        </p:spPr>
      </p:pic>
      <p:sp>
        <p:nvSpPr>
          <p:cNvPr id="5" name="Subtítulo 4"/>
          <p:cNvSpPr>
            <a:spLocks noGrp="1"/>
          </p:cNvSpPr>
          <p:nvPr>
            <p:ph type="subTitle" idx="1"/>
          </p:nvPr>
        </p:nvSpPr>
        <p:spPr>
          <a:xfrm>
            <a:off x="2611538" y="3396242"/>
            <a:ext cx="6831673" cy="1086237"/>
          </a:xfrm>
        </p:spPr>
        <p:txBody>
          <a:bodyPr>
            <a:noAutofit/>
          </a:bodyPr>
          <a:lstStyle/>
          <a:p>
            <a:r>
              <a:rPr lang="es-CO" sz="3200" b="1" dirty="0" smtClean="0">
                <a:solidFill>
                  <a:schemeClr val="tx1"/>
                </a:solidFill>
                <a:latin typeface="Arial Black" panose="020B0A04020102020204" pitchFamily="34" charset="0"/>
              </a:rPr>
              <a:t>PROCESOS</a:t>
            </a:r>
            <a:endParaRPr lang="es-ES" sz="3200" b="1" dirty="0">
              <a:solidFill>
                <a:schemeClr val="tx1"/>
              </a:solidFill>
              <a:latin typeface="Arial Black" panose="020B0A04020102020204" pitchFamily="34" charset="0"/>
            </a:endParaRPr>
          </a:p>
        </p:txBody>
      </p:sp>
      <p:sp>
        <p:nvSpPr>
          <p:cNvPr id="6" name="Rectángulo 5"/>
          <p:cNvSpPr/>
          <p:nvPr/>
        </p:nvSpPr>
        <p:spPr>
          <a:xfrm>
            <a:off x="4663155" y="4752777"/>
            <a:ext cx="6096000" cy="707886"/>
          </a:xfrm>
          <a:prstGeom prst="rect">
            <a:avLst/>
          </a:prstGeom>
        </p:spPr>
        <p:txBody>
          <a:bodyPr>
            <a:spAutoFit/>
          </a:bodyPr>
          <a:lstStyle/>
          <a:p>
            <a:pPr algn="r"/>
            <a:r>
              <a:rPr lang="es-CO" sz="2000" b="1" dirty="0" smtClean="0">
                <a:latin typeface="Arial" panose="020B0604020202020204" pitchFamily="34" charset="0"/>
                <a:cs typeface="Arial" panose="020B0604020202020204" pitchFamily="34" charset="0"/>
              </a:rPr>
              <a:t>MARIO ALEJANDRO </a:t>
            </a:r>
            <a:r>
              <a:rPr lang="es-CO" sz="2000" b="1" dirty="0">
                <a:latin typeface="Arial" panose="020B0604020202020204" pitchFamily="34" charset="0"/>
                <a:cs typeface="Arial" panose="020B0604020202020204" pitchFamily="34" charset="0"/>
              </a:rPr>
              <a:t>CADAVID CADAVID</a:t>
            </a:r>
          </a:p>
          <a:p>
            <a:pPr algn="r"/>
            <a:r>
              <a:rPr lang="es-CO" sz="2000" b="1" dirty="0">
                <a:latin typeface="Arial" panose="020B0604020202020204" pitchFamily="34" charset="0"/>
                <a:cs typeface="Arial" panose="020B0604020202020204" pitchFamily="34" charset="0"/>
              </a:rPr>
              <a:t>GERENTE</a:t>
            </a:r>
          </a:p>
        </p:txBody>
      </p:sp>
      <p:sp>
        <p:nvSpPr>
          <p:cNvPr id="7" name="Subtítulo 2">
            <a:extLst>
              <a:ext uri="{FF2B5EF4-FFF2-40B4-BE49-F238E27FC236}">
                <a16:creationId xmlns:a16="http://schemas.microsoft.com/office/drawing/2014/main" id="{7B5BDAD4-FE42-4670-9B31-EACFB3062A4F}"/>
              </a:ext>
            </a:extLst>
          </p:cNvPr>
          <p:cNvSpPr txBox="1">
            <a:spLocks/>
          </p:cNvSpPr>
          <p:nvPr/>
        </p:nvSpPr>
        <p:spPr>
          <a:xfrm>
            <a:off x="3956423" y="5647643"/>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54086049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381125"/>
            <a:ext cx="9612971" cy="2669354"/>
          </a:xfrm>
        </p:spPr>
        <p:txBody>
          <a:bodyPr>
            <a:noAutofit/>
          </a:bodyPr>
          <a:lstStyle/>
          <a:p>
            <a:pPr algn="ctr">
              <a:lnSpc>
                <a:spcPct val="112000"/>
              </a:lnSpc>
              <a:spcBef>
                <a:spcPts val="0"/>
              </a:spcBef>
            </a:pPr>
            <a:r>
              <a:rPr lang="es-ES_tradnl" sz="3600" b="1" dirty="0" smtClean="0">
                <a:solidFill>
                  <a:schemeClr val="tx1"/>
                </a:solidFill>
                <a:latin typeface="Arial Black" panose="020B0A04020102020204" pitchFamily="34" charset="0"/>
                <a:ea typeface="+mn-ea"/>
                <a:cs typeface="+mn-cs"/>
              </a:rPr>
              <a:t>Procesos </a:t>
            </a:r>
            <a:r>
              <a:rPr lang="es-ES_tradnl" sz="3600" b="1" dirty="0">
                <a:solidFill>
                  <a:schemeClr val="tx1"/>
                </a:solidFill>
                <a:latin typeface="Arial Black" panose="020B0A04020102020204" pitchFamily="34" charset="0"/>
                <a:ea typeface="+mn-ea"/>
                <a:cs typeface="+mn-cs"/>
              </a:rPr>
              <a:t>ESTRATÉGICOS.</a:t>
            </a:r>
            <a:r>
              <a:rPr lang="es-ES_tradnl" sz="3600" b="1" dirty="0" smtClean="0">
                <a:solidFill>
                  <a:schemeClr val="tx1"/>
                </a:solidFill>
                <a:latin typeface="Arial Black" panose="020B0A04020102020204" pitchFamily="34" charset="0"/>
                <a:ea typeface="+mn-ea"/>
                <a:cs typeface="+mn-cs"/>
              </a:rPr>
              <a:t/>
            </a:r>
            <a:br>
              <a:rPr lang="es-ES_tradnl" sz="3600" b="1" dirty="0" smtClean="0">
                <a:solidFill>
                  <a:schemeClr val="tx1"/>
                </a:solidFill>
                <a:latin typeface="Arial Black" panose="020B0A04020102020204" pitchFamily="34" charset="0"/>
                <a:ea typeface="+mn-ea"/>
                <a:cs typeface="+mn-cs"/>
              </a:rPr>
            </a:br>
            <a:r>
              <a:rPr lang="es-ES_tradnl" sz="3600" b="1" dirty="0">
                <a:solidFill>
                  <a:schemeClr val="tx1"/>
                </a:solidFill>
                <a:latin typeface="Arial Black" panose="020B0A04020102020204" pitchFamily="34" charset="0"/>
                <a:ea typeface="+mn-ea"/>
                <a:cs typeface="+mn-cs"/>
              </a:rPr>
              <a:t/>
            </a:r>
            <a:br>
              <a:rPr lang="es-ES_tradnl" sz="3600" b="1" dirty="0">
                <a:solidFill>
                  <a:schemeClr val="tx1"/>
                </a:solidFill>
                <a:latin typeface="Arial Black" panose="020B0A04020102020204" pitchFamily="34" charset="0"/>
                <a:ea typeface="+mn-ea"/>
                <a:cs typeface="+mn-cs"/>
              </a:rPr>
            </a:br>
            <a:r>
              <a:rPr lang="es-ES_tradnl" sz="3600" b="1" dirty="0">
                <a:solidFill>
                  <a:schemeClr val="tx1"/>
                </a:solidFill>
                <a:latin typeface="Arial Black" panose="020B0A04020102020204" pitchFamily="34" charset="0"/>
              </a:rPr>
              <a:t>Informe </a:t>
            </a:r>
            <a:r>
              <a:rPr lang="es-ES_tradnl" sz="3600" b="1" dirty="0" smtClean="0">
                <a:solidFill>
                  <a:schemeClr val="tx1"/>
                </a:solidFill>
                <a:latin typeface="Arial Black" panose="020B0A04020102020204" pitchFamily="34" charset="0"/>
              </a:rPr>
              <a:t>DE GESTIÓN DE LA CALIDAD.</a:t>
            </a:r>
            <a:endParaRPr lang="es-ES_tradnl" sz="4400" b="1" dirty="0">
              <a:solidFill>
                <a:schemeClr val="tx1"/>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smtClean="0">
                <a:solidFill>
                  <a:schemeClr val="tx1"/>
                </a:solidFill>
                <a:latin typeface="Arial" panose="020B0604020202020204" pitchFamily="34" charset="0"/>
                <a:cs typeface="Arial" panose="020B0604020202020204" pitchFamily="34" charset="0"/>
              </a:rPr>
              <a:t>JAVIER ROJAS</a:t>
            </a:r>
            <a:endParaRPr lang="es-ES" sz="2200" b="1" dirty="0">
              <a:solidFill>
                <a:schemeClr val="tx1"/>
              </a:solidFill>
              <a:latin typeface="Arial" panose="020B0604020202020204" pitchFamily="34" charset="0"/>
              <a:cs typeface="Arial" panose="020B0604020202020204" pitchFamily="34" charset="0"/>
            </a:endParaRPr>
          </a:p>
          <a:p>
            <a:pPr defTabSz="457200"/>
            <a:r>
              <a:rPr lang="es-CO" sz="2200" b="1" dirty="0" smtClean="0">
                <a:solidFill>
                  <a:schemeClr val="tx1"/>
                </a:solidFill>
                <a:latin typeface="Arial" panose="020B0604020202020204" pitchFamily="34" charset="0"/>
                <a:cs typeface="Arial" panose="020B0604020202020204" pitchFamily="34" charset="0"/>
              </a:rPr>
              <a:t>Asesor de Calidad</a:t>
            </a:r>
            <a:endParaRPr lang="es-ES_tradnl" sz="2200" b="1" dirty="0">
              <a:solidFill>
                <a:schemeClr val="tx1"/>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554140108"/>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p:txBody>
          <a:bodyPr>
            <a:normAutofit/>
          </a:bodyPr>
          <a:lstStyle/>
          <a:p>
            <a:r>
              <a:rPr lang="es-CO" sz="4800" b="1" dirty="0">
                <a:solidFill>
                  <a:schemeClr val="tx1"/>
                </a:solidFill>
                <a:latin typeface="Arial Black" panose="020B0A04020102020204" pitchFamily="34" charset="0"/>
                <a:ea typeface="+mn-ea"/>
                <a:cs typeface="+mn-cs"/>
              </a:rPr>
              <a:t>SISTEMA UNICO DE HABILITACIÓN</a:t>
            </a:r>
            <a:endParaRPr lang="es-ES_tradnl" sz="4800" b="1" dirty="0">
              <a:solidFill>
                <a:schemeClr val="tx1"/>
              </a:solidFill>
              <a:latin typeface="Arial Black" panose="020B0A04020102020204" pitchFamily="34" charset="0"/>
              <a:ea typeface="+mn-ea"/>
              <a:cs typeface="+mn-cs"/>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347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74055702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173637" y="228600"/>
            <a:ext cx="9601200" cy="914400"/>
          </a:xfrm>
        </p:spPr>
        <p:txBody>
          <a:bodyPr>
            <a:normAutofit/>
          </a:bodyPr>
          <a:lstStyle/>
          <a:p>
            <a:r>
              <a:rPr lang="es-ES_tradnl" sz="2800" b="1" spc="-120" dirty="0">
                <a:solidFill>
                  <a:schemeClr val="tx1"/>
                </a:solidFill>
                <a:latin typeface="Arial Black" pitchFamily="34" charset="0"/>
                <a:ea typeface="+mn-ea"/>
                <a:cs typeface="+mn-cs"/>
              </a:rPr>
              <a:t>ACTIVIDADES REALIZADAS</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819425"/>
            <a:ext cx="10728300" cy="4960620"/>
          </a:xfrm>
        </p:spPr>
        <p:txBody>
          <a:bodyPr>
            <a:normAutofit fontScale="92500" lnSpcReduction="10000"/>
          </a:bodyPr>
          <a:lstStyle/>
          <a:p>
            <a:pPr lvl="0" algn="just"/>
            <a:r>
              <a:rPr lang="es-CO" sz="2600" b="1" dirty="0">
                <a:solidFill>
                  <a:schemeClr val="tx1"/>
                </a:solidFill>
              </a:rPr>
              <a:t>Actualización de los datos del representante legal en la página del REPS formulario de novedades y radicación presencial en la gobernación de Antioquia del soporte firmado en original para su validación</a:t>
            </a:r>
            <a:r>
              <a:rPr lang="es-CO" sz="2600" b="1" dirty="0" smtClean="0">
                <a:solidFill>
                  <a:schemeClr val="tx1"/>
                </a:solidFill>
              </a:rPr>
              <a:t>.</a:t>
            </a:r>
          </a:p>
          <a:p>
            <a:pPr lvl="0" algn="just"/>
            <a:r>
              <a:rPr lang="es-CO" sz="2600" b="1" dirty="0">
                <a:solidFill>
                  <a:schemeClr val="tx1"/>
                </a:solidFill>
              </a:rPr>
              <a:t>Requerimiento a la Dirección Seccional de Salud de Antioquia, para la actualización de los distintivos de habilitación. Se descargan y se me hacen entrega de los mismos a la institución dando como relación la </a:t>
            </a:r>
            <a:r>
              <a:rPr lang="es-CO" sz="2600" b="1" dirty="0" smtClean="0">
                <a:solidFill>
                  <a:schemeClr val="tx1"/>
                </a:solidFill>
              </a:rPr>
              <a:t>siguiente: Distintivos </a:t>
            </a:r>
            <a:r>
              <a:rPr lang="es-CO" sz="2600" b="1" dirty="0">
                <a:solidFill>
                  <a:schemeClr val="tx1"/>
                </a:solidFill>
              </a:rPr>
              <a:t>para los servicios de atención del parto, enfermería, hospitalización adultos, imágenes diagnosticas – ionizantes, laboratorio clínico, medicina general, odontología general, pediatría, radiología odontológica, servicios farmacéutico, tomas de muestras de cuello uterino y ginecologías, transporte asistencial básico, urgencias y vacunación</a:t>
            </a:r>
            <a:r>
              <a:rPr lang="es-CO" sz="2600" b="1" dirty="0" smtClean="0">
                <a:solidFill>
                  <a:schemeClr val="tx1"/>
                </a:solidFill>
              </a:rPr>
              <a:t>. E impresión de los distintivos actualizados</a:t>
            </a:r>
            <a:endParaRPr lang="es-CO" sz="2600" b="1" dirty="0">
              <a:solidFill>
                <a:schemeClr val="tx1"/>
              </a:solidFill>
            </a:endParaRPr>
          </a:p>
          <a:p>
            <a:pPr algn="just"/>
            <a:r>
              <a:rPr lang="es-CO" sz="2600" b="1" dirty="0" smtClean="0">
                <a:solidFill>
                  <a:schemeClr val="tx1"/>
                </a:solidFill>
              </a:rPr>
              <a:t>Se </a:t>
            </a:r>
            <a:r>
              <a:rPr lang="es-CO" sz="2600" b="1" dirty="0">
                <a:solidFill>
                  <a:schemeClr val="tx1"/>
                </a:solidFill>
              </a:rPr>
              <a:t>habilito en la Dirección Seccional de Salud de Antioquia, los servicios de hospitalización adultos y hospitalización pediátrica domiciliaria.</a:t>
            </a:r>
          </a:p>
          <a:p>
            <a:pPr algn="just"/>
            <a:endParaRPr lang="es-CO" dirty="0"/>
          </a:p>
          <a:p>
            <a:pPr lvl="0" algn="just"/>
            <a:endParaRPr lang="es-CO" dirty="0"/>
          </a:p>
          <a:p>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936603"/>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41876444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117077" y="365288"/>
            <a:ext cx="9601200" cy="914400"/>
          </a:xfrm>
        </p:spPr>
        <p:txBody>
          <a:bodyPr>
            <a:normAutofit/>
          </a:bodyPr>
          <a:lstStyle/>
          <a:p>
            <a:r>
              <a:rPr lang="es-ES_tradnl" sz="2800" b="1" spc="-120" dirty="0">
                <a:solidFill>
                  <a:schemeClr val="tx1"/>
                </a:solidFill>
                <a:latin typeface="Arial Black" pitchFamily="34" charset="0"/>
                <a:ea typeface="+mn-ea"/>
                <a:cs typeface="+mn-cs"/>
              </a:rPr>
              <a:t>ACTIVIDADES REALIZADAS</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1023751"/>
            <a:ext cx="10728300" cy="4335780"/>
          </a:xfrm>
        </p:spPr>
        <p:txBody>
          <a:bodyPr>
            <a:normAutofit fontScale="92500" lnSpcReduction="20000"/>
          </a:bodyPr>
          <a:lstStyle/>
          <a:p>
            <a:pPr algn="just"/>
            <a:r>
              <a:rPr lang="es-CO" sz="2800" b="1" dirty="0" smtClean="0">
                <a:solidFill>
                  <a:schemeClr val="tx1"/>
                </a:solidFill>
              </a:rPr>
              <a:t>Declaración </a:t>
            </a:r>
            <a:r>
              <a:rPr lang="es-CO" sz="2800" b="1" dirty="0">
                <a:solidFill>
                  <a:schemeClr val="tx1"/>
                </a:solidFill>
              </a:rPr>
              <a:t>de autoevaluación de servicios en el Registro Especial de Prestadores de Servicios de Salud – REPS, para todos los servicios habilitados en la ESE </a:t>
            </a:r>
            <a:r>
              <a:rPr lang="es-CO" sz="2800" b="1" dirty="0" smtClean="0">
                <a:solidFill>
                  <a:schemeClr val="tx1"/>
                </a:solidFill>
              </a:rPr>
              <a:t>los cuales quedan hasta </a:t>
            </a:r>
            <a:r>
              <a:rPr lang="es-CO" sz="2800" b="1" dirty="0">
                <a:solidFill>
                  <a:schemeClr val="tx1"/>
                </a:solidFill>
              </a:rPr>
              <a:t>el 31 de junio de 2025</a:t>
            </a:r>
            <a:r>
              <a:rPr lang="es-CO" sz="2800" b="1" dirty="0" smtClean="0">
                <a:solidFill>
                  <a:schemeClr val="tx1"/>
                </a:solidFill>
              </a:rPr>
              <a:t>.</a:t>
            </a:r>
          </a:p>
          <a:p>
            <a:pPr algn="just"/>
            <a:r>
              <a:rPr lang="es-CO" sz="2800" b="1" dirty="0">
                <a:solidFill>
                  <a:schemeClr val="tx1"/>
                </a:solidFill>
              </a:rPr>
              <a:t>Radicación el 08 de julio de 2024, ante la Dirección Seccional de Salud de Antioquia de oficio solicitando la habilitación de los servicios de ginecobstetricia, medicina interna, pediatría, ortopedia y cirugía </a:t>
            </a:r>
            <a:r>
              <a:rPr lang="es-CO" sz="2800" b="1" dirty="0" smtClean="0">
                <a:solidFill>
                  <a:schemeClr val="tx1"/>
                </a:solidFill>
              </a:rPr>
              <a:t>general,</a:t>
            </a:r>
          </a:p>
          <a:p>
            <a:pPr algn="just"/>
            <a:r>
              <a:rPr lang="es-CO" sz="2800" b="1" dirty="0" smtClean="0">
                <a:solidFill>
                  <a:schemeClr val="tx1"/>
                </a:solidFill>
              </a:rPr>
              <a:t>Se habilito </a:t>
            </a:r>
            <a:r>
              <a:rPr lang="es-CO" sz="2800" b="1" dirty="0">
                <a:solidFill>
                  <a:schemeClr val="tx1"/>
                </a:solidFill>
              </a:rPr>
              <a:t>los servicios de odontología general y enfermería en modalidad extramural.</a:t>
            </a:r>
          </a:p>
          <a:p>
            <a:r>
              <a:rPr lang="es-CO" sz="2800" b="1" dirty="0">
                <a:solidFill>
                  <a:schemeClr val="tx1"/>
                </a:solidFill>
              </a:rPr>
              <a:t> </a:t>
            </a:r>
            <a:r>
              <a:rPr lang="es-CO" sz="2800" b="1" dirty="0" smtClean="0">
                <a:solidFill>
                  <a:schemeClr val="tx1"/>
                </a:solidFill>
              </a:rPr>
              <a:t>Actualización </a:t>
            </a:r>
            <a:r>
              <a:rPr lang="es-CO" sz="2800" b="1" dirty="0">
                <a:solidFill>
                  <a:schemeClr val="tx1"/>
                </a:solidFill>
              </a:rPr>
              <a:t>horarios de atención de los servicios en el </a:t>
            </a:r>
            <a:r>
              <a:rPr lang="es-CO" sz="2800" b="1" dirty="0" smtClean="0">
                <a:solidFill>
                  <a:schemeClr val="tx1"/>
                </a:solidFill>
              </a:rPr>
              <a:t>REPS,</a:t>
            </a:r>
          </a:p>
          <a:p>
            <a:r>
              <a:rPr lang="es-ES" sz="2800" b="1" dirty="0" smtClean="0">
                <a:solidFill>
                  <a:schemeClr val="tx1"/>
                </a:solidFill>
              </a:rPr>
              <a:t>Se apoya los procesos de contratación referente a la capacidad instalada</a:t>
            </a:r>
            <a:endParaRPr lang="es-CO" sz="2800" b="1" dirty="0">
              <a:solidFill>
                <a:schemeClr val="tx1"/>
              </a:solidFill>
            </a:endParaRPr>
          </a:p>
          <a:p>
            <a:pPr algn="just"/>
            <a:endParaRPr lang="es-CO" dirty="0"/>
          </a:p>
          <a:p>
            <a:pPr algn="just"/>
            <a:endParaRPr lang="es-CO" dirty="0"/>
          </a:p>
          <a:p>
            <a:pPr lvl="0"/>
            <a:endParaRPr lang="es-CO" dirty="0"/>
          </a:p>
          <a:p>
            <a:pPr algn="just"/>
            <a:endParaRPr lang="es-CO" dirty="0"/>
          </a:p>
          <a:p>
            <a:pPr lvl="0" algn="just"/>
            <a:endParaRPr lang="es-CO" dirty="0"/>
          </a:p>
          <a:p>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6021209"/>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5015384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p:txBody>
          <a:bodyPr>
            <a:normAutofit/>
          </a:bodyPr>
          <a:lstStyle/>
          <a:p>
            <a:r>
              <a:rPr lang="es-ES_tradnl" sz="4800" b="1" dirty="0">
                <a:solidFill>
                  <a:schemeClr val="tx1"/>
                </a:solidFill>
                <a:latin typeface="Arial Black" panose="020B0A04020102020204" pitchFamily="34" charset="0"/>
                <a:ea typeface="+mn-ea"/>
                <a:cs typeface="+mn-cs"/>
              </a:rPr>
              <a:t>PROGRAMA DE AUDITORIA PARA EL MEJORAMIENTO DE LA </a:t>
            </a:r>
            <a:r>
              <a:rPr lang="es-ES_tradnl" sz="4800" b="1" dirty="0" smtClean="0">
                <a:solidFill>
                  <a:schemeClr val="tx1"/>
                </a:solidFill>
                <a:latin typeface="Arial Black" panose="020B0A04020102020204" pitchFamily="34" charset="0"/>
                <a:ea typeface="+mn-ea"/>
                <a:cs typeface="+mn-cs"/>
              </a:rPr>
              <a:t>CALIDAD - PAMEC</a:t>
            </a:r>
            <a:endParaRPr lang="es-ES_tradnl" sz="4800" b="1" dirty="0">
              <a:solidFill>
                <a:schemeClr val="tx1"/>
              </a:solidFill>
              <a:latin typeface="Arial Black" panose="020B0A04020102020204" pitchFamily="34" charset="0"/>
              <a:ea typeface="+mn-ea"/>
              <a:cs typeface="+mn-cs"/>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37476805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28600"/>
            <a:ext cx="9601200" cy="520831"/>
          </a:xfrm>
        </p:spPr>
        <p:txBody>
          <a:bodyPr>
            <a:normAutofit/>
          </a:bodyPr>
          <a:lstStyle/>
          <a:p>
            <a:r>
              <a:rPr lang="es-ES_tradnl" sz="2800" b="1" spc="-120" dirty="0">
                <a:solidFill>
                  <a:schemeClr val="tx1"/>
                </a:solidFill>
                <a:latin typeface="Arial Black" pitchFamily="34" charset="0"/>
                <a:ea typeface="+mn-ea"/>
                <a:cs typeface="+mn-cs"/>
              </a:rPr>
              <a:t>ACTIVIDADES PREVIAS</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979412" y="834273"/>
            <a:ext cx="10777764" cy="4846320"/>
          </a:xfrm>
        </p:spPr>
        <p:txBody>
          <a:bodyPr>
            <a:normAutofit lnSpcReduction="10000"/>
          </a:bodyPr>
          <a:lstStyle/>
          <a:p>
            <a:pPr algn="just"/>
            <a:r>
              <a:rPr lang="es-ES_tradnl" sz="2800" dirty="0" smtClean="0">
                <a:solidFill>
                  <a:schemeClr val="tx2">
                    <a:lumMod val="50000"/>
                  </a:schemeClr>
                </a:solidFill>
              </a:rPr>
              <a:t>Definición del equipo de mejoramiento continuo PAMEC</a:t>
            </a:r>
          </a:p>
          <a:p>
            <a:pPr algn="just"/>
            <a:r>
              <a:rPr lang="es-ES_tradnl" sz="2800" dirty="0" smtClean="0">
                <a:solidFill>
                  <a:schemeClr val="tx2">
                    <a:lumMod val="50000"/>
                  </a:schemeClr>
                </a:solidFill>
              </a:rPr>
              <a:t>Resolución de actualización del comité de calidad</a:t>
            </a:r>
          </a:p>
          <a:p>
            <a:pPr algn="just"/>
            <a:r>
              <a:rPr lang="es-ES_tradnl" sz="2800" dirty="0" smtClean="0">
                <a:solidFill>
                  <a:schemeClr val="tx2">
                    <a:lumMod val="50000"/>
                  </a:schemeClr>
                </a:solidFill>
              </a:rPr>
              <a:t>Cronograma de la ruta critica del PAMEC</a:t>
            </a:r>
          </a:p>
          <a:p>
            <a:pPr algn="just"/>
            <a:r>
              <a:rPr lang="es-ES_tradnl" sz="2800" dirty="0" smtClean="0">
                <a:solidFill>
                  <a:schemeClr val="tx2">
                    <a:lumMod val="50000"/>
                  </a:schemeClr>
                </a:solidFill>
              </a:rPr>
              <a:t>Revisión y ajuste de la metodología del PAMEC</a:t>
            </a:r>
          </a:p>
          <a:p>
            <a:pPr algn="just"/>
            <a:r>
              <a:rPr lang="es-MX" sz="2800" dirty="0">
                <a:solidFill>
                  <a:schemeClr val="tx2">
                    <a:lumMod val="50000"/>
                  </a:schemeClr>
                </a:solidFill>
              </a:rPr>
              <a:t>Revisión y ajuste de los documentos de </a:t>
            </a:r>
            <a:r>
              <a:rPr lang="es-MX" sz="2800" dirty="0" smtClean="0">
                <a:solidFill>
                  <a:schemeClr val="tx2">
                    <a:lumMod val="50000"/>
                  </a:schemeClr>
                </a:solidFill>
              </a:rPr>
              <a:t>trabajo</a:t>
            </a:r>
          </a:p>
          <a:p>
            <a:pPr algn="just"/>
            <a:r>
              <a:rPr lang="es-MX" sz="2800" dirty="0">
                <a:solidFill>
                  <a:schemeClr val="tx2">
                    <a:lumMod val="50000"/>
                  </a:schemeClr>
                </a:solidFill>
              </a:rPr>
              <a:t>Presentación del alcance del PAMEC para el periodo, logros del periodo anterior, cronograma de implementación</a:t>
            </a:r>
            <a:r>
              <a:rPr lang="es-MX" sz="2800" dirty="0" smtClean="0">
                <a:solidFill>
                  <a:schemeClr val="tx2">
                    <a:lumMod val="50000"/>
                  </a:schemeClr>
                </a:solidFill>
              </a:rPr>
              <a:t>.</a:t>
            </a:r>
          </a:p>
          <a:p>
            <a:pPr algn="just"/>
            <a:r>
              <a:rPr lang="es-CO" sz="2800" dirty="0">
                <a:solidFill>
                  <a:schemeClr val="tx2">
                    <a:lumMod val="50000"/>
                  </a:schemeClr>
                </a:solidFill>
              </a:rPr>
              <a:t>Sensibilización en el proceso del Sistema Obligatorio de la Garantía de la Calidad (SOGC</a:t>
            </a:r>
            <a:r>
              <a:rPr lang="es-CO" sz="2800" dirty="0" smtClean="0">
                <a:solidFill>
                  <a:schemeClr val="tx2">
                    <a:lumMod val="50000"/>
                  </a:schemeClr>
                </a:solidFill>
              </a:rPr>
              <a:t>) al personal de la institución</a:t>
            </a:r>
          </a:p>
          <a:p>
            <a:pPr algn="just"/>
            <a:r>
              <a:rPr lang="es-ES" sz="2800" dirty="0" smtClean="0">
                <a:solidFill>
                  <a:schemeClr val="tx2">
                    <a:lumMod val="50000"/>
                  </a:schemeClr>
                </a:solidFill>
              </a:rPr>
              <a:t>Socialización a la comunidad a través de programa radial</a:t>
            </a:r>
            <a:endParaRPr lang="es-CO" sz="2800" dirty="0">
              <a:solidFill>
                <a:schemeClr val="tx2">
                  <a:lumMod val="50000"/>
                </a:schemeClr>
              </a:solidFill>
            </a:endParaRPr>
          </a:p>
          <a:p>
            <a:pPr algn="just"/>
            <a:endParaRPr lang="es-ES_tradnl" sz="2800" dirty="0" smtClean="0"/>
          </a:p>
          <a:p>
            <a:pPr algn="just"/>
            <a:endParaRPr lang="es-ES_tradnl"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09364503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201917" y="390406"/>
            <a:ext cx="9601200" cy="914400"/>
          </a:xfrm>
        </p:spPr>
        <p:txBody>
          <a:bodyPr>
            <a:normAutofit/>
          </a:bodyPr>
          <a:lstStyle/>
          <a:p>
            <a:r>
              <a:rPr lang="es-ES_tradnl" sz="2800" b="1" spc="-120" dirty="0">
                <a:solidFill>
                  <a:schemeClr val="tx1"/>
                </a:solidFill>
                <a:latin typeface="Arial Black" pitchFamily="34" charset="0"/>
                <a:ea typeface="+mn-ea"/>
                <a:cs typeface="+mn-cs"/>
              </a:rPr>
              <a:t>ACTIVIDADES PREVIAS</a:t>
            </a: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pic>
        <p:nvPicPr>
          <p:cNvPr id="8" name="Imagen 7"/>
          <p:cNvPicPr>
            <a:picLocks noChangeAspect="1"/>
          </p:cNvPicPr>
          <p:nvPr/>
        </p:nvPicPr>
        <p:blipFill>
          <a:blip r:embed="rId3"/>
          <a:stretch>
            <a:fillRect/>
          </a:stretch>
        </p:blipFill>
        <p:spPr>
          <a:xfrm>
            <a:off x="1201917" y="1074656"/>
            <a:ext cx="10647576" cy="424206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5867196"/>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32157963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483207" y="507137"/>
            <a:ext cx="9601200" cy="914400"/>
          </a:xfrm>
        </p:spPr>
        <p:txBody>
          <a:bodyPr>
            <a:normAutofit/>
          </a:bodyPr>
          <a:lstStyle/>
          <a:p>
            <a:r>
              <a:rPr lang="es-ES_tradnl" sz="2800" b="1" spc="-120" dirty="0">
                <a:solidFill>
                  <a:schemeClr val="tx1"/>
                </a:solidFill>
                <a:latin typeface="Arial Black" pitchFamily="34" charset="0"/>
                <a:ea typeface="+mn-ea"/>
                <a:cs typeface="+mn-cs"/>
              </a:rPr>
              <a:t>AUTOEVALUACION</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299444" y="1070220"/>
            <a:ext cx="10380365" cy="702634"/>
          </a:xfrm>
        </p:spPr>
        <p:txBody>
          <a:bodyPr>
            <a:noAutofit/>
          </a:bodyPr>
          <a:lstStyle/>
          <a:p>
            <a:pPr algn="just"/>
            <a:r>
              <a:rPr lang="es-MX" sz="2400" dirty="0">
                <a:solidFill>
                  <a:schemeClr val="tx2">
                    <a:lumMod val="50000"/>
                  </a:schemeClr>
                </a:solidFill>
              </a:rPr>
              <a:t>Autoevaluación cualitativa y cuantitativa frente a los estándares de </a:t>
            </a:r>
            <a:r>
              <a:rPr lang="es-MX" sz="2400" dirty="0" smtClean="0">
                <a:solidFill>
                  <a:schemeClr val="tx2">
                    <a:lumMod val="50000"/>
                  </a:schemeClr>
                </a:solidFill>
              </a:rPr>
              <a:t>acreditación, </a:t>
            </a:r>
            <a:endParaRPr lang="es-ES_tradnl" sz="2400" dirty="0">
              <a:solidFill>
                <a:schemeClr val="tx2">
                  <a:lumMod val="50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pic>
        <p:nvPicPr>
          <p:cNvPr id="5" name="Imagen 4"/>
          <p:cNvPicPr>
            <a:picLocks noChangeAspect="1"/>
          </p:cNvPicPr>
          <p:nvPr/>
        </p:nvPicPr>
        <p:blipFill>
          <a:blip r:embed="rId3"/>
          <a:stretch>
            <a:fillRect/>
          </a:stretch>
        </p:blipFill>
        <p:spPr>
          <a:xfrm>
            <a:off x="1299443" y="1984620"/>
            <a:ext cx="10380365" cy="3398775"/>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958166"/>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925437711"/>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117076" y="374715"/>
            <a:ext cx="9601200" cy="914400"/>
          </a:xfrm>
        </p:spPr>
        <p:txBody>
          <a:bodyPr>
            <a:normAutofit/>
          </a:bodyPr>
          <a:lstStyle/>
          <a:p>
            <a:r>
              <a:rPr lang="es-ES_tradnl" sz="2800" b="1" spc="-120" dirty="0">
                <a:solidFill>
                  <a:schemeClr val="tx1"/>
                </a:solidFill>
                <a:latin typeface="Arial Black" pitchFamily="34" charset="0"/>
                <a:ea typeface="+mn-ea"/>
                <a:cs typeface="+mn-cs"/>
              </a:rPr>
              <a:t>SELECCIÓN DE PROCESOS</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1022809"/>
            <a:ext cx="9601200" cy="3581400"/>
          </a:xfrm>
        </p:spPr>
        <p:txBody>
          <a:bodyPr>
            <a:noAutofit/>
          </a:bodyPr>
          <a:lstStyle/>
          <a:p>
            <a:r>
              <a:rPr lang="es-MX" sz="3600" dirty="0">
                <a:solidFill>
                  <a:schemeClr val="tx2">
                    <a:lumMod val="50000"/>
                  </a:schemeClr>
                </a:solidFill>
              </a:rPr>
              <a:t>Capacitación en metodología de </a:t>
            </a:r>
            <a:r>
              <a:rPr lang="es-MX" sz="3600" dirty="0" smtClean="0">
                <a:solidFill>
                  <a:schemeClr val="tx2">
                    <a:lumMod val="50000"/>
                  </a:schemeClr>
                </a:solidFill>
              </a:rPr>
              <a:t>selección,</a:t>
            </a:r>
          </a:p>
          <a:p>
            <a:pPr algn="just"/>
            <a:r>
              <a:rPr lang="es-MX" sz="3600" dirty="0" smtClean="0">
                <a:solidFill>
                  <a:schemeClr val="tx2">
                    <a:lumMod val="50000"/>
                  </a:schemeClr>
                </a:solidFill>
              </a:rPr>
              <a:t>Asociación </a:t>
            </a:r>
            <a:r>
              <a:rPr lang="es-MX" sz="3600" dirty="0">
                <a:solidFill>
                  <a:schemeClr val="tx2">
                    <a:lumMod val="50000"/>
                  </a:schemeClr>
                </a:solidFill>
              </a:rPr>
              <a:t>de las oportunidades de mejora a los procesos e identificación del proceso con mayor número de oportunidades de </a:t>
            </a:r>
            <a:r>
              <a:rPr lang="es-MX" sz="3600" dirty="0" smtClean="0">
                <a:solidFill>
                  <a:schemeClr val="tx2">
                    <a:lumMod val="50000"/>
                  </a:schemeClr>
                </a:solidFill>
              </a:rPr>
              <a:t>mejora </a:t>
            </a:r>
            <a:r>
              <a:rPr lang="es-MX" sz="3600" dirty="0">
                <a:solidFill>
                  <a:schemeClr val="tx2">
                    <a:lumMod val="50000"/>
                  </a:schemeClr>
                </a:solidFill>
              </a:rPr>
              <a:t>para seleccionarlo</a:t>
            </a:r>
            <a:r>
              <a:rPr lang="es-MX" sz="3600" dirty="0" smtClean="0">
                <a:solidFill>
                  <a:schemeClr val="tx2">
                    <a:lumMod val="50000"/>
                  </a:schemeClr>
                </a:solidFill>
              </a:rPr>
              <a:t>.</a:t>
            </a:r>
          </a:p>
          <a:p>
            <a:pPr algn="just"/>
            <a:r>
              <a:rPr lang="es-CO" sz="3600" dirty="0" smtClean="0">
                <a:solidFill>
                  <a:schemeClr val="tx2">
                    <a:lumMod val="50000"/>
                  </a:schemeClr>
                </a:solidFill>
              </a:rPr>
              <a:t>Socialización </a:t>
            </a:r>
            <a:r>
              <a:rPr lang="es-CO" sz="3600" dirty="0">
                <a:solidFill>
                  <a:schemeClr val="tx2">
                    <a:lumMod val="50000"/>
                  </a:schemeClr>
                </a:solidFill>
              </a:rPr>
              <a:t>de la resolución 5095 de 2018 al equipo PAMEC</a:t>
            </a:r>
            <a:endParaRPr lang="es-ES_tradnl" sz="3600" dirty="0">
              <a:solidFill>
                <a:schemeClr val="tx2">
                  <a:lumMod val="50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5734712"/>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29953963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949751" y="260900"/>
            <a:ext cx="9601200" cy="914400"/>
          </a:xfrm>
        </p:spPr>
        <p:txBody>
          <a:bodyPr>
            <a:normAutofit/>
          </a:bodyPr>
          <a:lstStyle/>
          <a:p>
            <a:r>
              <a:rPr lang="es-MX" sz="2800" b="1" spc="-120" dirty="0">
                <a:solidFill>
                  <a:schemeClr val="tx1"/>
                </a:solidFill>
                <a:latin typeface="Arial Black" pitchFamily="34" charset="0"/>
                <a:ea typeface="+mn-ea"/>
                <a:cs typeface="+mn-cs"/>
              </a:rPr>
              <a:t>SOCIALIZACIÓN ESTANDARES</a:t>
            </a:r>
            <a:endParaRPr lang="es-ES_tradnl" sz="2800" b="1" spc="-120" dirty="0">
              <a:solidFill>
                <a:schemeClr val="tx1"/>
              </a:solidFill>
              <a:latin typeface="Arial Black" pitchFamily="34" charset="0"/>
              <a:ea typeface="+mn-ea"/>
              <a:cs typeface="+mn-cs"/>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pic>
        <p:nvPicPr>
          <p:cNvPr id="5" name="Marcador de contenido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37906" y="923565"/>
            <a:ext cx="9259479" cy="4232898"/>
          </a:xfr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221359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DA7C09-67C8-B747-8115-48A36C6B1579}"/>
              </a:ext>
            </a:extLst>
          </p:cNvPr>
          <p:cNvSpPr>
            <a:spLocks noGrp="1"/>
          </p:cNvSpPr>
          <p:nvPr>
            <p:ph type="title"/>
          </p:nvPr>
        </p:nvSpPr>
        <p:spPr>
          <a:xfrm>
            <a:off x="765025" y="1162228"/>
            <a:ext cx="9612971" cy="3231151"/>
          </a:xfrm>
        </p:spPr>
        <p:txBody>
          <a:bodyPr>
            <a:noAutofit/>
          </a:bodyPr>
          <a:lstStyle/>
          <a:p>
            <a:pPr algn="ctr">
              <a:lnSpc>
                <a:spcPct val="112000"/>
              </a:lnSpc>
              <a:spcBef>
                <a:spcPts val="0"/>
              </a:spcBef>
            </a:pPr>
            <a:r>
              <a:rPr lang="es-ES_tradnl" sz="3600" b="1" dirty="0" smtClean="0">
                <a:solidFill>
                  <a:schemeClr val="tx1"/>
                </a:solidFill>
                <a:latin typeface="Arial Black" panose="020B0A04020102020204" pitchFamily="34" charset="0"/>
                <a:ea typeface="+mn-ea"/>
                <a:cs typeface="+mn-cs"/>
              </a:rPr>
              <a:t>Procesos Misionales</a:t>
            </a:r>
            <a:br>
              <a:rPr lang="es-ES_tradnl" sz="3600" b="1" dirty="0" smtClean="0">
                <a:solidFill>
                  <a:schemeClr val="tx1"/>
                </a:solidFill>
                <a:latin typeface="Arial Black" panose="020B0A04020102020204" pitchFamily="34" charset="0"/>
                <a:ea typeface="+mn-ea"/>
                <a:cs typeface="+mn-cs"/>
              </a:rPr>
            </a:br>
            <a:r>
              <a:rPr lang="es-ES_tradnl" sz="3600" b="1" dirty="0">
                <a:solidFill>
                  <a:schemeClr val="tx1"/>
                </a:solidFill>
                <a:latin typeface="Arial Black" panose="020B0A04020102020204" pitchFamily="34" charset="0"/>
                <a:ea typeface="+mn-ea"/>
                <a:cs typeface="+mn-cs"/>
              </a:rPr>
              <a:t/>
            </a:r>
            <a:br>
              <a:rPr lang="es-ES_tradnl" sz="3600" b="1" dirty="0">
                <a:solidFill>
                  <a:schemeClr val="tx1"/>
                </a:solidFill>
                <a:latin typeface="Arial Black" panose="020B0A04020102020204" pitchFamily="34" charset="0"/>
                <a:ea typeface="+mn-ea"/>
                <a:cs typeface="+mn-cs"/>
              </a:rPr>
            </a:br>
            <a:r>
              <a:rPr lang="es-ES_tradnl" sz="3600" b="1" dirty="0">
                <a:solidFill>
                  <a:schemeClr val="tx1"/>
                </a:solidFill>
                <a:latin typeface="Arial Black" panose="020B0A04020102020204" pitchFamily="34" charset="0"/>
              </a:rPr>
              <a:t>Informe área asistenciaL</a:t>
            </a:r>
            <a:r>
              <a:rPr lang="es-ES_tradnl" sz="3600" b="1" dirty="0" smtClean="0">
                <a:solidFill>
                  <a:schemeClr val="tx1"/>
                </a:solidFill>
                <a:latin typeface="Arial Black" panose="020B0A04020102020204" pitchFamily="34" charset="0"/>
              </a:rPr>
              <a:t>.</a:t>
            </a:r>
            <a:br>
              <a:rPr lang="es-ES_tradnl" sz="3600" b="1" dirty="0" smtClean="0">
                <a:solidFill>
                  <a:schemeClr val="tx1"/>
                </a:solidFill>
                <a:latin typeface="Arial Black" panose="020B0A04020102020204" pitchFamily="34" charset="0"/>
              </a:rPr>
            </a:br>
            <a:r>
              <a:rPr lang="es-ES_tradnl" sz="4400" b="1" dirty="0">
                <a:solidFill>
                  <a:schemeClr val="tx1"/>
                </a:solidFill>
                <a:latin typeface="Arial Black" panose="020B0A04020102020204" pitchFamily="34" charset="0"/>
              </a:rPr>
              <a:t/>
            </a:r>
            <a:br>
              <a:rPr lang="es-ES_tradnl" sz="4400" b="1" dirty="0">
                <a:solidFill>
                  <a:schemeClr val="tx1"/>
                </a:solidFill>
                <a:latin typeface="Arial Black" panose="020B0A04020102020204" pitchFamily="34" charset="0"/>
              </a:rPr>
            </a:br>
            <a:r>
              <a:rPr lang="es-ES_tradnl" sz="3200" b="1" cap="none" dirty="0" smtClean="0">
                <a:solidFill>
                  <a:schemeClr val="tx1"/>
                </a:solidFill>
                <a:latin typeface="Arial Black" panose="020B0A04020102020204" pitchFamily="34" charset="0"/>
              </a:rPr>
              <a:t>Producción de servicios</a:t>
            </a:r>
            <a:endParaRPr lang="es-ES_tradnl" sz="4400" b="1" dirty="0">
              <a:solidFill>
                <a:schemeClr val="tx1"/>
              </a:solidFill>
              <a:latin typeface="Arial Black" panose="020B0A04020102020204" pitchFamily="34" charset="0"/>
              <a:ea typeface="+mn-ea"/>
              <a:cs typeface="+mn-cs"/>
            </a:endParaRPr>
          </a:p>
        </p:txBody>
      </p:sp>
      <p:sp>
        <p:nvSpPr>
          <p:cNvPr id="3" name="Marcador de texto 2">
            <a:extLst>
              <a:ext uri="{FF2B5EF4-FFF2-40B4-BE49-F238E27FC236}">
                <a16:creationId xmlns:a16="http://schemas.microsoft.com/office/drawing/2014/main" id="{D002C7D7-1958-2047-931F-7D96F4283CEF}"/>
              </a:ext>
            </a:extLst>
          </p:cNvPr>
          <p:cNvSpPr>
            <a:spLocks noGrp="1"/>
          </p:cNvSpPr>
          <p:nvPr>
            <p:ph type="body" idx="1"/>
          </p:nvPr>
        </p:nvSpPr>
        <p:spPr>
          <a:xfrm>
            <a:off x="1089766" y="4394220"/>
            <a:ext cx="9612971" cy="1028504"/>
          </a:xfrm>
        </p:spPr>
        <p:txBody>
          <a:bodyPr>
            <a:normAutofit fontScale="92500" lnSpcReduction="20000"/>
          </a:bodyPr>
          <a:lstStyle/>
          <a:p>
            <a:endParaRPr lang="es-ES" dirty="0"/>
          </a:p>
          <a:p>
            <a:pPr defTabSz="457200"/>
            <a:r>
              <a:rPr lang="es-ES" sz="2200" b="1" dirty="0">
                <a:solidFill>
                  <a:schemeClr val="tx1"/>
                </a:solidFill>
                <a:latin typeface="Arial" panose="020B0604020202020204" pitchFamily="34" charset="0"/>
                <a:cs typeface="Arial" panose="020B0604020202020204" pitchFamily="34" charset="0"/>
              </a:rPr>
              <a:t>Juliana Cadavid Mesa</a:t>
            </a:r>
          </a:p>
          <a:p>
            <a:pPr defTabSz="457200"/>
            <a:r>
              <a:rPr lang="es-CO" sz="2200" b="1" dirty="0">
                <a:solidFill>
                  <a:schemeClr val="tx1"/>
                </a:solidFill>
                <a:latin typeface="Arial" panose="020B0604020202020204" pitchFamily="34" charset="0"/>
                <a:cs typeface="Arial" panose="020B0604020202020204" pitchFamily="34" charset="0"/>
              </a:rPr>
              <a:t>Enfermera</a:t>
            </a:r>
            <a:endParaRPr lang="es-ES_tradnl" sz="2200" b="1" dirty="0">
              <a:solidFill>
                <a:schemeClr val="tx1"/>
              </a:solidFill>
              <a:latin typeface="Arial" panose="020B0604020202020204" pitchFamily="34" charset="0"/>
              <a:cs typeface="Arial" panose="020B0604020202020204" pitchFamily="34" charset="0"/>
            </a:endParaRPr>
          </a:p>
        </p:txBody>
      </p:sp>
      <p:pic>
        <p:nvPicPr>
          <p:cNvPr id="4" name="Imagen 3">
            <a:extLst>
              <a:ext uri="{FF2B5EF4-FFF2-40B4-BE49-F238E27FC236}">
                <a16:creationId xmlns:a16="http://schemas.microsoft.com/office/drawing/2014/main" id="{F616A928-E662-6146-ABE0-163238B5A9E3}"/>
              </a:ext>
            </a:extLst>
          </p:cNvPr>
          <p:cNvPicPr>
            <a:picLocks noChangeAspect="1"/>
          </p:cNvPicPr>
          <p:nvPr/>
        </p:nvPicPr>
        <p:blipFill>
          <a:blip r:embed="rId2"/>
          <a:stretch>
            <a:fillRect/>
          </a:stretch>
        </p:blipFill>
        <p:spPr>
          <a:xfrm>
            <a:off x="896431" y="5421883"/>
            <a:ext cx="2899680" cy="855177"/>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098921" y="5744138"/>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95669585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402995"/>
            <a:ext cx="9601200" cy="914400"/>
          </a:xfrm>
        </p:spPr>
        <p:txBody>
          <a:bodyPr>
            <a:normAutofit/>
          </a:bodyPr>
          <a:lstStyle/>
          <a:p>
            <a:r>
              <a:rPr lang="es-MX" sz="2800" b="1" spc="-120" dirty="0">
                <a:solidFill>
                  <a:schemeClr val="tx1"/>
                </a:solidFill>
                <a:latin typeface="Arial Black" pitchFamily="34" charset="0"/>
                <a:ea typeface="+mn-ea"/>
                <a:cs typeface="+mn-cs"/>
              </a:rPr>
              <a:t>PRIORIZACIÓN DE OPORTUNIDADES DE MEJORA</a:t>
            </a:r>
            <a:endParaRPr lang="es-ES_tradnl" sz="2800" b="1" spc="-120" dirty="0">
              <a:solidFill>
                <a:schemeClr val="tx1"/>
              </a:solidFill>
              <a:latin typeface="Arial Black" pitchFamily="34" charset="0"/>
              <a:ea typeface="+mn-ea"/>
              <a:cs typeface="+mn-cs"/>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154783" y="1317395"/>
            <a:ext cx="10421332" cy="3581400"/>
          </a:xfrm>
        </p:spPr>
        <p:txBody>
          <a:bodyPr>
            <a:normAutofit lnSpcReduction="10000"/>
          </a:bodyPr>
          <a:lstStyle/>
          <a:p>
            <a:pPr algn="just"/>
            <a:r>
              <a:rPr lang="es-MX" sz="4000" dirty="0">
                <a:solidFill>
                  <a:schemeClr val="tx1"/>
                </a:solidFill>
              </a:rPr>
              <a:t>Capacitación en metodología de </a:t>
            </a:r>
            <a:r>
              <a:rPr lang="es-MX" sz="4000" dirty="0" smtClean="0">
                <a:solidFill>
                  <a:schemeClr val="tx1"/>
                </a:solidFill>
              </a:rPr>
              <a:t>priorización (Riesgo, costo, volumen). </a:t>
            </a:r>
          </a:p>
          <a:p>
            <a:pPr algn="just"/>
            <a:r>
              <a:rPr lang="es-CO" sz="4000" dirty="0" smtClean="0">
                <a:solidFill>
                  <a:schemeClr val="tx1"/>
                </a:solidFill>
              </a:rPr>
              <a:t>Revisión de </a:t>
            </a:r>
            <a:r>
              <a:rPr lang="es-CO" sz="4000" dirty="0">
                <a:solidFill>
                  <a:schemeClr val="tx1"/>
                </a:solidFill>
              </a:rPr>
              <a:t>las fortalezas, soportes de las fortalezas y oportunidades de mejora de la autoevaluación </a:t>
            </a:r>
            <a:r>
              <a:rPr lang="es-CO" sz="4000" dirty="0" smtClean="0">
                <a:solidFill>
                  <a:schemeClr val="tx1"/>
                </a:solidFill>
              </a:rPr>
              <a:t>2024,</a:t>
            </a:r>
          </a:p>
          <a:p>
            <a:pPr algn="just"/>
            <a:r>
              <a:rPr lang="es-MX" sz="4000" dirty="0">
                <a:solidFill>
                  <a:schemeClr val="tx1"/>
                </a:solidFill>
              </a:rPr>
              <a:t>Priorización de las oportunidades de mejora </a:t>
            </a:r>
          </a:p>
          <a:p>
            <a:endParaRPr lang="es-CO" sz="2800" dirty="0"/>
          </a:p>
          <a:p>
            <a:endParaRPr lang="es-MX" sz="2800" dirty="0" smtClean="0"/>
          </a:p>
          <a:p>
            <a:endParaRPr lang="es-ES_tradnl" sz="2800"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598170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71943221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98222" y="401817"/>
            <a:ext cx="9601200" cy="567965"/>
          </a:xfrm>
        </p:spPr>
        <p:txBody>
          <a:bodyPr>
            <a:normAutofit/>
          </a:bodyPr>
          <a:lstStyle/>
          <a:p>
            <a:r>
              <a:rPr lang="es-MX" sz="2800" b="1" spc="-120" dirty="0">
                <a:solidFill>
                  <a:schemeClr val="tx1"/>
                </a:solidFill>
                <a:latin typeface="Arial Black" pitchFamily="34" charset="0"/>
                <a:ea typeface="+mn-ea"/>
                <a:cs typeface="+mn-cs"/>
              </a:rPr>
              <a:t>ESTANDARES </a:t>
            </a:r>
            <a:r>
              <a:rPr lang="es-MX" sz="2800" b="1" spc="-120" dirty="0" smtClean="0">
                <a:solidFill>
                  <a:schemeClr val="tx1"/>
                </a:solidFill>
                <a:latin typeface="Arial Black" pitchFamily="34" charset="0"/>
                <a:ea typeface="+mn-ea"/>
                <a:cs typeface="+mn-cs"/>
              </a:rPr>
              <a:t>PRIORIZADOS</a:t>
            </a:r>
            <a:endParaRPr lang="es-ES_tradnl" sz="2800" b="1" spc="-120" dirty="0">
              <a:solidFill>
                <a:schemeClr val="tx1"/>
              </a:solidFill>
              <a:latin typeface="Arial Black" pitchFamily="34" charset="0"/>
              <a:ea typeface="+mn-ea"/>
              <a:cs typeface="+mn-cs"/>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98222" y="1038716"/>
            <a:ext cx="10658953" cy="4194810"/>
          </a:xfrm>
        </p:spPr>
        <p:txBody>
          <a:bodyPr>
            <a:noAutofit/>
          </a:bodyPr>
          <a:lstStyle/>
          <a:p>
            <a:pPr algn="just"/>
            <a:r>
              <a:rPr lang="es-MX" sz="3600" dirty="0">
                <a:solidFill>
                  <a:schemeClr val="tx1"/>
                </a:solidFill>
              </a:rPr>
              <a:t>Capacitación en metodología de </a:t>
            </a:r>
            <a:r>
              <a:rPr lang="es-MX" sz="3600" dirty="0" smtClean="0">
                <a:solidFill>
                  <a:schemeClr val="tx1"/>
                </a:solidFill>
              </a:rPr>
              <a:t>priorización (Riesgo, costo, volumen). </a:t>
            </a:r>
          </a:p>
          <a:p>
            <a:pPr algn="just"/>
            <a:r>
              <a:rPr lang="es-CO" sz="3600" dirty="0" smtClean="0">
                <a:solidFill>
                  <a:schemeClr val="tx1"/>
                </a:solidFill>
              </a:rPr>
              <a:t>Revisión de </a:t>
            </a:r>
            <a:r>
              <a:rPr lang="es-CO" sz="3600" dirty="0">
                <a:solidFill>
                  <a:schemeClr val="tx1"/>
                </a:solidFill>
              </a:rPr>
              <a:t>las fortalezas, soportes de las fortalezas y oportunidades de mejora de la autoevaluación </a:t>
            </a:r>
            <a:r>
              <a:rPr lang="es-CO" sz="3600" dirty="0" smtClean="0">
                <a:solidFill>
                  <a:schemeClr val="tx1"/>
                </a:solidFill>
              </a:rPr>
              <a:t>2024,</a:t>
            </a:r>
          </a:p>
          <a:p>
            <a:pPr algn="just"/>
            <a:r>
              <a:rPr lang="es-MX" sz="3600" dirty="0">
                <a:solidFill>
                  <a:schemeClr val="tx1"/>
                </a:solidFill>
              </a:rPr>
              <a:t>Priorización de las oportunidades de mejora </a:t>
            </a:r>
            <a:endParaRPr lang="es-MX" sz="3600" dirty="0" smtClean="0">
              <a:solidFill>
                <a:schemeClr val="tx1"/>
              </a:solidFill>
            </a:endParaRPr>
          </a:p>
          <a:p>
            <a:pPr algn="just"/>
            <a:r>
              <a:rPr lang="es-CO" sz="3600" dirty="0" smtClean="0">
                <a:solidFill>
                  <a:schemeClr val="tx1"/>
                </a:solidFill>
              </a:rPr>
              <a:t>Estándares seleccionados 11</a:t>
            </a:r>
            <a:r>
              <a:rPr lang="es-CO" sz="3600" dirty="0">
                <a:solidFill>
                  <a:schemeClr val="tx1"/>
                </a:solidFill>
              </a:rPr>
              <a:t>, 17 y 100 de la </a:t>
            </a:r>
            <a:r>
              <a:rPr lang="es-CO" sz="3600" dirty="0" smtClean="0">
                <a:solidFill>
                  <a:schemeClr val="tx1"/>
                </a:solidFill>
              </a:rPr>
              <a:t>Resolución 5095 </a:t>
            </a:r>
            <a:r>
              <a:rPr lang="es-CO" sz="3600" dirty="0">
                <a:solidFill>
                  <a:schemeClr val="tx1"/>
                </a:solidFill>
              </a:rPr>
              <a:t>de 2018.</a:t>
            </a:r>
          </a:p>
          <a:p>
            <a:pPr algn="just"/>
            <a:endParaRPr lang="es-MX" sz="3600" dirty="0">
              <a:solidFill>
                <a:schemeClr val="tx2">
                  <a:lumMod val="50000"/>
                </a:schemeClr>
              </a:solidFill>
            </a:endParaRPr>
          </a:p>
          <a:p>
            <a:endParaRPr lang="es-CO" sz="2800" dirty="0">
              <a:solidFill>
                <a:schemeClr val="tx2">
                  <a:lumMod val="50000"/>
                </a:schemeClr>
              </a:solidFill>
            </a:endParaRPr>
          </a:p>
          <a:p>
            <a:endParaRPr lang="es-MX" sz="2800" dirty="0" smtClean="0">
              <a:solidFill>
                <a:schemeClr val="tx2">
                  <a:lumMod val="50000"/>
                </a:schemeClr>
              </a:solidFill>
            </a:endParaRPr>
          </a:p>
          <a:p>
            <a:endParaRPr lang="es-ES_tradnl" sz="2800" dirty="0">
              <a:solidFill>
                <a:schemeClr val="tx2">
                  <a:lumMod val="50000"/>
                </a:schemeClr>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5958166"/>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045416365"/>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843698" y="320119"/>
            <a:ext cx="9601200" cy="914400"/>
          </a:xfrm>
        </p:spPr>
        <p:txBody>
          <a:bodyPr>
            <a:normAutofit/>
          </a:bodyPr>
          <a:lstStyle/>
          <a:p>
            <a:r>
              <a:rPr lang="es-MX" sz="2800" b="1" spc="-120" dirty="0">
                <a:solidFill>
                  <a:schemeClr val="tx1"/>
                </a:solidFill>
                <a:latin typeface="Arial Black" pitchFamily="34" charset="0"/>
                <a:ea typeface="+mn-ea"/>
                <a:cs typeface="+mn-cs"/>
              </a:rPr>
              <a:t>ESTANDARES </a:t>
            </a:r>
            <a:r>
              <a:rPr lang="es-MX" sz="2800" b="1" spc="-120" dirty="0" smtClean="0">
                <a:solidFill>
                  <a:schemeClr val="tx1"/>
                </a:solidFill>
                <a:latin typeface="Arial Black" pitchFamily="34" charset="0"/>
                <a:ea typeface="+mn-ea"/>
                <a:cs typeface="+mn-cs"/>
              </a:rPr>
              <a:t>PRIORIZADOS</a:t>
            </a:r>
            <a:endParaRPr lang="es-ES_tradnl" sz="2800" b="1" spc="-120" dirty="0">
              <a:solidFill>
                <a:schemeClr val="tx1"/>
              </a:solidFill>
              <a:latin typeface="Arial Black" pitchFamily="34" charset="0"/>
              <a:ea typeface="+mn-ea"/>
              <a:cs typeface="+mn-cs"/>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pic>
        <p:nvPicPr>
          <p:cNvPr id="6" name="Imagen 5"/>
          <p:cNvPicPr>
            <a:picLocks noChangeAspect="1"/>
          </p:cNvPicPr>
          <p:nvPr/>
        </p:nvPicPr>
        <p:blipFill>
          <a:blip r:embed="rId3"/>
          <a:stretch>
            <a:fillRect/>
          </a:stretch>
        </p:blipFill>
        <p:spPr>
          <a:xfrm>
            <a:off x="1221245" y="1065229"/>
            <a:ext cx="10279455" cy="4232635"/>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171076" y="598170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414915495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327581"/>
            <a:ext cx="9601200" cy="914400"/>
          </a:xfrm>
        </p:spPr>
        <p:txBody>
          <a:bodyPr>
            <a:normAutofit/>
          </a:bodyPr>
          <a:lstStyle/>
          <a:p>
            <a:r>
              <a:rPr lang="es-MX" sz="2800" b="1" spc="-120" dirty="0">
                <a:solidFill>
                  <a:schemeClr val="tx1"/>
                </a:solidFill>
                <a:latin typeface="Arial Black" pitchFamily="34" charset="0"/>
                <a:ea typeface="+mn-ea"/>
                <a:cs typeface="+mn-cs"/>
              </a:rPr>
              <a:t>ESTANDARES </a:t>
            </a:r>
            <a:r>
              <a:rPr lang="es-MX" sz="2800" b="1" spc="-120" dirty="0" smtClean="0">
                <a:solidFill>
                  <a:schemeClr val="tx1"/>
                </a:solidFill>
                <a:latin typeface="Arial Black" pitchFamily="34" charset="0"/>
                <a:ea typeface="+mn-ea"/>
                <a:cs typeface="+mn-cs"/>
              </a:rPr>
              <a:t>PRIORIZADOS</a:t>
            </a:r>
            <a:endParaRPr lang="es-ES_tradnl" sz="2800" b="1" spc="-120" dirty="0">
              <a:solidFill>
                <a:schemeClr val="tx1"/>
              </a:solidFill>
              <a:latin typeface="Arial Black" pitchFamily="34" charset="0"/>
              <a:ea typeface="+mn-ea"/>
              <a:cs typeface="+mn-cs"/>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pic>
        <p:nvPicPr>
          <p:cNvPr id="5" name="Imagen 4"/>
          <p:cNvPicPr>
            <a:picLocks noChangeAspect="1"/>
          </p:cNvPicPr>
          <p:nvPr/>
        </p:nvPicPr>
        <p:blipFill>
          <a:blip r:embed="rId3"/>
          <a:stretch>
            <a:fillRect/>
          </a:stretch>
        </p:blipFill>
        <p:spPr>
          <a:xfrm>
            <a:off x="1028876" y="908389"/>
            <a:ext cx="10471946" cy="4826323"/>
          </a:xfrm>
          <a:prstGeom prst="rect">
            <a:avLst/>
          </a:prstGeom>
        </p:spPr>
      </p:pic>
      <p:sp>
        <p:nvSpPr>
          <p:cNvPr id="6" name="Subtítulo 2">
            <a:extLst>
              <a:ext uri="{FF2B5EF4-FFF2-40B4-BE49-F238E27FC236}">
                <a16:creationId xmlns:a16="http://schemas.microsoft.com/office/drawing/2014/main" id="{7B5BDAD4-FE42-4670-9B31-EACFB3062A4F}"/>
              </a:ext>
            </a:extLst>
          </p:cNvPr>
          <p:cNvSpPr txBox="1">
            <a:spLocks/>
          </p:cNvSpPr>
          <p:nvPr/>
        </p:nvSpPr>
        <p:spPr>
          <a:xfrm>
            <a:off x="4164909" y="5984915"/>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434866545"/>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25772"/>
            <a:ext cx="9601200" cy="914400"/>
          </a:xfrm>
        </p:spPr>
        <p:txBody>
          <a:bodyPr>
            <a:normAutofit/>
          </a:bodyPr>
          <a:lstStyle/>
          <a:p>
            <a:r>
              <a:rPr lang="es-MX" sz="2800" b="1" spc="-120" dirty="0">
                <a:solidFill>
                  <a:schemeClr val="tx1"/>
                </a:solidFill>
                <a:latin typeface="Arial Black" pitchFamily="34" charset="0"/>
                <a:ea typeface="+mn-ea"/>
                <a:cs typeface="+mn-cs"/>
              </a:rPr>
              <a:t>ESTANDARES PRIORIZADOS</a:t>
            </a:r>
            <a:r>
              <a:rPr lang="es-MX" sz="2800" b="1" spc="-120" dirty="0">
                <a:solidFill>
                  <a:schemeClr val="tx2">
                    <a:lumMod val="75000"/>
                  </a:schemeClr>
                </a:solidFill>
                <a:latin typeface="Arial Black" pitchFamily="34" charset="0"/>
                <a:ea typeface="+mn-ea"/>
                <a:cs typeface="+mn-cs"/>
              </a:rPr>
              <a:t/>
            </a:r>
            <a:br>
              <a:rPr lang="es-MX" sz="2800" b="1" spc="-120" dirty="0">
                <a:solidFill>
                  <a:schemeClr val="tx2">
                    <a:lumMod val="75000"/>
                  </a:schemeClr>
                </a:solidFill>
                <a:latin typeface="Arial Black" pitchFamily="34" charset="0"/>
                <a:ea typeface="+mn-ea"/>
                <a:cs typeface="+mn-cs"/>
              </a:rPr>
            </a:br>
            <a:endParaRPr lang="es-ES_tradnl" sz="2800" b="1" spc="-120" dirty="0">
              <a:solidFill>
                <a:schemeClr val="tx2">
                  <a:lumMod val="75000"/>
                </a:schemeClr>
              </a:solidFill>
              <a:latin typeface="Arial Black" pitchFamily="34" charset="0"/>
              <a:ea typeface="+mn-ea"/>
              <a:cs typeface="+mn-cs"/>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pic>
        <p:nvPicPr>
          <p:cNvPr id="6" name="Imagen 5"/>
          <p:cNvPicPr>
            <a:picLocks noChangeAspect="1"/>
          </p:cNvPicPr>
          <p:nvPr/>
        </p:nvPicPr>
        <p:blipFill>
          <a:blip r:embed="rId3"/>
          <a:stretch>
            <a:fillRect/>
          </a:stretch>
        </p:blipFill>
        <p:spPr>
          <a:xfrm>
            <a:off x="1028876" y="815812"/>
            <a:ext cx="10603800" cy="5009953"/>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6236531"/>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77646060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319922"/>
            <a:ext cx="9601200" cy="914400"/>
          </a:xfrm>
        </p:spPr>
        <p:txBody>
          <a:bodyPr>
            <a:normAutofit/>
          </a:bodyPr>
          <a:lstStyle/>
          <a:p>
            <a:r>
              <a:rPr lang="es-MX" sz="2800" b="1" spc="-120" dirty="0" smtClean="0">
                <a:solidFill>
                  <a:schemeClr val="tx1"/>
                </a:solidFill>
                <a:latin typeface="Arial Black" pitchFamily="34" charset="0"/>
                <a:ea typeface="+mn-ea"/>
                <a:cs typeface="+mn-cs"/>
              </a:rPr>
              <a:t>DEFINCION DE CALIDAD ESPERADA</a:t>
            </a:r>
            <a:endParaRPr lang="es-ES_tradnl" sz="2800" b="1" spc="-120" dirty="0">
              <a:solidFill>
                <a:schemeClr val="tx1"/>
              </a:solidFill>
              <a:latin typeface="Arial Black" pitchFamily="34" charset="0"/>
              <a:ea typeface="+mn-ea"/>
              <a:cs typeface="+mn-cs"/>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1088796"/>
            <a:ext cx="10556666" cy="3581400"/>
          </a:xfrm>
        </p:spPr>
        <p:txBody>
          <a:bodyPr>
            <a:noAutofit/>
          </a:bodyPr>
          <a:lstStyle/>
          <a:p>
            <a:pPr algn="just"/>
            <a:r>
              <a:rPr lang="es-MX" sz="4800" dirty="0" smtClean="0">
                <a:solidFill>
                  <a:schemeClr val="tx1"/>
                </a:solidFill>
              </a:rPr>
              <a:t>Definición de los indicadores y las metas para lograr el propósito del estándar. </a:t>
            </a:r>
          </a:p>
          <a:p>
            <a:pPr algn="just"/>
            <a:r>
              <a:rPr lang="es-CO" sz="4800" dirty="0" smtClean="0">
                <a:solidFill>
                  <a:schemeClr val="tx1"/>
                </a:solidFill>
              </a:rPr>
              <a:t>Se realiza socialización de los formatos de calidad esperada.</a:t>
            </a:r>
          </a:p>
          <a:p>
            <a:endParaRPr lang="es-ES_tradnl" sz="3200" dirty="0"/>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598170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14922535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958392" y="260018"/>
            <a:ext cx="9601200" cy="914400"/>
          </a:xfrm>
        </p:spPr>
        <p:txBody>
          <a:bodyPr>
            <a:normAutofit fontScale="90000"/>
          </a:bodyPr>
          <a:lstStyle/>
          <a:p>
            <a:r>
              <a:rPr lang="es-MX" sz="3100" b="1" spc="-120" dirty="0">
                <a:solidFill>
                  <a:schemeClr val="tx1"/>
                </a:solidFill>
                <a:latin typeface="Arial Black" pitchFamily="34" charset="0"/>
                <a:ea typeface="+mn-ea"/>
                <a:cs typeface="+mn-cs"/>
              </a:rPr>
              <a:t>MEDICIÓN INICIAL DEL DESEMPEÑO</a:t>
            </a:r>
            <a:r>
              <a:rPr lang="es-MX" dirty="0" smtClean="0">
                <a:solidFill>
                  <a:schemeClr val="tx1"/>
                </a:solidFill>
              </a:rPr>
              <a:t/>
            </a:r>
            <a:br>
              <a:rPr lang="es-MX" dirty="0" smtClean="0">
                <a:solidFill>
                  <a:schemeClr val="tx1"/>
                </a:solidFill>
              </a:rPr>
            </a:br>
            <a:r>
              <a:rPr lang="es-MX" dirty="0" smtClean="0">
                <a:solidFill>
                  <a:schemeClr val="tx1"/>
                </a:solidFill>
              </a:rPr>
              <a:t/>
            </a:r>
            <a:br>
              <a:rPr lang="es-MX" dirty="0" smtClean="0">
                <a:solidFill>
                  <a:schemeClr val="tx1"/>
                </a:solidFill>
              </a:rPr>
            </a:br>
            <a:endParaRPr lang="es-ES_tradnl" dirty="0">
              <a:solidFill>
                <a:schemeClr val="tx1"/>
              </a:solidFill>
            </a:endParaRP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109220" y="2010080"/>
            <a:ext cx="10334919" cy="3794759"/>
          </a:xfrm>
        </p:spPr>
        <p:txBody>
          <a:bodyPr numCol="2">
            <a:noAutofit/>
          </a:bodyPr>
          <a:lstStyle/>
          <a:p>
            <a:r>
              <a:rPr lang="es-MX" b="1" dirty="0" smtClean="0">
                <a:solidFill>
                  <a:schemeClr val="tx1"/>
                </a:solidFill>
              </a:rPr>
              <a:t>MEDICIÓN </a:t>
            </a:r>
            <a:r>
              <a:rPr lang="es-MX" b="1" dirty="0">
                <a:solidFill>
                  <a:schemeClr val="tx1"/>
                </a:solidFill>
              </a:rPr>
              <a:t>INICIAL DEL DESEMPEÑO	</a:t>
            </a:r>
            <a:endParaRPr lang="es-MX" b="1" dirty="0" smtClean="0">
              <a:solidFill>
                <a:schemeClr val="tx1"/>
              </a:solidFill>
            </a:endParaRPr>
          </a:p>
          <a:p>
            <a:pPr marL="0" indent="0">
              <a:buNone/>
            </a:pPr>
            <a:r>
              <a:rPr lang="es-MX" b="1" dirty="0" smtClean="0">
                <a:solidFill>
                  <a:schemeClr val="tx1"/>
                </a:solidFill>
              </a:rPr>
              <a:t>Resultado de autoevaluación</a:t>
            </a:r>
          </a:p>
          <a:p>
            <a:pPr marL="0" indent="0">
              <a:buNone/>
            </a:pPr>
            <a:r>
              <a:rPr lang="es-MX" b="1" dirty="0" smtClean="0">
                <a:solidFill>
                  <a:schemeClr val="tx1"/>
                </a:solidFill>
              </a:rPr>
              <a:t>Medición </a:t>
            </a:r>
            <a:r>
              <a:rPr lang="es-MX" b="1" dirty="0">
                <a:solidFill>
                  <a:schemeClr val="tx1"/>
                </a:solidFill>
              </a:rPr>
              <a:t>de </a:t>
            </a:r>
            <a:r>
              <a:rPr lang="es-MX" b="1" dirty="0" smtClean="0">
                <a:solidFill>
                  <a:schemeClr val="tx1"/>
                </a:solidFill>
              </a:rPr>
              <a:t>indicadores</a:t>
            </a:r>
          </a:p>
          <a:p>
            <a:pPr marL="0" indent="0">
              <a:buNone/>
            </a:pPr>
            <a:r>
              <a:rPr lang="es-MX" b="1" dirty="0" smtClean="0">
                <a:solidFill>
                  <a:schemeClr val="tx1"/>
                </a:solidFill>
              </a:rPr>
              <a:t>Auditoria </a:t>
            </a:r>
            <a:r>
              <a:rPr lang="es-MX" b="1" dirty="0">
                <a:solidFill>
                  <a:schemeClr val="tx1"/>
                </a:solidFill>
              </a:rPr>
              <a:t>de procesos"</a:t>
            </a:r>
          </a:p>
          <a:p>
            <a:r>
              <a:rPr lang="es-MX" b="1" dirty="0">
                <a:solidFill>
                  <a:schemeClr val="tx1"/>
                </a:solidFill>
              </a:rPr>
              <a:t>ELABORAR PLAN DE ACCIÓN 	</a:t>
            </a:r>
            <a:endParaRPr lang="es-MX" b="1" dirty="0" smtClean="0">
              <a:solidFill>
                <a:schemeClr val="tx1"/>
              </a:solidFill>
            </a:endParaRPr>
          </a:p>
          <a:p>
            <a:pPr marL="0" indent="0">
              <a:buNone/>
            </a:pPr>
            <a:r>
              <a:rPr lang="es-MX" b="1" dirty="0" smtClean="0">
                <a:solidFill>
                  <a:schemeClr val="tx1"/>
                </a:solidFill>
              </a:rPr>
              <a:t>Elaboración </a:t>
            </a:r>
            <a:r>
              <a:rPr lang="es-MX" b="1" dirty="0">
                <a:solidFill>
                  <a:schemeClr val="tx1"/>
                </a:solidFill>
              </a:rPr>
              <a:t>plan de </a:t>
            </a:r>
            <a:r>
              <a:rPr lang="es-MX" b="1" dirty="0" smtClean="0">
                <a:solidFill>
                  <a:schemeClr val="tx1"/>
                </a:solidFill>
              </a:rPr>
              <a:t>acción</a:t>
            </a:r>
          </a:p>
          <a:p>
            <a:pPr marL="0" indent="0">
              <a:buNone/>
            </a:pPr>
            <a:endParaRPr lang="es-MX" b="1" dirty="0" smtClean="0">
              <a:solidFill>
                <a:schemeClr val="tx1"/>
              </a:solidFill>
            </a:endParaRPr>
          </a:p>
          <a:p>
            <a:pPr marL="0" indent="0">
              <a:buNone/>
            </a:pPr>
            <a:endParaRPr lang="es-MX" b="1" dirty="0">
              <a:solidFill>
                <a:schemeClr val="tx1"/>
              </a:solidFill>
            </a:endParaRPr>
          </a:p>
          <a:p>
            <a:r>
              <a:rPr lang="es-MX" b="1" dirty="0">
                <a:solidFill>
                  <a:schemeClr val="tx1"/>
                </a:solidFill>
              </a:rPr>
              <a:t>EJECUCIÓN DE LOS PLANES DE ACCIÓN </a:t>
            </a:r>
            <a:endParaRPr lang="es-MX" b="1" dirty="0" smtClean="0">
              <a:solidFill>
                <a:schemeClr val="tx1"/>
              </a:solidFill>
            </a:endParaRPr>
          </a:p>
          <a:p>
            <a:pPr marL="0" indent="0">
              <a:buNone/>
            </a:pPr>
            <a:r>
              <a:rPr lang="es-MX" b="1" dirty="0" smtClean="0">
                <a:solidFill>
                  <a:schemeClr val="tx1"/>
                </a:solidFill>
              </a:rPr>
              <a:t>Programa </a:t>
            </a:r>
            <a:r>
              <a:rPr lang="es-MX" b="1" dirty="0">
                <a:solidFill>
                  <a:schemeClr val="tx1"/>
                </a:solidFill>
              </a:rPr>
              <a:t>de auditoría interna</a:t>
            </a:r>
          </a:p>
          <a:p>
            <a:pPr marL="0" indent="0">
              <a:buNone/>
            </a:pPr>
            <a:r>
              <a:rPr lang="es-MX" b="1" dirty="0" smtClean="0">
                <a:solidFill>
                  <a:schemeClr val="tx1"/>
                </a:solidFill>
              </a:rPr>
              <a:t>Control </a:t>
            </a:r>
            <a:r>
              <a:rPr lang="es-MX" b="1" dirty="0">
                <a:solidFill>
                  <a:schemeClr val="tx1"/>
                </a:solidFill>
              </a:rPr>
              <a:t>de eficacia</a:t>
            </a:r>
          </a:p>
          <a:p>
            <a:pPr marL="0" indent="0">
              <a:buNone/>
            </a:pPr>
            <a:r>
              <a:rPr lang="es-MX" b="1" dirty="0" smtClean="0">
                <a:solidFill>
                  <a:schemeClr val="tx1"/>
                </a:solidFill>
              </a:rPr>
              <a:t>Medición </a:t>
            </a:r>
            <a:r>
              <a:rPr lang="es-MX" b="1" dirty="0">
                <a:solidFill>
                  <a:schemeClr val="tx1"/>
                </a:solidFill>
              </a:rPr>
              <a:t>de indicadores</a:t>
            </a:r>
          </a:p>
          <a:p>
            <a:pPr marL="0" indent="0">
              <a:buNone/>
            </a:pPr>
            <a:r>
              <a:rPr lang="es-MX" b="1" dirty="0" smtClean="0">
                <a:solidFill>
                  <a:schemeClr val="tx1"/>
                </a:solidFill>
              </a:rPr>
              <a:t>Implementación </a:t>
            </a:r>
            <a:r>
              <a:rPr lang="es-MX" b="1" dirty="0">
                <a:solidFill>
                  <a:schemeClr val="tx1"/>
                </a:solidFill>
              </a:rPr>
              <a:t>plan de acción</a:t>
            </a:r>
          </a:p>
          <a:p>
            <a:r>
              <a:rPr lang="es-MX" b="1" dirty="0">
                <a:solidFill>
                  <a:schemeClr val="tx1"/>
                </a:solidFill>
              </a:rPr>
              <a:t>EVALUCIÓN DE LOS PLANES DE </a:t>
            </a:r>
            <a:r>
              <a:rPr lang="es-MX" b="1" dirty="0" smtClean="0">
                <a:solidFill>
                  <a:schemeClr val="tx1"/>
                </a:solidFill>
              </a:rPr>
              <a:t>ACCIÓN</a:t>
            </a:r>
          </a:p>
          <a:p>
            <a:pPr marL="0" indent="0">
              <a:buNone/>
            </a:pPr>
            <a:r>
              <a:rPr lang="es-MX" b="1" dirty="0" smtClean="0">
                <a:solidFill>
                  <a:schemeClr val="tx1"/>
                </a:solidFill>
              </a:rPr>
              <a:t>Mediante </a:t>
            </a:r>
            <a:r>
              <a:rPr lang="es-MX" b="1" dirty="0">
                <a:solidFill>
                  <a:schemeClr val="tx1"/>
                </a:solidFill>
              </a:rPr>
              <a:t>la verificación del cierre de ciclos de </a:t>
            </a:r>
            <a:r>
              <a:rPr lang="es-MX" b="1" dirty="0" smtClean="0">
                <a:solidFill>
                  <a:schemeClr val="tx1"/>
                </a:solidFill>
              </a:rPr>
              <a:t>mejora</a:t>
            </a:r>
            <a:endParaRPr lang="es-ES_tradnl" b="1" dirty="0">
              <a:solidFill>
                <a:schemeClr val="tx1"/>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Título 1">
            <a:extLst>
              <a:ext uri="{FF2B5EF4-FFF2-40B4-BE49-F238E27FC236}">
                <a16:creationId xmlns:a16="http://schemas.microsoft.com/office/drawing/2014/main" id="{3B3005BB-E8C4-3346-A9A1-754319A9AB99}"/>
              </a:ext>
            </a:extLst>
          </p:cNvPr>
          <p:cNvSpPr txBox="1">
            <a:spLocks/>
          </p:cNvSpPr>
          <p:nvPr/>
        </p:nvSpPr>
        <p:spPr>
          <a:xfrm>
            <a:off x="1028876" y="966043"/>
            <a:ext cx="10509532" cy="914400"/>
          </a:xfrm>
          <a:prstGeom prst="rect">
            <a:avLst/>
          </a:prstGeom>
        </p:spPr>
        <p:txBody>
          <a:bodyPr vert="horz" lIns="91440" tIns="45720" rIns="91440" bIns="45720" rtlCol="0" anchor="t">
            <a:normAutofit fontScale="825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just"/>
            <a:r>
              <a:rPr lang="es-CO" b="1" dirty="0">
                <a:solidFill>
                  <a:schemeClr val="tx1"/>
                </a:solidFill>
              </a:rPr>
              <a:t>Se realiza socialización </a:t>
            </a:r>
            <a:r>
              <a:rPr lang="es-CO" b="1" dirty="0" smtClean="0">
                <a:solidFill>
                  <a:schemeClr val="tx1"/>
                </a:solidFill>
              </a:rPr>
              <a:t>de los </a:t>
            </a:r>
            <a:r>
              <a:rPr lang="es-CO" b="1" dirty="0">
                <a:solidFill>
                  <a:schemeClr val="tx1"/>
                </a:solidFill>
              </a:rPr>
              <a:t>formatos de medición inicial y se explica el proceso de implementación</a:t>
            </a:r>
          </a:p>
          <a:p>
            <a:endParaRPr lang="es-ES_tradnl" dirty="0">
              <a:solidFill>
                <a:schemeClr val="tx1"/>
              </a:solidFill>
            </a:endParaRPr>
          </a:p>
        </p:txBody>
      </p:sp>
      <p:sp>
        <p:nvSpPr>
          <p:cNvPr id="6" name="Subtítulo 2">
            <a:extLst>
              <a:ext uri="{FF2B5EF4-FFF2-40B4-BE49-F238E27FC236}">
                <a16:creationId xmlns:a16="http://schemas.microsoft.com/office/drawing/2014/main" id="{7B5BDAD4-FE42-4670-9B31-EACFB3062A4F}"/>
              </a:ext>
            </a:extLst>
          </p:cNvPr>
          <p:cNvSpPr txBox="1">
            <a:spLocks/>
          </p:cNvSpPr>
          <p:nvPr/>
        </p:nvSpPr>
        <p:spPr>
          <a:xfrm>
            <a:off x="4126416" y="6064113"/>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539983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260881"/>
            <a:ext cx="9601200" cy="914400"/>
          </a:xfrm>
        </p:spPr>
        <p:txBody>
          <a:bodyPr>
            <a:noAutofit/>
          </a:bodyPr>
          <a:lstStyle/>
          <a:p>
            <a:r>
              <a:rPr lang="es-MX" sz="2800" b="1" spc="-120" dirty="0">
                <a:solidFill>
                  <a:schemeClr val="tx1"/>
                </a:solidFill>
                <a:latin typeface="Arial Black" pitchFamily="34" charset="0"/>
                <a:ea typeface="+mn-ea"/>
                <a:cs typeface="+mn-cs"/>
              </a:rPr>
              <a:t>MEDICIÓN INICIAL DEL </a:t>
            </a:r>
            <a:r>
              <a:rPr lang="es-MX" sz="2800" b="1" spc="-120" dirty="0" smtClean="0">
                <a:solidFill>
                  <a:schemeClr val="tx1"/>
                </a:solidFill>
                <a:latin typeface="Arial Black" pitchFamily="34" charset="0"/>
                <a:ea typeface="+mn-ea"/>
                <a:cs typeface="+mn-cs"/>
              </a:rPr>
              <a:t>DESEMPEÑO</a:t>
            </a:r>
            <a:endParaRPr lang="es-ES_tradnl" sz="2800" b="1" spc="-120" dirty="0">
              <a:solidFill>
                <a:schemeClr val="tx1"/>
              </a:solidFill>
              <a:latin typeface="Arial Black" pitchFamily="34" charset="0"/>
              <a:ea typeface="+mn-ea"/>
              <a:cs typeface="+mn-cs"/>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Título 1">
            <a:extLst>
              <a:ext uri="{FF2B5EF4-FFF2-40B4-BE49-F238E27FC236}">
                <a16:creationId xmlns:a16="http://schemas.microsoft.com/office/drawing/2014/main" id="{3B3005BB-E8C4-3346-A9A1-754319A9AB99}"/>
              </a:ext>
            </a:extLst>
          </p:cNvPr>
          <p:cNvSpPr txBox="1">
            <a:spLocks/>
          </p:cNvSpPr>
          <p:nvPr/>
        </p:nvSpPr>
        <p:spPr>
          <a:xfrm>
            <a:off x="1051560" y="951826"/>
            <a:ext cx="10705616" cy="5006340"/>
          </a:xfrm>
          <a:prstGeom prst="rect">
            <a:avLst/>
          </a:prstGeom>
        </p:spPr>
        <p:txBody>
          <a:bodyPr vert="horz" lIns="91440" tIns="45720" rIns="91440" bIns="45720" rtlCol="0" anchor="t">
            <a:normAutofit fontScale="975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marL="384048" lvl="0" indent="-384048" algn="just">
              <a:lnSpc>
                <a:spcPct val="104000"/>
              </a:lnSpc>
              <a:spcBef>
                <a:spcPts val="1000"/>
              </a:spcBef>
              <a:spcAft>
                <a:spcPts val="200"/>
              </a:spcAft>
              <a:buFont typeface="Franklin Gothic Book" panose="020B0503020102020204" pitchFamily="34" charset="0"/>
              <a:buChar char="■"/>
            </a:pPr>
            <a:r>
              <a:rPr lang="es-CO" sz="2900" dirty="0">
                <a:solidFill>
                  <a:schemeClr val="tx1"/>
                </a:solidFill>
                <a:latin typeface="+mn-lt"/>
                <a:ea typeface="+mn-ea"/>
                <a:cs typeface="+mn-cs"/>
              </a:rPr>
              <a:t>Se realiza la encuesta de medición inicial de los estándares de calidad seleccionados por el grupo PAMEC</a:t>
            </a:r>
          </a:p>
          <a:p>
            <a:pPr marL="384048" lvl="0" indent="-384048" algn="just">
              <a:lnSpc>
                <a:spcPct val="104000"/>
              </a:lnSpc>
              <a:spcBef>
                <a:spcPts val="1000"/>
              </a:spcBef>
              <a:spcAft>
                <a:spcPts val="200"/>
              </a:spcAft>
              <a:buFont typeface="Franklin Gothic Book" panose="020B0503020102020204" pitchFamily="34" charset="0"/>
              <a:buChar char="■"/>
            </a:pPr>
            <a:r>
              <a:rPr lang="es-CO" sz="2900" dirty="0">
                <a:solidFill>
                  <a:schemeClr val="tx1"/>
                </a:solidFill>
                <a:latin typeface="+mn-lt"/>
                <a:ea typeface="+mn-ea"/>
                <a:cs typeface="+mn-cs"/>
              </a:rPr>
              <a:t>Se consolida la información de las encuestas de calidad</a:t>
            </a:r>
          </a:p>
          <a:p>
            <a:pPr marL="384048" lvl="0" indent="-384048" algn="just">
              <a:lnSpc>
                <a:spcPct val="104000"/>
              </a:lnSpc>
              <a:spcBef>
                <a:spcPts val="1000"/>
              </a:spcBef>
              <a:spcAft>
                <a:spcPts val="200"/>
              </a:spcAft>
              <a:buFont typeface="Franklin Gothic Book" panose="020B0503020102020204" pitchFamily="34" charset="0"/>
              <a:buChar char="■"/>
            </a:pPr>
            <a:r>
              <a:rPr lang="es-CO" sz="2900" dirty="0">
                <a:solidFill>
                  <a:schemeClr val="tx1"/>
                </a:solidFill>
                <a:latin typeface="+mn-lt"/>
                <a:ea typeface="+mn-ea"/>
                <a:cs typeface="+mn-cs"/>
              </a:rPr>
              <a:t>Se realiza el plan de mejora de acuerdo a los resultados </a:t>
            </a:r>
          </a:p>
          <a:p>
            <a:pPr marL="384048" lvl="0" indent="-384048" algn="just">
              <a:lnSpc>
                <a:spcPct val="104000"/>
              </a:lnSpc>
              <a:spcBef>
                <a:spcPts val="1000"/>
              </a:spcBef>
              <a:spcAft>
                <a:spcPts val="200"/>
              </a:spcAft>
              <a:buFont typeface="Franklin Gothic Book" panose="020B0503020102020204" pitchFamily="34" charset="0"/>
              <a:buChar char="■"/>
            </a:pPr>
            <a:r>
              <a:rPr lang="es-CO" sz="2900" dirty="0">
                <a:solidFill>
                  <a:schemeClr val="tx1"/>
                </a:solidFill>
                <a:latin typeface="+mn-lt"/>
                <a:ea typeface="+mn-ea"/>
                <a:cs typeface="+mn-cs"/>
              </a:rPr>
              <a:t>Se realiza socialización al personal de los estándares seleccionados en la medición inicial</a:t>
            </a:r>
          </a:p>
          <a:p>
            <a:pPr marL="384048" lvl="0" indent="-384048" algn="just">
              <a:lnSpc>
                <a:spcPct val="104000"/>
              </a:lnSpc>
              <a:spcBef>
                <a:spcPts val="1000"/>
              </a:spcBef>
              <a:spcAft>
                <a:spcPts val="200"/>
              </a:spcAft>
              <a:buFont typeface="Franklin Gothic Book" panose="020B0503020102020204" pitchFamily="34" charset="0"/>
              <a:buChar char="■"/>
            </a:pPr>
            <a:r>
              <a:rPr lang="es-CO" sz="2900" dirty="0">
                <a:solidFill>
                  <a:schemeClr val="tx1"/>
                </a:solidFill>
                <a:latin typeface="+mn-lt"/>
                <a:ea typeface="+mn-ea"/>
                <a:cs typeface="+mn-cs"/>
              </a:rPr>
              <a:t>Se realizan encuestas de seguimiento para verificar el nivel de conocimiento de los estándares</a:t>
            </a:r>
          </a:p>
          <a:p>
            <a:pPr marL="384048" indent="-384048" algn="just">
              <a:lnSpc>
                <a:spcPct val="104000"/>
              </a:lnSpc>
              <a:spcBef>
                <a:spcPts val="1000"/>
              </a:spcBef>
              <a:spcAft>
                <a:spcPts val="200"/>
              </a:spcAft>
              <a:buFont typeface="Franklin Gothic Book" panose="020B0503020102020204" pitchFamily="34" charset="0"/>
              <a:buChar char="■"/>
            </a:pPr>
            <a:endParaRPr lang="es-ES_tradnl" sz="2800" dirty="0">
              <a:latin typeface="+mn-lt"/>
              <a:ea typeface="+mn-ea"/>
              <a:cs typeface="+mn-cs"/>
            </a:endParaRPr>
          </a:p>
        </p:txBody>
      </p:sp>
      <p:sp>
        <p:nvSpPr>
          <p:cNvPr id="6" name="Subtítulo 2">
            <a:extLst>
              <a:ext uri="{FF2B5EF4-FFF2-40B4-BE49-F238E27FC236}">
                <a16:creationId xmlns:a16="http://schemas.microsoft.com/office/drawing/2014/main" id="{7B5BDAD4-FE42-4670-9B31-EACFB3062A4F}"/>
              </a:ext>
            </a:extLst>
          </p:cNvPr>
          <p:cNvSpPr txBox="1">
            <a:spLocks/>
          </p:cNvSpPr>
          <p:nvPr/>
        </p:nvSpPr>
        <p:spPr>
          <a:xfrm>
            <a:off x="4121343"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190811554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28876" y="393569"/>
            <a:ext cx="9601200" cy="914400"/>
          </a:xfrm>
        </p:spPr>
        <p:txBody>
          <a:bodyPr>
            <a:normAutofit/>
          </a:bodyPr>
          <a:lstStyle/>
          <a:p>
            <a:r>
              <a:rPr lang="es-ES_tradnl" sz="2800" b="1" spc="-120" dirty="0">
                <a:solidFill>
                  <a:schemeClr val="tx1"/>
                </a:solidFill>
                <a:latin typeface="Arial Black" pitchFamily="34" charset="0"/>
                <a:ea typeface="+mn-ea"/>
                <a:cs typeface="+mn-cs"/>
              </a:rPr>
              <a:t>APRENDIZAJE ORGANIZACIONAL</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1028876" y="1113778"/>
            <a:ext cx="10012680" cy="1097279"/>
          </a:xfrm>
        </p:spPr>
        <p:txBody>
          <a:bodyPr>
            <a:noAutofit/>
          </a:bodyPr>
          <a:lstStyle/>
          <a:p>
            <a:pPr algn="just"/>
            <a:r>
              <a:rPr lang="es-MX" sz="4400" dirty="0">
                <a:solidFill>
                  <a:schemeClr val="tx1"/>
                </a:solidFill>
              </a:rPr>
              <a:t>Mediante acciones de: Retroalimentación de resultados, Estandarización y ajuste de procesos, Divulgación de experiencias exitosas, Capacitación y reentrenamiento del </a:t>
            </a:r>
            <a:r>
              <a:rPr lang="es-MX" sz="4400" dirty="0" smtClean="0">
                <a:solidFill>
                  <a:schemeClr val="tx1"/>
                </a:solidFill>
              </a:rPr>
              <a:t>personal.</a:t>
            </a:r>
            <a:endParaRPr lang="es-ES_tradnl" sz="4400" dirty="0">
              <a:solidFill>
                <a:schemeClr val="tx1"/>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sp>
        <p:nvSpPr>
          <p:cNvPr id="5" name="Subtítulo 2">
            <a:extLst>
              <a:ext uri="{FF2B5EF4-FFF2-40B4-BE49-F238E27FC236}">
                <a16:creationId xmlns:a16="http://schemas.microsoft.com/office/drawing/2014/main" id="{7B5BDAD4-FE42-4670-9B31-EACFB3062A4F}"/>
              </a:ext>
            </a:extLst>
          </p:cNvPr>
          <p:cNvSpPr txBox="1">
            <a:spLocks/>
          </p:cNvSpPr>
          <p:nvPr/>
        </p:nvSpPr>
        <p:spPr>
          <a:xfrm>
            <a:off x="4098921" y="6090650"/>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spTree>
    <p:extLst>
      <p:ext uri="{BB962C8B-B14F-4D97-AF65-F5344CB8AC3E}">
        <p14:creationId xmlns:p14="http://schemas.microsoft.com/office/powerpoint/2010/main" val="305853685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B3005BB-E8C4-3346-A9A1-754319A9AB99}"/>
              </a:ext>
            </a:extLst>
          </p:cNvPr>
          <p:cNvSpPr>
            <a:spLocks noGrp="1"/>
          </p:cNvSpPr>
          <p:nvPr>
            <p:ph type="title"/>
          </p:nvPr>
        </p:nvSpPr>
        <p:spPr>
          <a:xfrm>
            <a:off x="1082040" y="405766"/>
            <a:ext cx="9601200" cy="914400"/>
          </a:xfrm>
        </p:spPr>
        <p:txBody>
          <a:bodyPr>
            <a:normAutofit/>
          </a:bodyPr>
          <a:lstStyle/>
          <a:p>
            <a:r>
              <a:rPr lang="es-ES_tradnl" sz="2800" b="1" spc="-120" dirty="0" smtClean="0">
                <a:solidFill>
                  <a:schemeClr val="tx1"/>
                </a:solidFill>
                <a:latin typeface="Arial Black" pitchFamily="34" charset="0"/>
                <a:ea typeface="+mn-ea"/>
                <a:cs typeface="+mn-cs"/>
              </a:rPr>
              <a:t>COMITÉS </a:t>
            </a:r>
            <a:r>
              <a:rPr lang="es-ES_tradnl" sz="2800" b="1" spc="-120" dirty="0">
                <a:solidFill>
                  <a:schemeClr val="tx1"/>
                </a:solidFill>
                <a:latin typeface="Arial Black" pitchFamily="34" charset="0"/>
                <a:ea typeface="+mn-ea"/>
                <a:cs typeface="+mn-cs"/>
              </a:rPr>
              <a:t>DE CALIDAD</a:t>
            </a:r>
          </a:p>
        </p:txBody>
      </p:sp>
      <p:sp>
        <p:nvSpPr>
          <p:cNvPr id="3" name="Marcador de contenido 2">
            <a:extLst>
              <a:ext uri="{FF2B5EF4-FFF2-40B4-BE49-F238E27FC236}">
                <a16:creationId xmlns:a16="http://schemas.microsoft.com/office/drawing/2014/main" id="{98AF999A-126C-E34D-B1E8-7CA4722D11A5}"/>
              </a:ext>
            </a:extLst>
          </p:cNvPr>
          <p:cNvSpPr>
            <a:spLocks noGrp="1"/>
          </p:cNvSpPr>
          <p:nvPr>
            <p:ph idx="1"/>
          </p:nvPr>
        </p:nvSpPr>
        <p:spPr>
          <a:xfrm>
            <a:off x="960119" y="948202"/>
            <a:ext cx="10634849" cy="1097279"/>
          </a:xfrm>
        </p:spPr>
        <p:txBody>
          <a:bodyPr>
            <a:normAutofit/>
          </a:bodyPr>
          <a:lstStyle/>
          <a:p>
            <a:pPr algn="just"/>
            <a:r>
              <a:rPr lang="es-MX" sz="2400" b="1" dirty="0" smtClean="0">
                <a:solidFill>
                  <a:schemeClr val="tx1"/>
                </a:solidFill>
              </a:rPr>
              <a:t>Se realizo los comités de calidad mensualmente con el propósito de evaluar los indicadores </a:t>
            </a:r>
            <a:r>
              <a:rPr lang="es-MX" sz="2800" b="1" dirty="0" smtClean="0">
                <a:solidFill>
                  <a:schemeClr val="tx1"/>
                </a:solidFill>
              </a:rPr>
              <a:t>de</a:t>
            </a:r>
            <a:r>
              <a:rPr lang="es-MX" sz="2400" b="1" dirty="0" smtClean="0">
                <a:solidFill>
                  <a:schemeClr val="tx1"/>
                </a:solidFill>
              </a:rPr>
              <a:t> producción de los servicios y tomar correctivos al respecto</a:t>
            </a:r>
            <a:endParaRPr lang="es-ES_tradnl" sz="2400" b="1" dirty="0">
              <a:solidFill>
                <a:schemeClr val="tx1"/>
              </a:solidFill>
            </a:endParaRPr>
          </a:p>
        </p:txBody>
      </p:sp>
      <p:pic>
        <p:nvPicPr>
          <p:cNvPr id="4" name="Imagen 3">
            <a:extLst>
              <a:ext uri="{FF2B5EF4-FFF2-40B4-BE49-F238E27FC236}">
                <a16:creationId xmlns:a16="http://schemas.microsoft.com/office/drawing/2014/main" id="{57390852-32A9-7A47-BD06-6D9448C5788F}"/>
              </a:ext>
            </a:extLst>
          </p:cNvPr>
          <p:cNvPicPr>
            <a:picLocks noChangeAspect="1"/>
          </p:cNvPicPr>
          <p:nvPr/>
        </p:nvPicPr>
        <p:blipFill>
          <a:blip r:embed="rId2"/>
          <a:stretch>
            <a:fillRect/>
          </a:stretch>
        </p:blipFill>
        <p:spPr>
          <a:xfrm>
            <a:off x="9502977" y="5981700"/>
            <a:ext cx="2254199" cy="664811"/>
          </a:xfrm>
          <a:prstGeom prst="rect">
            <a:avLst/>
          </a:prstGeom>
        </p:spPr>
      </p:pic>
      <p:pic>
        <p:nvPicPr>
          <p:cNvPr id="5" name="Imagen 4"/>
          <p:cNvPicPr>
            <a:picLocks noChangeAspect="1"/>
          </p:cNvPicPr>
          <p:nvPr/>
        </p:nvPicPr>
        <p:blipFill>
          <a:blip r:embed="rId3"/>
          <a:stretch>
            <a:fillRect/>
          </a:stretch>
        </p:blipFill>
        <p:spPr>
          <a:xfrm>
            <a:off x="1286758" y="2069307"/>
            <a:ext cx="4511040" cy="3383280"/>
          </a:xfrm>
          <a:prstGeom prst="rect">
            <a:avLst/>
          </a:prstGeom>
        </p:spPr>
      </p:pic>
      <p:pic>
        <p:nvPicPr>
          <p:cNvPr id="6" name="Imagen 5"/>
          <p:cNvPicPr>
            <a:picLocks noChangeAspect="1"/>
          </p:cNvPicPr>
          <p:nvPr/>
        </p:nvPicPr>
        <p:blipFill>
          <a:blip r:embed="rId4"/>
          <a:stretch>
            <a:fillRect/>
          </a:stretch>
        </p:blipFill>
        <p:spPr>
          <a:xfrm>
            <a:off x="6599549" y="2042103"/>
            <a:ext cx="4495800" cy="3371850"/>
          </a:xfrm>
          <a:prstGeom prst="rect">
            <a:avLst/>
          </a:prstGeom>
        </p:spPr>
      </p:pic>
      <p:sp>
        <p:nvSpPr>
          <p:cNvPr id="7" name="Subtítulo 2">
            <a:extLst>
              <a:ext uri="{FF2B5EF4-FFF2-40B4-BE49-F238E27FC236}">
                <a16:creationId xmlns:a16="http://schemas.microsoft.com/office/drawing/2014/main" id="{7B5BDAD4-FE42-4670-9B31-EACFB3062A4F}"/>
              </a:ext>
            </a:extLst>
          </p:cNvPr>
          <p:cNvSpPr txBox="1">
            <a:spLocks/>
          </p:cNvSpPr>
          <p:nvPr/>
        </p:nvSpPr>
        <p:spPr>
          <a:xfrm>
            <a:off x="4098921" y="6060945"/>
            <a:ext cx="4002248" cy="446909"/>
          </a:xfrm>
          <a:prstGeom prst="rect">
            <a:avLst/>
          </a:prstGeom>
        </p:spPr>
        <p:txBody>
          <a:bodyPr vert="horz" lIns="91440" tIns="45720" rIns="91440" bIns="45720" rtlCol="0">
            <a:normAutofit fontScale="92500" lnSpcReduction="10000"/>
          </a:bodyPr>
          <a:lstStyle>
            <a:lvl1pPr marL="0" indent="0" algn="r" defTabSz="914400" rtl="0" eaLnBrk="1" latinLnBrk="0" hangingPunct="1">
              <a:lnSpc>
                <a:spcPct val="112000"/>
              </a:lnSpc>
              <a:spcBef>
                <a:spcPts val="0"/>
              </a:spcBef>
              <a:spcAft>
                <a:spcPts val="0"/>
              </a:spcAft>
              <a:buFont typeface="Franklin Gothic Book" panose="020B0503020102020204" pitchFamily="34" charset="0"/>
              <a:buNone/>
              <a:defRPr sz="2400" kern="1200" baseline="0">
                <a:solidFill>
                  <a:schemeClr val="tx2"/>
                </a:solidFill>
                <a:latin typeface="+mn-lt"/>
                <a:ea typeface="+mn-ea"/>
                <a:cs typeface="+mn-cs"/>
              </a:defRPr>
            </a:lvl1pPr>
            <a:lvl2pPr marL="457200" indent="0" algn="l" defTabSz="914400" rtl="0" eaLnBrk="1" latinLnBrk="0" hangingPunct="1">
              <a:lnSpc>
                <a:spcPct val="94000"/>
              </a:lnSpc>
              <a:spcBef>
                <a:spcPts val="500"/>
              </a:spcBef>
              <a:spcAft>
                <a:spcPts val="200"/>
              </a:spcAft>
              <a:buFont typeface="Franklin Gothic Book" panose="020B0503020102020204" pitchFamily="34" charset="0"/>
              <a:buNone/>
              <a:defRPr sz="2000" i="1" kern="1200" baseline="0">
                <a:solidFill>
                  <a:schemeClr val="tx1">
                    <a:tint val="75000"/>
                  </a:schemeClr>
                </a:solidFill>
                <a:latin typeface="+mn-lt"/>
                <a:ea typeface="+mn-ea"/>
                <a:cs typeface="+mn-cs"/>
              </a:defRPr>
            </a:lvl2pPr>
            <a:lvl3pPr marL="914400" indent="0" algn="l" defTabSz="914400" rtl="0" eaLnBrk="1" latinLnBrk="0" hangingPunct="1">
              <a:lnSpc>
                <a:spcPct val="94000"/>
              </a:lnSpc>
              <a:spcBef>
                <a:spcPts val="500"/>
              </a:spcBef>
              <a:spcAft>
                <a:spcPts val="200"/>
              </a:spcAft>
              <a:buFont typeface="Franklin Gothic Book" panose="020B0503020102020204" pitchFamily="34" charset="0"/>
              <a:buNone/>
              <a:defRPr sz="1800" kern="1200" baseline="0">
                <a:solidFill>
                  <a:schemeClr val="tx1">
                    <a:tint val="75000"/>
                  </a:schemeClr>
                </a:solidFill>
                <a:latin typeface="+mn-lt"/>
                <a:ea typeface="+mn-ea"/>
                <a:cs typeface="+mn-cs"/>
              </a:defRPr>
            </a:lvl3pPr>
            <a:lvl4pPr marL="13716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4pPr>
            <a:lvl5pPr marL="18288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5pPr>
            <a:lvl6pPr marL="22860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6pPr>
            <a:lvl7pPr marL="27432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7pPr>
            <a:lvl8pPr marL="3200400" indent="0" algn="l" defTabSz="914400" rtl="0" eaLnBrk="1" latinLnBrk="0" hangingPunct="1">
              <a:lnSpc>
                <a:spcPct val="94000"/>
              </a:lnSpc>
              <a:spcBef>
                <a:spcPts val="500"/>
              </a:spcBef>
              <a:spcAft>
                <a:spcPts val="200"/>
              </a:spcAft>
              <a:buFont typeface="Franklin Gothic Book" panose="020B0503020102020204" pitchFamily="34" charset="0"/>
              <a:buNone/>
              <a:defRPr sz="1600" i="1" kern="1200" baseline="0">
                <a:solidFill>
                  <a:schemeClr val="tx1">
                    <a:tint val="75000"/>
                  </a:schemeClr>
                </a:solidFill>
                <a:latin typeface="+mn-lt"/>
                <a:ea typeface="+mn-ea"/>
                <a:cs typeface="+mn-cs"/>
              </a:defRPr>
            </a:lvl8pPr>
            <a:lvl9pPr marL="3657600" indent="0" algn="l" defTabSz="914400" rtl="0" eaLnBrk="1" latinLnBrk="0" hangingPunct="1">
              <a:lnSpc>
                <a:spcPct val="94000"/>
              </a:lnSpc>
              <a:spcBef>
                <a:spcPts val="500"/>
              </a:spcBef>
              <a:spcAft>
                <a:spcPts val="200"/>
              </a:spcAft>
              <a:buFont typeface="Franklin Gothic Book" panose="020B0503020102020204" pitchFamily="34" charset="0"/>
              <a:buNone/>
              <a:defRPr sz="1600" kern="1200" baseline="0">
                <a:solidFill>
                  <a:schemeClr val="tx1">
                    <a:tint val="75000"/>
                  </a:schemeClr>
                </a:solidFill>
                <a:latin typeface="+mn-lt"/>
                <a:ea typeface="+mn-ea"/>
                <a:cs typeface="+mn-cs"/>
              </a:defRPr>
            </a:lvl9pPr>
          </a:lstStyle>
          <a:p>
            <a:pPr algn="ctr"/>
            <a:r>
              <a:rPr lang="es-ES_tradnl" dirty="0" smtClean="0">
                <a:solidFill>
                  <a:schemeClr val="tx2">
                    <a:lumMod val="75000"/>
                  </a:schemeClr>
                </a:solidFill>
                <a:latin typeface="Franklin Gothic Demi Cond" panose="020B0706030402020204" pitchFamily="34" charset="0"/>
              </a:rPr>
              <a:t>“MÁS Y MEJORES SERVICIOS”</a:t>
            </a:r>
            <a:endParaRPr lang="es-ES_tradnl" dirty="0">
              <a:solidFill>
                <a:schemeClr val="tx2">
                  <a:lumMod val="75000"/>
                </a:schemeClr>
              </a:solidFill>
              <a:latin typeface="Franklin Gothic Demi Cond" panose="020B0706030402020204" pitchFamily="34" charset="0"/>
            </a:endParaRPr>
          </a:p>
        </p:txBody>
      </p:sp>
      <p:pic>
        <p:nvPicPr>
          <p:cNvPr id="8" name="Imagen 7"/>
          <p:cNvPicPr>
            <a:picLocks noChangeAspect="1"/>
          </p:cNvPicPr>
          <p:nvPr/>
        </p:nvPicPr>
        <p:blipFill>
          <a:blip r:embed="rId3"/>
          <a:stretch>
            <a:fillRect/>
          </a:stretch>
        </p:blipFill>
        <p:spPr>
          <a:xfrm>
            <a:off x="1439158" y="2221707"/>
            <a:ext cx="4511040" cy="3383280"/>
          </a:xfrm>
          <a:prstGeom prst="rect">
            <a:avLst/>
          </a:prstGeom>
        </p:spPr>
      </p:pic>
    </p:spTree>
    <p:extLst>
      <p:ext uri="{BB962C8B-B14F-4D97-AF65-F5344CB8AC3E}">
        <p14:creationId xmlns:p14="http://schemas.microsoft.com/office/powerpoint/2010/main" val="2301972218"/>
      </p:ext>
    </p:extLst>
  </p:cSld>
  <p:clrMapOvr>
    <a:masterClrMapping/>
  </p:clrMapOvr>
  <p:timing>
    <p:tnLst>
      <p:par>
        <p:cTn id="1" dur="indefinite" restart="never" nodeType="tmRoot"/>
      </p:par>
    </p:tnLst>
  </p:timing>
</p:sld>
</file>

<file path=ppt/theme/theme1.xml><?xml version="1.0" encoding="utf-8"?>
<a:theme xmlns:a="http://schemas.openxmlformats.org/drawingml/2006/main" name="Recorte">
  <a:themeElements>
    <a:clrScheme name="Personalizados 6">
      <a:dk1>
        <a:srgbClr val="000000"/>
      </a:dk1>
      <a:lt1>
        <a:srgbClr val="FFFFFF"/>
      </a:lt1>
      <a:dk2>
        <a:srgbClr val="43904F"/>
      </a:dk2>
      <a:lt2>
        <a:srgbClr val="F2FFF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Recorte">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Recort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{2FE81563-0D5C-8D46-B81D-454991E3C508}tf10001072_mac</Template>
  <TotalTime>3881</TotalTime>
  <Words>6915</Words>
  <Application>Microsoft Office PowerPoint</Application>
  <PresentationFormat>Panorámica</PresentationFormat>
  <Paragraphs>1550</Paragraphs>
  <Slides>120</Slides>
  <Notes>0</Notes>
  <HiddenSlides>0</HiddenSlides>
  <MMClips>0</MMClips>
  <ScaleCrop>false</ScaleCrop>
  <HeadingPairs>
    <vt:vector size="8" baseType="variant">
      <vt:variant>
        <vt:lpstr>Fuentes usadas</vt:lpstr>
      </vt:variant>
      <vt:variant>
        <vt:i4>18</vt:i4>
      </vt:variant>
      <vt:variant>
        <vt:lpstr>Tema</vt:lpstr>
      </vt:variant>
      <vt:variant>
        <vt:i4>1</vt:i4>
      </vt:variant>
      <vt:variant>
        <vt:lpstr>Servidores OLE incrustados</vt:lpstr>
      </vt:variant>
      <vt:variant>
        <vt:i4>1</vt:i4>
      </vt:variant>
      <vt:variant>
        <vt:lpstr>Títulos de diapositiva</vt:lpstr>
      </vt:variant>
      <vt:variant>
        <vt:i4>120</vt:i4>
      </vt:variant>
    </vt:vector>
  </HeadingPairs>
  <TitlesOfParts>
    <vt:vector size="140" baseType="lpstr">
      <vt:lpstr>Aptos</vt:lpstr>
      <vt:lpstr>Arial</vt:lpstr>
      <vt:lpstr>Arial Black</vt:lpstr>
      <vt:lpstr>Arial Narrow</vt:lpstr>
      <vt:lpstr>Arial Rounded MT Bold</vt:lpstr>
      <vt:lpstr>Book Antiqua</vt:lpstr>
      <vt:lpstr>Calibri</vt:lpstr>
      <vt:lpstr>Calibri Light</vt:lpstr>
      <vt:lpstr>Franklin Gothic Book</vt:lpstr>
      <vt:lpstr>Franklin Gothic Demi Cond</vt:lpstr>
      <vt:lpstr>MS Mincho</vt:lpstr>
      <vt:lpstr>Roboto Slab</vt:lpstr>
      <vt:lpstr>Segoe UI</vt:lpstr>
      <vt:lpstr>Symbol</vt:lpstr>
      <vt:lpstr>Tahoma</vt:lpstr>
      <vt:lpstr>Times New Roman</vt:lpstr>
      <vt:lpstr>Trebuchet MS</vt:lpstr>
      <vt:lpstr>Wingdings</vt:lpstr>
      <vt:lpstr>Recorte</vt:lpstr>
      <vt:lpstr>Worksheet</vt:lpstr>
      <vt:lpstr>AUDIENCIA PÚBLICA DE RENDICIÓN DE CUENTAS</vt:lpstr>
      <vt:lpstr>RESEÑA HISTORICA:</vt:lpstr>
      <vt:lpstr>MISIÓN:</vt:lpstr>
      <vt:lpstr>VISIÓN:</vt:lpstr>
      <vt:lpstr>VALORES Y PRINCIPIOS INSTITUCIONALES:</vt:lpstr>
      <vt:lpstr>OBJETIVOS CORPORATIVOS O ESTRATÉGICOS: </vt:lpstr>
      <vt:lpstr>Presentación de PowerPoint</vt:lpstr>
      <vt:lpstr>AUDIENCIA PÚBLICA DE RENDICIÓN DE CUENTAS. </vt:lpstr>
      <vt:lpstr>Procesos Misionales  Informe área asistenciaL.  Producción de servicios</vt:lpstr>
      <vt:lpstr>LOS SERVICIOS MAS PRESTADOS DEL AÑO 2.024.</vt:lpstr>
      <vt:lpstr>TOTAL DE CONSULTAS POR SERVICIOS PRESTADOS AL  AÑO 2.024. </vt:lpstr>
      <vt:lpstr>COMPARATIVO  DE LOS 4 ÚLTIMOS AÑOS EN ACTIVIDADES REALIZADAS </vt:lpstr>
      <vt:lpstr>COMPARATIVO  DE LOS 4 ÚLTIMOS AÑOS EN ACTIVIDADES REALIZADAS </vt:lpstr>
      <vt:lpstr>COMPARATIVO  DE LOS 4 ÚLTIMOS AÑOS EN ACTIVIDADES REALIZADAS </vt:lpstr>
      <vt:lpstr>COMPARATIVO  DE LOS 4 ÚLTIMOS AÑOS EN ACTIVIDADES REALIZADAS </vt:lpstr>
      <vt:lpstr>COMPARATIVO  DE LOS 4 ÚLTIMOS AÑOS EN ACTIVIDADES REALIZADAS </vt:lpstr>
      <vt:lpstr>OTROS SERVICIOS DE HABILITACION  EN CONVENIO: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Procesos de apoyo  Informe DE TALENTO HUMANO . </vt:lpstr>
      <vt:lpstr>Cuadro consolidado por Nivel y Vinculación:</vt:lpstr>
      <vt:lpstr>TALENTO HUMANO POR ÁREA DE SERVICIO:</vt:lpstr>
      <vt:lpstr>NÚMERO DE CARGOS POR NIVEL:</vt:lpstr>
      <vt:lpstr>Procesos de apoyo  Informe DE GESTIÓN FINANCIERA. </vt:lpstr>
      <vt:lpstr>Facturación Comparativo año 2.023 vs 2.024.</vt:lpstr>
      <vt:lpstr>Presentación de PowerPoint</vt:lpstr>
      <vt:lpstr>CUENTAS POR PAGAR POR EDADES AÑO 2.024.</vt:lpstr>
      <vt:lpstr>CUENTAS POR PAGAR COMPARATIVO AÑOS 2024 vs 2023.</vt:lpstr>
      <vt:lpstr>CUENTAS PAGADAS EN ENERO AÑO 2.025.</vt:lpstr>
      <vt:lpstr>Presentación de PowerPoint</vt:lpstr>
      <vt:lpstr>ESTADO DE SITUACION FINANCIERA – BALANCE 2024 vs 2023.</vt:lpstr>
      <vt:lpstr>Presentación de PowerPoint</vt:lpstr>
      <vt:lpstr>Presentación de PowerPoint</vt:lpstr>
      <vt:lpstr>SEGUIMIENTO A LA EJECUCION PRESUPUESTAL - VIGENCIA 2.023 </vt:lpstr>
      <vt:lpstr>Presentación de PowerPoint</vt:lpstr>
      <vt:lpstr>Procesos ESTRATÉGICOS.  Informe DE PLANEACIÓN ESTRATÉGICA.</vt:lpstr>
      <vt:lpstr>Presentación de PowerPoint</vt:lpstr>
      <vt:lpstr>Cumplimiento Plan Operativo Anual – POA:</vt:lpstr>
      <vt:lpstr>% Cumplimiento por Líneas Estratégicas : </vt:lpstr>
      <vt:lpstr>EVALUACIÓN DE LOS PLANES ESTRATÉGICOS. </vt:lpstr>
      <vt:lpstr>Resultado de Seguimiento a los Comités 2.024.</vt:lpstr>
      <vt:lpstr>Procesos ESTRATÉGICOS.  Informe DEL SISTEMA DE INFORMACIÓN.</vt:lpstr>
      <vt:lpstr>Aspectos generales del sistema de información</vt:lpstr>
      <vt:lpstr>A través de esta oficina usted puede recibir apoyo en los siguientes procesos:</vt:lpstr>
      <vt:lpstr>Canales de comunicación de la Oficina:</vt:lpstr>
      <vt:lpstr>Aspectos Generales:</vt:lpstr>
      <vt:lpstr>RESULTADO DE LAS PQRSDF RECIBIDAS POR SERVICIOS AL AÑO 2.024:</vt:lpstr>
      <vt:lpstr>COMPARATIVO DE LAS PQRSF DE LOS AÑOS 2.024 vs 2.023.</vt:lpstr>
      <vt:lpstr>COMPARACIÓN DE LAS PQRSF DE LOS CUATRO ÚLTIMOS AÑOS.</vt:lpstr>
      <vt:lpstr>MOTIVOS MAS FRECUENTES PARA LAS PQRS:</vt:lpstr>
      <vt:lpstr>MOTIVOS MAS FRECUENTES PARA LAS PQRS:</vt:lpstr>
      <vt:lpstr>RESULTADO DE LAS ENCUESTAS DE SATISFACCIÓN DEL AÑO 2.024.</vt:lpstr>
      <vt:lpstr>TOTAL ENCUESTAS POR SERVICIOS AL AÑO 2.024:</vt:lpstr>
      <vt:lpstr>Procesos de apoyo.  Informe del Sistema  de Gestión de la Seguridad y Salud en el Trabajo – SG-SST</vt:lpstr>
      <vt:lpstr>Presentación de PowerPoint</vt:lpstr>
      <vt:lpstr>Presentación de PowerPoint</vt:lpstr>
      <vt:lpstr>Presentación de PowerPoint</vt:lpstr>
      <vt:lpstr>Presentación de PowerPoint</vt:lpstr>
      <vt:lpstr>CUMPLIMIENTO PLAN DE TRABAJO SG-SST 2024</vt:lpstr>
      <vt:lpstr>CUMPLIMIENTO DEL CRONGRAMA DE CAPACITACIONES</vt:lpstr>
      <vt:lpstr>INTERVENCIÓN DE LOS PELIGROS Y RIESGOS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Procesos ESTRATÉGICOS.  Informe DE GESTIÓN DE LA CALIDAD.</vt:lpstr>
      <vt:lpstr>SISTEMA UNICO DE HABILITACIÓN</vt:lpstr>
      <vt:lpstr>ACTIVIDADES REALIZADAS</vt:lpstr>
      <vt:lpstr>ACTIVIDADES REALIZADAS</vt:lpstr>
      <vt:lpstr>PROGRAMA DE AUDITORIA PARA EL MEJORAMIENTO DE LA CALIDAD - PAMEC</vt:lpstr>
      <vt:lpstr>ACTIVIDADES PREVIAS</vt:lpstr>
      <vt:lpstr>ACTIVIDADES PREVIAS</vt:lpstr>
      <vt:lpstr>AUTOEVALUACION</vt:lpstr>
      <vt:lpstr>SELECCIÓN DE PROCESOS</vt:lpstr>
      <vt:lpstr>SOCIALIZACIÓN ESTANDARES</vt:lpstr>
      <vt:lpstr>PRIORIZACIÓN DE OPORTUNIDADES DE MEJORA</vt:lpstr>
      <vt:lpstr>ESTANDARES PRIORIZADOS</vt:lpstr>
      <vt:lpstr>ESTANDARES PRIORIZADOS</vt:lpstr>
      <vt:lpstr>ESTANDARES PRIORIZADOS</vt:lpstr>
      <vt:lpstr>ESTANDARES PRIORIZADOS </vt:lpstr>
      <vt:lpstr>DEFINCION DE CALIDAD ESPERADA</vt:lpstr>
      <vt:lpstr>MEDICIÓN INICIAL DEL DESEMPEÑO  </vt:lpstr>
      <vt:lpstr>MEDICIÓN INICIAL DEL DESEMPEÑO</vt:lpstr>
      <vt:lpstr>APRENDIZAJE ORGANIZACIONAL</vt:lpstr>
      <vt:lpstr>COMITÉS DE CALIDAD</vt:lpstr>
      <vt:lpstr>Procesos de EVALUACIÓN  Informe DE CONTROL INTERNO. </vt:lpstr>
      <vt:lpstr>Objetivo General:</vt:lpstr>
      <vt:lpstr>METODOLOGÍA:</vt:lpstr>
      <vt:lpstr>Cumplimiento del Plan Anual de Auditorías Internas 2.024.</vt:lpstr>
      <vt:lpstr>QUE ES EL MIPG: Modelo Integrado de Planeación y Gestión - MIPG  </vt:lpstr>
      <vt:lpstr>OBJETIVOS ESPECÍFICOS DEL MIPG: </vt:lpstr>
      <vt:lpstr>DIMENSIONES OPERATIVAS DEL MIPG: </vt:lpstr>
      <vt:lpstr>QUE ES EL FURAG: Formulario único de reporte de avances de la gestión.  </vt:lpstr>
      <vt:lpstr>Presentación de PowerPoint</vt:lpstr>
      <vt:lpstr>Resultados del FURAG II (Índice de Desempeño Institucional) vigencia 2,023 </vt:lpstr>
      <vt:lpstr>Presentación de PowerPoint</vt:lpstr>
      <vt:lpstr>Resultado por cada Política</vt:lpstr>
      <vt:lpstr>Resultado del Índice de Control interno 2.024</vt:lpstr>
      <vt:lpstr>Presentación de PowerPoint</vt:lpstr>
      <vt:lpstr>Procesos ESTRATÉGICOS.  Informe DE GESTIÓN JURÍDICA.</vt:lpstr>
      <vt:lpstr>Presentación de PowerPoint</vt:lpstr>
      <vt:lpstr>Presentación de PowerPoint</vt:lpstr>
      <vt:lpstr>Presentación de PowerPoint</vt:lpstr>
      <vt:lpstr>Presentación de PowerPoint</vt:lpstr>
      <vt:lpstr>Presentación de PowerPoint</vt:lpstr>
      <vt:lpstr>MARIO ALEJANDRO CADAVID CADAVID.  GERENTE.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Microsoft Office User</dc:creator>
  <cp:lastModifiedBy>CONTROL INTERNO</cp:lastModifiedBy>
  <cp:revision>189</cp:revision>
  <dcterms:created xsi:type="dcterms:W3CDTF">2022-01-31T17:26:13Z</dcterms:created>
  <dcterms:modified xsi:type="dcterms:W3CDTF">2025-04-11T21:04:24Z</dcterms:modified>
</cp:coreProperties>
</file>